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9" r:id="rId4"/>
    <p:sldMasterId id="2147484071" r:id="rId5"/>
    <p:sldMasterId id="2147484083" r:id="rId6"/>
    <p:sldMasterId id="2147484095" r:id="rId7"/>
    <p:sldMasterId id="2147484107" r:id="rId8"/>
    <p:sldMasterId id="2147484119" r:id="rId9"/>
    <p:sldMasterId id="2147484131" r:id="rId10"/>
    <p:sldMasterId id="2147484143" r:id="rId11"/>
    <p:sldMasterId id="2147484155" r:id="rId12"/>
    <p:sldMasterId id="2147484167" r:id="rId13"/>
    <p:sldMasterId id="2147484179" r:id="rId14"/>
    <p:sldMasterId id="2147484191" r:id="rId15"/>
  </p:sldMasterIdLst>
  <p:notesMasterIdLst>
    <p:notesMasterId r:id="rId39"/>
  </p:notesMasterIdLst>
  <p:handoutMasterIdLst>
    <p:handoutMasterId r:id="rId40"/>
  </p:handoutMasterIdLst>
  <p:sldIdLst>
    <p:sldId id="586" r:id="rId16"/>
    <p:sldId id="587" r:id="rId17"/>
    <p:sldId id="592" r:id="rId18"/>
    <p:sldId id="593" r:id="rId19"/>
    <p:sldId id="588" r:id="rId20"/>
    <p:sldId id="589" r:id="rId21"/>
    <p:sldId id="590" r:id="rId22"/>
    <p:sldId id="591" r:id="rId23"/>
    <p:sldId id="594" r:id="rId24"/>
    <p:sldId id="595" r:id="rId25"/>
    <p:sldId id="596" r:id="rId26"/>
    <p:sldId id="597" r:id="rId27"/>
    <p:sldId id="598" r:id="rId28"/>
    <p:sldId id="599" r:id="rId29"/>
    <p:sldId id="600" r:id="rId30"/>
    <p:sldId id="601" r:id="rId31"/>
    <p:sldId id="602" r:id="rId32"/>
    <p:sldId id="603" r:id="rId33"/>
    <p:sldId id="604" r:id="rId34"/>
    <p:sldId id="605" r:id="rId35"/>
    <p:sldId id="606" r:id="rId36"/>
    <p:sldId id="607" r:id="rId37"/>
    <p:sldId id="608" r:id="rId38"/>
  </p:sldIdLst>
  <p:sldSz cx="9144000" cy="6858000" type="screen4x3"/>
  <p:notesSz cx="6797675" cy="992663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6156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232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68478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4636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0793" algn="l" defTabSz="91232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36953" algn="l" defTabSz="91232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193111" algn="l" defTabSz="91232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49268" algn="l" defTabSz="91232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9FF66"/>
    <a:srgbClr val="FF33CC"/>
    <a:srgbClr val="FFFFCC"/>
    <a:srgbClr val="FFFF99"/>
    <a:srgbClr val="CC99FF"/>
    <a:srgbClr val="0099FF"/>
    <a:srgbClr val="FFFF66"/>
    <a:srgbClr val="FF33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ลักษณะ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2754" autoAdjust="0"/>
  </p:normalViewPr>
  <p:slideViewPr>
    <p:cSldViewPr>
      <p:cViewPr varScale="1">
        <p:scale>
          <a:sx n="68" d="100"/>
          <a:sy n="68" d="100"/>
        </p:scale>
        <p:origin x="-4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195" y="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E4A518A-EA4D-43A4-A140-C54CF3F74016}" type="datetimeFigureOut">
              <a:rPr lang="th-TH"/>
              <a:pPr>
                <a:defRPr/>
              </a:pPr>
              <a:t>23/11/59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22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195" y="942822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ABD4D5F-FD34-40E7-9C09-CABF1A0A79F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00477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195" y="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FCEEC5-7A18-48F3-93B2-79127E959E2E}" type="datetimeFigureOut">
              <a:rPr lang="th-TH"/>
              <a:pPr>
                <a:defRPr/>
              </a:pPr>
              <a:t>23/11/59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3" tIns="45861" rIns="91723" bIns="45861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270"/>
            <a:ext cx="5438140" cy="4467220"/>
          </a:xfrm>
          <a:prstGeom prst="rect">
            <a:avLst/>
          </a:prstGeom>
        </p:spPr>
        <p:txBody>
          <a:bodyPr vert="horz" lIns="91723" tIns="45861" rIns="91723" bIns="4586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22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195" y="9428222"/>
            <a:ext cx="2946388" cy="496100"/>
          </a:xfrm>
          <a:prstGeom prst="rect">
            <a:avLst/>
          </a:prstGeom>
        </p:spPr>
        <p:txBody>
          <a:bodyPr vert="horz" lIns="91723" tIns="45861" rIns="91723" bIns="4586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84BA0D-2773-4080-B9EE-44D279CC434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97377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6156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232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68478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4636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0793" algn="l" defTabSz="9123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6953" algn="l" defTabSz="9123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3111" algn="l" defTabSz="9123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9268" algn="l" defTabSz="91232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5646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064600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5882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181941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91773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56014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241409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7065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2930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214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564168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84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2382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532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68384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27658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7111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004537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88083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110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50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93991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62071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384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2382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6532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6838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72765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71113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004537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880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349560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110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9593991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6207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81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9847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48939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4111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6626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2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20488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40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19316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120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02185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69868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2438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15108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140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544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0846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21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29525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5933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552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63550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91961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6690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865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5208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69633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721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1953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30047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89036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901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25923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311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85689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2457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54557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21928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16976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3877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0590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86422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4166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15167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1093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6379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7848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66130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120426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6489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696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5731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39685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6190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277778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62190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432802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59313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02436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63858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2674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5772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64941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011377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0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4954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79668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95143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683554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90774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74506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90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7256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3417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98178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69AE6-0B78-495B-9FF3-0500B50F234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5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0B609-CFF3-4CE3-A1AC-D19AD87E6616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45733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7CC0E-2B0E-4F82-B715-6F5C85537A6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4958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EB683-144B-45AE-912A-D22B1FE7E7A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091988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482BC-8079-4BB7-8374-79A43952B9E1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0016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40358-376F-47A4-A873-C69FF7B265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4786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8AF4A-447F-494A-8FEE-FF0A1FBD3F5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090210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CA250-B336-4662-8E73-6BB7D6AD60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2" name="สี่เหลี่ยมผืนผ้า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42261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CF07AF3A-E24A-4E2D-A595-B4B74AB8EC4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สี่เหลี่ยมผืนผ้า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07407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870A8-F5CE-42DE-829B-BAA77C7DB898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875296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สี่เหลี่ยมผืนผ้า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สี่เหลี่ยมผืนผ้า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B03A-5B82-41EB-987E-D14A13C87C6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11/23/2016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BD3F5-2413-4F30-A8AF-E26BA0F85F14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255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  <p:sldLayoutId id="2147484061" r:id="rId2"/>
    <p:sldLayoutId id="2147484062" r:id="rId3"/>
    <p:sldLayoutId id="2147484063" r:id="rId4"/>
    <p:sldLayoutId id="2147484064" r:id="rId5"/>
    <p:sldLayoutId id="2147484065" r:id="rId6"/>
    <p:sldLayoutId id="2147484066" r:id="rId7"/>
    <p:sldLayoutId id="2147484067" r:id="rId8"/>
    <p:sldLayoutId id="2147484068" r:id="rId9"/>
    <p:sldLayoutId id="2147484069" r:id="rId10"/>
    <p:sldLayoutId id="2147484070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301412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426292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426292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172965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2" r:id="rId1"/>
    <p:sldLayoutId id="2147484073" r:id="rId2"/>
    <p:sldLayoutId id="2147484074" r:id="rId3"/>
    <p:sldLayoutId id="2147484075" r:id="rId4"/>
    <p:sldLayoutId id="2147484076" r:id="rId5"/>
    <p:sldLayoutId id="2147484077" r:id="rId6"/>
    <p:sldLayoutId id="2147484078" r:id="rId7"/>
    <p:sldLayoutId id="2147484079" r:id="rId8"/>
    <p:sldLayoutId id="2147484080" r:id="rId9"/>
    <p:sldLayoutId id="2147484081" r:id="rId10"/>
    <p:sldLayoutId id="2147484082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141403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85" r:id="rId2"/>
    <p:sldLayoutId id="2147484086" r:id="rId3"/>
    <p:sldLayoutId id="2147484087" r:id="rId4"/>
    <p:sldLayoutId id="2147484088" r:id="rId5"/>
    <p:sldLayoutId id="2147484089" r:id="rId6"/>
    <p:sldLayoutId id="2147484090" r:id="rId7"/>
    <p:sldLayoutId id="2147484091" r:id="rId8"/>
    <p:sldLayoutId id="2147484092" r:id="rId9"/>
    <p:sldLayoutId id="2147484093" r:id="rId10"/>
    <p:sldLayoutId id="2147484094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384288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6" r:id="rId1"/>
    <p:sldLayoutId id="2147484097" r:id="rId2"/>
    <p:sldLayoutId id="2147484098" r:id="rId3"/>
    <p:sldLayoutId id="2147484099" r:id="rId4"/>
    <p:sldLayoutId id="2147484100" r:id="rId5"/>
    <p:sldLayoutId id="2147484101" r:id="rId6"/>
    <p:sldLayoutId id="2147484102" r:id="rId7"/>
    <p:sldLayoutId id="2147484103" r:id="rId8"/>
    <p:sldLayoutId id="2147484104" r:id="rId9"/>
    <p:sldLayoutId id="2147484105" r:id="rId10"/>
    <p:sldLayoutId id="2147484106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29952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603125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0" r:id="rId1"/>
    <p:sldLayoutId id="2147484121" r:id="rId2"/>
    <p:sldLayoutId id="2147484122" r:id="rId3"/>
    <p:sldLayoutId id="2147484123" r:id="rId4"/>
    <p:sldLayoutId id="2147484124" r:id="rId5"/>
    <p:sldLayoutId id="2147484125" r:id="rId6"/>
    <p:sldLayoutId id="2147484126" r:id="rId7"/>
    <p:sldLayoutId id="2147484127" r:id="rId8"/>
    <p:sldLayoutId id="2147484128" r:id="rId9"/>
    <p:sldLayoutId id="2147484129" r:id="rId10"/>
    <p:sldLayoutId id="2147484130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322324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173720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4" r:id="rId1"/>
    <p:sldLayoutId id="2147484145" r:id="rId2"/>
    <p:sldLayoutId id="2147484146" r:id="rId3"/>
    <p:sldLayoutId id="2147484147" r:id="rId4"/>
    <p:sldLayoutId id="2147484148" r:id="rId5"/>
    <p:sldLayoutId id="2147484149" r:id="rId6"/>
    <p:sldLayoutId id="2147484150" r:id="rId7"/>
    <p:sldLayoutId id="2147484151" r:id="rId8"/>
    <p:sldLayoutId id="2147484152" r:id="rId9"/>
    <p:sldLayoutId id="2147484153" r:id="rId10"/>
    <p:sldLayoutId id="2147484154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ี่เหลี่ยมผืนผ้า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สี่เหลี่ยมผืนผ้า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20633A1-4B27-4136-BD02-B1CF398E15C6}" type="datetimeFigureOut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23/11/59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AA63D06-2EA9-484C-A527-CE4B11D647A2}" type="slidenum">
              <a:rPr lang="th-TH" smtClean="0">
                <a:solidFill>
                  <a:prstClr val="black">
                    <a:tint val="75000"/>
                  </a:prstClr>
                </a:solidFill>
                <a:latin typeface="Calibri"/>
                <a:cs typeface="Cordia New"/>
              </a:rPr>
              <a:pPr/>
              <a:t>‹#›</a:t>
            </a:fld>
            <a:endParaRPr lang="th-TH" dirty="0">
              <a:solidFill>
                <a:prstClr val="black">
                  <a:tint val="75000"/>
                </a:prstClr>
              </a:solidFill>
              <a:latin typeface="Calibri"/>
              <a:cs typeface="Cordia New"/>
            </a:endParaRPr>
          </a:p>
        </p:txBody>
      </p:sp>
    </p:spTree>
    <p:extLst>
      <p:ext uri="{BB962C8B-B14F-4D97-AF65-F5344CB8AC3E}">
        <p14:creationId xmlns:p14="http://schemas.microsoft.com/office/powerpoint/2010/main" val="3315044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4.jpeg"/><Relationship Id="rId10" Type="http://schemas.openxmlformats.org/officeDocument/2006/relationships/image" Target="../media/image23.jpeg"/><Relationship Id="rId4" Type="http://schemas.openxmlformats.org/officeDocument/2006/relationships/image" Target="../media/image3.jpeg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microsoft.com/office/2007/relationships/hdphoto" Target="../media/hdphoto1.wdp"/><Relationship Id="rId7" Type="http://schemas.openxmlformats.org/officeDocument/2006/relationships/image" Target="../media/image2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24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microsoft.com/office/2007/relationships/hdphoto" Target="../media/hdphoto5.wdp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9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4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hdphoto" Target="../media/hdphoto1.wdp"/><Relationship Id="rId7" Type="http://schemas.openxmlformats.org/officeDocument/2006/relationships/image" Target="../media/image4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1.xml"/><Relationship Id="rId6" Type="http://schemas.openxmlformats.org/officeDocument/2006/relationships/image" Target="../media/image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2.xml"/><Relationship Id="rId4" Type="http://schemas.openxmlformats.org/officeDocument/2006/relationships/image" Target="../media/image44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3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5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17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8" name="สี่เหลี่ยมผืนผ้ามุมมน 7"/>
          <p:cNvSpPr/>
          <p:nvPr/>
        </p:nvSpPr>
        <p:spPr>
          <a:xfrm>
            <a:off x="755576" y="836712"/>
            <a:ext cx="7627408" cy="1320244"/>
          </a:xfrm>
          <a:prstGeom prst="roundRect">
            <a:avLst/>
          </a:prstGeom>
          <a:solidFill>
            <a:srgbClr val="99FF66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761015" y="980728"/>
            <a:ext cx="76274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7200" b="1" dirty="0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7200" b="1" dirty="0">
              <a:solidFill>
                <a:schemeClr val="accent5">
                  <a:lumMod val="50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1115616" y="5157192"/>
            <a:ext cx="7128792" cy="1584176"/>
          </a:xfrm>
          <a:prstGeom prst="roundRect">
            <a:avLst/>
          </a:prstGeom>
          <a:solidFill>
            <a:srgbClr val="99FF66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โดย</a:t>
            </a:r>
          </a:p>
          <a:p>
            <a:pPr algn="ctr"/>
            <a:r>
              <a:rPr lang="th-TH" sz="3200" b="1" dirty="0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นาย</a:t>
            </a:r>
            <a:r>
              <a:rPr lang="th-TH" sz="3200" b="1" dirty="0" err="1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อุปดิศร์</a:t>
            </a:r>
            <a:r>
              <a:rPr lang="th-TH" sz="3200" b="1" dirty="0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  ฉัตรคำ  นักวิชาการป่าไม้ชำนาญการ</a:t>
            </a:r>
          </a:p>
          <a:p>
            <a:pPr algn="ctr"/>
            <a:r>
              <a:rPr lang="th-TH" sz="3200" b="1" dirty="0" smtClean="0">
                <a:solidFill>
                  <a:schemeClr val="accent5">
                    <a:lumMod val="50000"/>
                  </a:schemeClr>
                </a:solidFill>
                <a:latin typeface="TH Niramit AS" pitchFamily="2" charset="-34"/>
                <a:cs typeface="TH Niramit AS" pitchFamily="2" charset="-34"/>
              </a:rPr>
              <a:t>สำนักโครงการพระราชดำริและกิจการพิเศษ  กรมป่าไม้</a:t>
            </a:r>
            <a:endParaRPr lang="th-TH" sz="3200" b="1" dirty="0">
              <a:solidFill>
                <a:schemeClr val="accent5">
                  <a:lumMod val="50000"/>
                </a:scheme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73325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2" y="5886643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58833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179512" y="190521"/>
            <a:ext cx="5105758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260648"/>
            <a:ext cx="5033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อุปกรณ์การปีนแบบใช้เชือกใยยักษ์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107504" y="980728"/>
            <a:ext cx="5560092" cy="41758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1124744"/>
            <a:ext cx="525656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1. กางเกง  </a:t>
            </a:r>
            <a:r>
              <a:rPr lang="en-US" sz="32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S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afety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หรือ 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Harness</a:t>
            </a: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2. </a:t>
            </a:r>
            <a:r>
              <a:rPr lang="en-US" sz="32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Grillon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อุปกรณ์ปรับ 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Lanyard</a:t>
            </a: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3. Lanyard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เชือกนิรภัย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4. </a:t>
            </a:r>
            <a:r>
              <a:rPr lang="en-US" sz="32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Carabiner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ห่วงเกี่ยวนิรภัย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</a:t>
            </a: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5.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เชือกใยยักษ์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5.1 ความยาว 50 เมตร จำนวน 2 เส้น</a:t>
            </a:r>
          </a:p>
          <a:p>
            <a:r>
              <a:rPr lang="th-TH" sz="32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5.2 ความยาว 30 เมตร จำนวน 2 เส้น</a:t>
            </a:r>
          </a:p>
          <a:p>
            <a:r>
              <a:rPr lang="th-TH" sz="32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5.3 ความยาว 20 เมตร จำนวน 2 เส้น</a:t>
            </a:r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093296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2133" y="44624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237996"/>
            <a:ext cx="2110587" cy="1582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469" y="2564904"/>
            <a:ext cx="3287027" cy="2464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399" y="5185876"/>
            <a:ext cx="2205001" cy="16530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078" y="5199374"/>
            <a:ext cx="2163058" cy="1621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986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179512" y="118513"/>
            <a:ext cx="169777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1520" y="188640"/>
            <a:ext cx="1625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เงื่อนเชือก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35497" y="908720"/>
            <a:ext cx="5472608" cy="4668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9512" y="1052736"/>
            <a:ext cx="543610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1. การทำตุ้มเชือก</a:t>
            </a:r>
            <a:endParaRPr lang="en-US" sz="32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2.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การต่อเชือก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(เงื่อนขัดสมาธิ)</a:t>
            </a:r>
            <a:endParaRPr lang="en-US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3.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การผูกเชือกกับชุดนิรภัย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(เงื่อนประมง 2 ชั้น)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4. การมัดเชือกไว้กับต้นไม้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(เงื่อนกระหวัดไม้)</a:t>
            </a:r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</a:p>
          <a:p>
            <a:r>
              <a:rPr lang="en-US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5.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การมัดกิ่งไม้ที่จะตัด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(เงื่อนรูด)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6. การทำรอกเชือก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7. การทำบ่วงเชือก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(เงื่อนเลขแปด)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8. การยึดรอกกับต้นไม้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(เงื่อนผูกซุง)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9. การเก็บเชือก และ การพันหัวเชือก</a:t>
            </a:r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093296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72008"/>
            <a:ext cx="3227851" cy="2420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36912"/>
            <a:ext cx="3227851" cy="24208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705" y="5207563"/>
            <a:ext cx="2032577" cy="1524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5400">
            <a:solidFill>
              <a:srgbClr val="00FF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454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2339752" y="118513"/>
            <a:ext cx="4472572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03684" y="188640"/>
            <a:ext cx="4400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การเตรียมความพร้อมร่างกาย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908720"/>
            <a:ext cx="3744416" cy="2808312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08720"/>
            <a:ext cx="3744416" cy="2808312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744416" cy="2808312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093296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811546"/>
            <a:ext cx="3744416" cy="2808312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5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97724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594757" y="908720"/>
            <a:ext cx="4121259" cy="22061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5491" y="1052736"/>
            <a:ext cx="394851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1. ทีมงาน ประกอบด้วย</a:t>
            </a:r>
          </a:p>
          <a:p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1.1 คนปีน 1 คน</a:t>
            </a:r>
          </a:p>
          <a:p>
            <a:r>
              <a:rPr lang="th-TH" sz="32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1.2 คนช่วยดึงเชือก 3-4 คน</a:t>
            </a:r>
          </a:p>
          <a:p>
            <a:r>
              <a:rPr lang="th-TH" sz="32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32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1.3 คนช่วยเซฟเชือก 2 คน</a:t>
            </a:r>
            <a:endParaRPr lang="en-US" sz="32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783" y="188640"/>
            <a:ext cx="3556689" cy="5326711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5270296" cy="3519021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093296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51551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97724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179512" y="908720"/>
            <a:ext cx="8784976" cy="5688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1037049"/>
            <a:ext cx="83529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2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. วิธีการปีน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2.1 วางแผนการทำงาน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2.2 เซตเชือก 3 เส้น (ช่วยดึง 2 เส้น,ดึงเอง 1 เส้น) แต่ละเส้นไม่ควรอยู่จุดเดียวกัน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2.3 ผูกเชือกกับกางเกง 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Safety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ทั้ง 3 เส้น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2.4 ทีมงานประจำตำแหน่ง เช็คความพร้อม</a:t>
            </a:r>
            <a:endParaRPr lang="th-TH" sz="24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2.5 ผู้ปีน ปีนขึ้นไปยังตำแหน่งที่ต้องการ คล้อง 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Lanyard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และ</a:t>
            </a:r>
            <a:r>
              <a:rPr lang="th-TH" sz="24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ล็อค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en-US" sz="24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Carabiner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endParaRPr lang="th-TH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2.6 ทีมงานพื้นล่างยึดเชือกไว้กับลำต้น</a:t>
            </a:r>
            <a:endParaRPr lang="en-US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en-US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2.7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หากต้องการขึ้นไปยังจุดที่สูงขึ้นให้เซตเชือกใหม่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2.8 เชือกใยยักษ์และเชือก 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Lanyard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ควรอยู่เหนือศีรษะหรือไม่ต่ำกว่าระดับอกของผู้ปีน</a:t>
            </a:r>
            <a:endParaRPr lang="en-US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en-US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2.9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การเคลื่อนที่ของผู้ปีนบนต้นไม้ ต้องประสานงานกับทีมงานพื้นล่าง เพื่อปลดเชือกที่ยึดลำต้น</a:t>
            </a:r>
            <a:endParaRPr lang="en-US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2.10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ควรตรวจเช็ค </a:t>
            </a:r>
            <a:r>
              <a:rPr lang="en-US" sz="24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Carabiner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ว่า</a:t>
            </a:r>
            <a:r>
              <a:rPr lang="th-TH" sz="24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ล็อค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แล้วทุกครั้ง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2.11 เชือกใยยักษ์ ที่ใช้ดึงตัวเอง สามารถแกะเงื่อนนำมาใช้ในการลำเลียงอุปกรณ์, ลำเลียงกิ่งไม้ลง, ต่อเชือกเพื่อนำเชือกขึ้นไปเพิ่ม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                                                 ฯลฯ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</a:t>
            </a:r>
            <a:endParaRPr lang="th-TH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1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97724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18" y="886408"/>
            <a:ext cx="7806614" cy="5854960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97724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65" y="908720"/>
            <a:ext cx="7872875" cy="5904656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977244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08721"/>
            <a:ext cx="7776864" cy="5832648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8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401180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193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การตัดและลำเลียงกิ่ง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179512" y="908720"/>
            <a:ext cx="8784976" cy="51032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1118349"/>
            <a:ext cx="856895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1. การตัดกิ่งใหญ่ควรลดทอนน้ำหนักกิ่งบางส่วนออก  และลดขนาดให้ลำเลียงลงง่าย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2. การตัดกิ่งใหญ่ต้องตัด </a:t>
            </a:r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3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ขั้นตอน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1) ตัดท้องกิ่งบางส่วน  2) ตัดด้านบนกิ่งให้ขาด  3) ตัดชิดคอกิ่ง 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3. การตัดและลำเลียงกิ่งลง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3.1 ผู้ปีนเซตเชือกทำศูนย์กลางโดยปลายเชือกด้านหนึ่งผูกไว้กับกิ่งที่จะตัด (ค่อนปลายกิ่ง)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3.2 ปลายเชือกอีกด้านให้ทีมงานพื้นล่างยึดไว้กับต้นไม้บริเวณใกล้เคียง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3.3 ผู้ปีนใช้เชือกอีกเส้นผูกไว้กับโคนกิ่ง และส่งปลายเชือกให้ทีมงานพื้นล่าง เพื่อดึงกิ่งไม้ให้ไปในทิศทางที่ต้องการ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3.4 ตัดกิ่งไม้ เมื่อกิ่งใกล้ขาดออกจากลำต้นให้เช็คความพร้อมของทีมงานพื้นล่างอีกครั้ง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3.5 ให้ระวังน้ำหนักกิ่ง และขนาดกิ่ง ที่อาจส่งผลให้เกิดอุบัติเหตุและความเสียหาย</a:t>
            </a:r>
            <a:endParaRPr lang="th-TH" sz="24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4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. กิ่งขนาดเล็ก สามารถคล้องให้ตกมาตามเส้นเชือกได้ </a:t>
            </a:r>
          </a:p>
          <a:p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5. การตัดทอนลำต้น และการโค่นต้นไม้ </a:t>
            </a:r>
          </a:p>
          <a:p>
            <a:r>
              <a:rPr lang="th-TH" sz="2400" b="1" dirty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                                                      ฯลฯ</a:t>
            </a:r>
            <a:r>
              <a:rPr lang="en-US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   </a:t>
            </a:r>
            <a:endParaRPr lang="th-TH" sz="2400" b="1" dirty="0" smtClean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2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401180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193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การตัดและลำเลียงกิ่ง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4265840" cy="5687786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648" y="908720"/>
            <a:ext cx="4265840" cy="5687786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9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สี่เหลี่ยมผืนผ้ามุมมน 9"/>
          <p:cNvSpPr/>
          <p:nvPr/>
        </p:nvSpPr>
        <p:spPr>
          <a:xfrm>
            <a:off x="971600" y="4797152"/>
            <a:ext cx="7416824" cy="1944216"/>
          </a:xfrm>
          <a:prstGeom prst="roundRect">
            <a:avLst/>
          </a:prstGeom>
          <a:solidFill>
            <a:srgbClr val="99FF66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วันที่ 15 ตุลาคม 2559 อธิบดีกรมป่าไม้ (นาย</a:t>
            </a:r>
            <a:r>
              <a:rPr lang="th-TH" sz="2400" b="1" dirty="0" err="1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ชลธิศ</a:t>
            </a:r>
            <a:r>
              <a:rPr lang="th-TH" sz="24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  สุรัสวดี) และ</a:t>
            </a:r>
          </a:p>
          <a:p>
            <a:pPr algn="ctr"/>
            <a:r>
              <a:rPr lang="th-TH" sz="24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รองอธิบดีกรมป่าไม้ (นายประลอง  </a:t>
            </a:r>
            <a:r>
              <a:rPr lang="th-TH" sz="2400" b="1" dirty="0" err="1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ดำรงค์</a:t>
            </a:r>
            <a:r>
              <a:rPr lang="th-TH" sz="24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ไทย) ตรวจเยี่ยมการปฏิบัติงานการตัดแต่งกิ่งไม้ของเจ้าหน้าที่สำนักโครงการพระราชดำริและกิจการพิเศษ พร้อมทั้งให้เกียรติทดลองการฝึกปีนต้นไม้ด้วยตนเอง</a:t>
            </a:r>
            <a:endParaRPr lang="th-TH" sz="2400" b="1" dirty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0392" y="573325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886643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63" y="908720"/>
            <a:ext cx="4428493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5400000"/>
            </a:camera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962" y="908720"/>
            <a:ext cx="4428494" cy="2952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5400000"/>
            </a:camera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92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3401180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3193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การตัดและลำเลียงกิ่ง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00" y="1025072"/>
            <a:ext cx="7525716" cy="5644287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9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2706062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2634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การตัดทอนลำต้น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942088"/>
            <a:ext cx="3809400" cy="5079200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942088"/>
            <a:ext cx="3809400" cy="5079200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942088"/>
            <a:ext cx="3809400" cy="5079200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3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666764" y="118513"/>
            <a:ext cx="2706062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8772" y="188640"/>
            <a:ext cx="2634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การตัดทอนลำต้น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87" y="924213"/>
            <a:ext cx="3835897" cy="5761194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543" y="908166"/>
            <a:ext cx="3835897" cy="5761194"/>
          </a:xfrm>
          <a:prstGeom prst="rect">
            <a:avLst/>
          </a:prstGeom>
          <a:ln w="25400">
            <a:solidFill>
              <a:srgbClr val="00FF00"/>
            </a:solidFill>
          </a:ln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174675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60" y="6021288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346504" cy="5564336"/>
          </a:xfrm>
          <a:prstGeom prst="rect">
            <a:avLst/>
          </a:prstGeom>
        </p:spPr>
      </p:pic>
      <p:sp>
        <p:nvSpPr>
          <p:cNvPr id="12" name="สี่เหลี่ยมผืนผ้ามุมมน 11"/>
          <p:cNvSpPr/>
          <p:nvPr/>
        </p:nvSpPr>
        <p:spPr>
          <a:xfrm>
            <a:off x="1331640" y="5931233"/>
            <a:ext cx="6768752" cy="718199"/>
          </a:xfrm>
          <a:prstGeom prst="roundRect">
            <a:avLst/>
          </a:prstGeom>
          <a:ln w="53975">
            <a:solidFill>
              <a:srgbClr val="99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47664" y="6074132"/>
            <a:ext cx="6258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หาประสบการณ์หน้างาน และฝึกฝนเพิ่มเติม ด้วยนะครับ</a:t>
            </a:r>
            <a:endParaRPr lang="th-TH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4" name="คำบรรยายภาพแบบเส้น 2 13"/>
          <p:cNvSpPr/>
          <p:nvPr/>
        </p:nvSpPr>
        <p:spPr>
          <a:xfrm>
            <a:off x="5747708" y="480298"/>
            <a:ext cx="2232248" cy="720080"/>
          </a:xfrm>
          <a:prstGeom prst="borderCallout2">
            <a:avLst>
              <a:gd name="adj1" fmla="val 49682"/>
              <a:gd name="adj2" fmla="val -77"/>
              <a:gd name="adj3" fmla="val 53590"/>
              <a:gd name="adj4" fmla="val -57682"/>
              <a:gd name="adj5" fmla="val 225809"/>
              <a:gd name="adj6" fmla="val -108810"/>
            </a:avLst>
          </a:prstGeom>
          <a:solidFill>
            <a:srgbClr val="99FF66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TextBox 14"/>
          <p:cNvSpPr txBox="1"/>
          <p:nvPr/>
        </p:nvSpPr>
        <p:spPr>
          <a:xfrm>
            <a:off x="5826760" y="476672"/>
            <a:ext cx="220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จบแล้วครับ</a:t>
            </a:r>
          </a:p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ไปลองฝึกกันดีกว่า</a:t>
            </a:r>
          </a:p>
        </p:txBody>
      </p:sp>
    </p:spTree>
    <p:extLst>
      <p:ext uri="{BB962C8B-B14F-4D97-AF65-F5344CB8AC3E}">
        <p14:creationId xmlns:p14="http://schemas.microsoft.com/office/powerpoint/2010/main" val="41971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8" name="สี่เหลี่ยมผืนผ้ามุมมน 7"/>
          <p:cNvSpPr/>
          <p:nvPr/>
        </p:nvSpPr>
        <p:spPr>
          <a:xfrm>
            <a:off x="139252" y="188640"/>
            <a:ext cx="8825236" cy="1656184"/>
          </a:xfrm>
          <a:prstGeom prst="roundRect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159127" y="1994649"/>
            <a:ext cx="8805361" cy="4602703"/>
          </a:xfrm>
          <a:prstGeom prst="roundRect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th-TH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139952" y="1772816"/>
            <a:ext cx="4968552" cy="864096"/>
          </a:xfrm>
          <a:prstGeom prst="roundRect">
            <a:avLst/>
          </a:prstGeom>
          <a:solidFill>
            <a:schemeClr val="accent1"/>
          </a:solidFill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139952" y="1844824"/>
            <a:ext cx="5168403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55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หน้าที่และขอบเขตงาน</a:t>
            </a: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65304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sp>
        <p:nvSpPr>
          <p:cNvPr id="14" name="สี่เหลี่ยมผืนผ้ามุมมน 13"/>
          <p:cNvSpPr/>
          <p:nvPr/>
        </p:nvSpPr>
        <p:spPr>
          <a:xfrm>
            <a:off x="5436096" y="44624"/>
            <a:ext cx="3680792" cy="864096"/>
          </a:xfrm>
          <a:prstGeom prst="roundRect">
            <a:avLst/>
          </a:prstGeom>
          <a:solidFill>
            <a:schemeClr val="accent1"/>
          </a:solidFill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TextBox 1"/>
          <p:cNvSpPr txBox="1"/>
          <p:nvPr/>
        </p:nvSpPr>
        <p:spPr>
          <a:xfrm>
            <a:off x="5436096" y="26621"/>
            <a:ext cx="3834704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5500" b="1" spc="50" dirty="0" err="1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</a:t>
            </a:r>
            <a:r>
              <a:rPr lang="th-TH" sz="55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กร คือ ใคร</a:t>
            </a:r>
            <a:r>
              <a:rPr lang="en-US" sz="55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?</a:t>
            </a:r>
            <a:endParaRPr lang="th-TH" sz="55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127" y="254839"/>
            <a:ext cx="866134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</a:t>
            </a:r>
            <a:r>
              <a:rPr lang="th-TH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กร คือ ผู้เชี่ยวชาญในด้านการดูแลต้นไม้ </a:t>
            </a:r>
          </a:p>
          <a:p>
            <a:r>
              <a:rPr lang="th-TH" sz="3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</a:t>
            </a:r>
            <a:r>
              <a:rPr lang="th-TH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กรเป็นผู้มีความรู้เกี่ยวกับความต้องการของต้นไม้ เป็นผู้ที่ได้รับการ</a:t>
            </a:r>
          </a:p>
          <a:p>
            <a:r>
              <a:rPr lang="th-TH" sz="3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ฝึกฝนและมีเครื่องมือที่เหมาะสมเพื่อการดูแลรักษาต้นไม้อย่างถูกต้อง</a:t>
            </a:r>
            <a:endParaRPr lang="th-TH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104" y="2506397"/>
            <a:ext cx="8738384" cy="426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1. 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การตัดแต่งต้นไม้ ให้ต้นไม้มีสุขภาพดี สวยงาม และ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ปลอดภัย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2. การโค่นต้นไม้ ให้มีความปลอดภัยสูงสุด </a:t>
            </a:r>
            <a:endParaRPr lang="en-US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ea typeface="Calibri"/>
              <a:cs typeface="TH Niramit AS" pitchFamily="2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3. 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การดูแลต้นไม้ฉุกเฉิน กรณี ต้นไม้ล้มทับบ้าน รถยนต์ หรือทรัพย์สินอื่นๆ </a:t>
            </a:r>
            <a:endParaRPr lang="th-TH" sz="3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ea typeface="Calibri"/>
              <a:cs typeface="TH Niramit AS" pitchFamily="2" charset="-34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4. 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การปลูก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ต้นไม้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ea typeface="Calibri"/>
              <a:cs typeface="TH Niramit AS" pitchFamily="2" charset="-34"/>
            </a:endParaRPr>
          </a:p>
          <a:p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5. 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การให้บริการอื่นๆ เช่น 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ดูแล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สุขภาพ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ต้นไม้, 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การบำรุงให้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ปุ๋ย, </a:t>
            </a:r>
          </a:p>
          <a:p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การ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เสริมความแข็งแรงใส่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อุปกรณ์ค้ำยัน, การย้าย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ต้นไม้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, งาน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ศัลยกรรม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ต้นไม้การ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อุดโพรงต้นไม้</a:t>
            </a:r>
            <a:r>
              <a:rPr lang="th-TH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, งาน</a:t>
            </a:r>
            <a:r>
              <a:rPr lang="th-TH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ea typeface="Calibri"/>
                <a:cs typeface="TH Niramit AS" pitchFamily="2" charset="-34"/>
              </a:rPr>
              <a:t>วินิจฉัยโรค แมลง ศัตรูต้นไม้  เป็นต้น</a:t>
            </a:r>
            <a:endParaRPr lang="th-TH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3525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8" name="สี่เหลี่ยมผืนผ้ามุมมน 7"/>
          <p:cNvSpPr/>
          <p:nvPr/>
        </p:nvSpPr>
        <p:spPr>
          <a:xfrm>
            <a:off x="139252" y="188640"/>
            <a:ext cx="8825236" cy="1296144"/>
          </a:xfrm>
          <a:prstGeom prst="roundRect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prstClr val="white"/>
              </a:solidFill>
            </a:endParaRPr>
          </a:p>
        </p:txBody>
      </p:sp>
      <p:sp>
        <p:nvSpPr>
          <p:cNvPr id="12" name="สี่เหลี่ยมผืนผ้ามุมมน 11"/>
          <p:cNvSpPr/>
          <p:nvPr/>
        </p:nvSpPr>
        <p:spPr>
          <a:xfrm>
            <a:off x="159127" y="1628800"/>
            <a:ext cx="8805361" cy="4855854"/>
          </a:xfrm>
          <a:prstGeom prst="roundRect">
            <a:avLst/>
          </a:prstGeom>
          <a:solidFill>
            <a:schemeClr val="accent1">
              <a:alpha val="8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th-TH" sz="1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4139952" y="1412776"/>
            <a:ext cx="4968552" cy="864096"/>
          </a:xfrm>
          <a:prstGeom prst="roundRect">
            <a:avLst/>
          </a:prstGeom>
          <a:solidFill>
            <a:schemeClr val="accent1"/>
          </a:solidFill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284874" y="1340768"/>
            <a:ext cx="4751622" cy="93871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55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คุณสมบัติของ</a:t>
            </a:r>
            <a:r>
              <a:rPr lang="th-TH" sz="5500" b="1" spc="50" dirty="0" err="1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</a:t>
            </a:r>
            <a:r>
              <a:rPr lang="th-TH" sz="55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กร</a:t>
            </a:r>
            <a:endParaRPr lang="th-TH" sz="55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65304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sp>
        <p:nvSpPr>
          <p:cNvPr id="14" name="สี่เหลี่ยมผืนผ้ามุมมน 13"/>
          <p:cNvSpPr/>
          <p:nvPr/>
        </p:nvSpPr>
        <p:spPr>
          <a:xfrm>
            <a:off x="323528" y="44624"/>
            <a:ext cx="3126545" cy="864096"/>
          </a:xfrm>
          <a:prstGeom prst="roundRect">
            <a:avLst/>
          </a:prstGeom>
          <a:solidFill>
            <a:schemeClr val="accent1"/>
          </a:solidFill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26621"/>
            <a:ext cx="3118161" cy="93871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th-TH" sz="5500" b="1" spc="50" dirty="0" err="1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</a:t>
            </a:r>
            <a:r>
              <a:rPr lang="th-TH" sz="5500" b="1" spc="50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กร </a:t>
            </a:r>
            <a:r>
              <a:rPr lang="th-TH" sz="55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4 </a:t>
            </a:r>
            <a:r>
              <a:rPr lang="en-US" sz="5500" b="1" spc="50" dirty="0" smtClean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in 1</a:t>
            </a:r>
            <a:endParaRPr lang="th-TH" sz="5500" b="1" spc="50" dirty="0">
              <a:ln w="11430"/>
              <a:solidFill>
                <a:srgbClr val="0000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836712"/>
            <a:ext cx="8848897" cy="7540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1) นัก</a:t>
            </a:r>
            <a:r>
              <a:rPr lang="th-TH" sz="43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รุกขวิ</a:t>
            </a:r>
            <a:r>
              <a:rPr lang="th-TH" sz="43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ทยา  2) ศิลปิน  3) ช่าง  และ4) นัก</a:t>
            </a:r>
            <a:r>
              <a:rPr lang="th-TH" sz="43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กายกรรม</a:t>
            </a:r>
            <a:endParaRPr lang="th-TH" sz="3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104" y="2297772"/>
            <a:ext cx="873838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1. มีความรู้เกี่ยวกับการดำรงชีวิตของต้นไม้ อุปนิสัย รวมทั้งโรคและ</a:t>
            </a:r>
            <a:r>
              <a:rPr lang="th-TH" sz="25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แมลงและ</a:t>
            </a:r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วิธีการป้องกันรักษา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2. มี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ความรู้ในเทคนิคและวิธีการตัดแต่ง 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การทำศัลยกรรม</a:t>
            </a:r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 </a:t>
            </a:r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รวมทั้งการอนุรักษ์และฟื้นฟูต้นไม้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3. มี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ความรู้และทักษะในการใช้เครื่องมือและเครื่องจักรกล</a:t>
            </a:r>
            <a:endParaRPr lang="en-US" sz="2500" dirty="0">
              <a:ln w="18415" cmpd="sng">
                <a:solidFill>
                  <a:srgbClr val="00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4. มี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ทักษะในการปีนป่าย การใช้เชือกและอุปกรณ์นิรภัย รู้จักเทคนิควิธีการป้องกันภัยอันตรายแก่ชีวิตและทรัพย์สิน</a:t>
            </a:r>
            <a:endParaRPr lang="en-US" sz="2500" dirty="0">
              <a:ln w="18415" cmpd="sng">
                <a:solidFill>
                  <a:srgbClr val="00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5. มี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จิตสำนึกด้านความปลอดภัยสูง มีร่างกายแข็งแรง ไม่กลัวความสูง </a:t>
            </a:r>
            <a:r>
              <a:rPr lang="th-TH" sz="2500" dirty="0" smtClean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ปฏิบัติงาน</a:t>
            </a:r>
            <a:r>
              <a:rPr lang="th-TH" sz="2500" dirty="0">
                <a:ln w="18415" cmpd="sng">
                  <a:solidFill>
                    <a:srgbClr val="00FF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บนที่สูงได้</a:t>
            </a:r>
            <a:endParaRPr lang="en-US" sz="2500" dirty="0">
              <a:ln w="18415" cmpd="sng">
                <a:solidFill>
                  <a:srgbClr val="00FF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6. มีจิตสำนึกของผู้ให้บริการ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7. มีความรู้เกี่ยวกับสาธารณูปโภคทั้งบนดินและใต้ดิน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8. มีความรู้ด้านกฎหมายที่เกี่ยวข้อง</a:t>
            </a:r>
            <a:endParaRPr lang="en-US" sz="25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H Niramit AS" pitchFamily="2" charset="-34"/>
              <a:cs typeface="TH Niramit AS" pitchFamily="2" charset="-34"/>
            </a:endParaRPr>
          </a:p>
          <a:p>
            <a:r>
              <a:rPr lang="th-TH" sz="2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H Niramit AS" pitchFamily="2" charset="-34"/>
                <a:cs typeface="TH Niramit AS" pitchFamily="2" charset="-34"/>
              </a:rPr>
              <a:t>9. มีความรู้ในการประเมินค่าของต้นไม้ใหญ่ทั้งด้านเศรษฐศาสตร์และด้านนิเวศวิทยา</a:t>
            </a:r>
          </a:p>
        </p:txBody>
      </p:sp>
    </p:spTree>
    <p:extLst>
      <p:ext uri="{BB962C8B-B14F-4D97-AF65-F5344CB8AC3E}">
        <p14:creationId xmlns:p14="http://schemas.microsoft.com/office/powerpoint/2010/main" val="243497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สี่เหลี่ยมผืนผ้ามุมมน 9"/>
          <p:cNvSpPr/>
          <p:nvPr/>
        </p:nvSpPr>
        <p:spPr>
          <a:xfrm>
            <a:off x="1863967" y="5733256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Before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73325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2" y="5886643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2" name="รูปภาพ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357" y="262444"/>
            <a:ext cx="3941091" cy="5254788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81" y="268428"/>
            <a:ext cx="3936603" cy="5248804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sp>
        <p:nvSpPr>
          <p:cNvPr id="12" name="สี่เหลี่ยมผืนผ้ามุมมน 11"/>
          <p:cNvSpPr/>
          <p:nvPr/>
        </p:nvSpPr>
        <p:spPr>
          <a:xfrm>
            <a:off x="6040431" y="5733256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After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1863968" y="6481897"/>
            <a:ext cx="5372328" cy="33147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62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ผู้ตัดแต่ง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นายอนุรักษ์  นาคชลที   ภาพ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นางสาว</a:t>
            </a:r>
            <a:r>
              <a:rPr lang="th-TH" sz="1800" b="1" dirty="0" err="1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กัญจน์ณัฏฐ์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  เฉียงกลาง</a:t>
            </a:r>
          </a:p>
        </p:txBody>
      </p:sp>
      <p:sp>
        <p:nvSpPr>
          <p:cNvPr id="7" name="วงรี 6"/>
          <p:cNvSpPr/>
          <p:nvPr/>
        </p:nvSpPr>
        <p:spPr>
          <a:xfrm>
            <a:off x="5796136" y="2276872"/>
            <a:ext cx="504056" cy="540958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541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สี่เหลี่ยมผืนผ้ามุมมน 9"/>
          <p:cNvSpPr/>
          <p:nvPr/>
        </p:nvSpPr>
        <p:spPr>
          <a:xfrm>
            <a:off x="1691680" y="5157192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Before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73325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2" y="5886643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sp>
        <p:nvSpPr>
          <p:cNvPr id="12" name="สี่เหลี่ยมผืนผ้ามุมมน 11"/>
          <p:cNvSpPr/>
          <p:nvPr/>
        </p:nvSpPr>
        <p:spPr>
          <a:xfrm>
            <a:off x="6256455" y="5157192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After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1863968" y="6309320"/>
            <a:ext cx="5372328" cy="33147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62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ผู้ตัดแต่ง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นายอนุรักษ์  นาคชลที   ภาพ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นางสาว</a:t>
            </a:r>
            <a:r>
              <a:rPr lang="th-TH" sz="1800" b="1" dirty="0" err="1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กัญจน์ณัฏฐ์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  เฉียงกลาง</a:t>
            </a: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0" y="1556792"/>
            <a:ext cx="4532650" cy="3399488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56792"/>
            <a:ext cx="4532650" cy="3399488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sp>
        <p:nvSpPr>
          <p:cNvPr id="14" name="วงรี 13"/>
          <p:cNvSpPr/>
          <p:nvPr/>
        </p:nvSpPr>
        <p:spPr>
          <a:xfrm>
            <a:off x="8244408" y="2888042"/>
            <a:ext cx="504056" cy="540958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1262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สี่เหลี่ยมผืนผ้ามุมมน 9"/>
          <p:cNvSpPr/>
          <p:nvPr/>
        </p:nvSpPr>
        <p:spPr>
          <a:xfrm>
            <a:off x="1719951" y="5157192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Before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73325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2" y="5886643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sp>
        <p:nvSpPr>
          <p:cNvPr id="12" name="สี่เหลี่ยมผืนผ้ามุมมน 11"/>
          <p:cNvSpPr/>
          <p:nvPr/>
        </p:nvSpPr>
        <p:spPr>
          <a:xfrm>
            <a:off x="6256455" y="5157192"/>
            <a:ext cx="1195865" cy="648072"/>
          </a:xfrm>
          <a:prstGeom prst="roundRect">
            <a:avLst/>
          </a:prstGeom>
          <a:solidFill>
            <a:srgbClr val="99FF66">
              <a:alpha val="62000"/>
            </a:srgbClr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After</a:t>
            </a:r>
            <a:endParaRPr lang="th-TH" sz="3200" b="1" dirty="0" smtClean="0">
              <a:solidFill>
                <a:srgbClr val="002060"/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3" name="สี่เหลี่ยมผืนผ้ามุมมน 12"/>
          <p:cNvSpPr/>
          <p:nvPr/>
        </p:nvSpPr>
        <p:spPr>
          <a:xfrm>
            <a:off x="1863968" y="6309320"/>
            <a:ext cx="5372328" cy="331479"/>
          </a:xfrm>
          <a:prstGeom prst="roundRect">
            <a:avLst/>
          </a:prstGeom>
          <a:solidFill>
            <a:schemeClr val="accent2">
              <a:lumMod val="60000"/>
              <a:lumOff val="40000"/>
              <a:alpha val="62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ผู้ตัดแต่ง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นายอนุรักษ์  นาคชลที   ภาพ </a:t>
            </a:r>
            <a:r>
              <a:rPr lang="en-US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: 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นางสาว</a:t>
            </a:r>
            <a:r>
              <a:rPr lang="th-TH" sz="1800" b="1" dirty="0" err="1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กัญจน์ณัฏฐ์</a:t>
            </a:r>
            <a:r>
              <a:rPr lang="th-TH" sz="1800" b="1" dirty="0" smtClean="0">
                <a:solidFill>
                  <a:srgbClr val="002060"/>
                </a:solidFill>
                <a:latin typeface="TH Niramit AS" pitchFamily="2" charset="-34"/>
                <a:cs typeface="TH Niramit AS" pitchFamily="2" charset="-34"/>
              </a:rPr>
              <a:t>  เฉียงกลาง</a:t>
            </a: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6" y="1466571"/>
            <a:ext cx="4510134" cy="3382601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87" y="1484784"/>
            <a:ext cx="4482717" cy="3364388"/>
          </a:xfrm>
          <a:prstGeom prst="rect">
            <a:avLst/>
          </a:prstGeom>
          <a:ln w="38100">
            <a:solidFill>
              <a:srgbClr val="00FF00"/>
            </a:solidFill>
          </a:ln>
        </p:spPr>
      </p:pic>
    </p:spTree>
    <p:extLst>
      <p:ext uri="{BB962C8B-B14F-4D97-AF65-F5344CB8AC3E}">
        <p14:creationId xmlns:p14="http://schemas.microsoft.com/office/powerpoint/2010/main" val="200365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0"/>
            <a:ext cx="9144000" cy="6885384"/>
          </a:xfrm>
          <a:prstGeom prst="rect">
            <a:avLst/>
          </a:prstGeom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839186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52" y="6030659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sp>
        <p:nvSpPr>
          <p:cNvPr id="3" name="คำบรรยายภาพแบบเส้น 2 2"/>
          <p:cNvSpPr/>
          <p:nvPr/>
        </p:nvSpPr>
        <p:spPr>
          <a:xfrm>
            <a:off x="3883723" y="6093296"/>
            <a:ext cx="4089308" cy="720080"/>
          </a:xfrm>
          <a:prstGeom prst="borderCallout2">
            <a:avLst>
              <a:gd name="adj1" fmla="val 49682"/>
              <a:gd name="adj2" fmla="val -77"/>
              <a:gd name="adj3" fmla="val 51636"/>
              <a:gd name="adj4" fmla="val -23204"/>
              <a:gd name="adj5" fmla="val 75381"/>
              <a:gd name="adj6" fmla="val -46323"/>
            </a:avLst>
          </a:prstGeom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3975759" y="6167045"/>
            <a:ext cx="3905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การปีนต้นไม้เพื่อตัดแต่งกิ่ง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2" name="คำบรรยายภาพแบบเส้น 2 11"/>
          <p:cNvSpPr/>
          <p:nvPr/>
        </p:nvSpPr>
        <p:spPr>
          <a:xfrm>
            <a:off x="3877074" y="5301208"/>
            <a:ext cx="4089308" cy="720080"/>
          </a:xfrm>
          <a:prstGeom prst="borderCallout2">
            <a:avLst>
              <a:gd name="adj1" fmla="val 49682"/>
              <a:gd name="adj2" fmla="val -77"/>
              <a:gd name="adj3" fmla="val 53590"/>
              <a:gd name="adj4" fmla="val -19763"/>
              <a:gd name="adj5" fmla="val 91009"/>
              <a:gd name="adj6" fmla="val -28778"/>
            </a:avLst>
          </a:prstGeom>
          <a:solidFill>
            <a:schemeClr val="accent3">
              <a:lumMod val="40000"/>
              <a:lumOff val="60000"/>
            </a:schemeClr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TextBox 12"/>
          <p:cNvSpPr txBox="1"/>
          <p:nvPr/>
        </p:nvSpPr>
        <p:spPr>
          <a:xfrm>
            <a:off x="4081724" y="5374957"/>
            <a:ext cx="3802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การปีนโดยใช้เชือกใยยักษ์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4" name="คำบรรยายภาพแบบเส้น 2 13"/>
          <p:cNvSpPr/>
          <p:nvPr/>
        </p:nvSpPr>
        <p:spPr>
          <a:xfrm>
            <a:off x="842130" y="3645024"/>
            <a:ext cx="2289710" cy="720080"/>
          </a:xfrm>
          <a:prstGeom prst="borderCallout2">
            <a:avLst>
              <a:gd name="adj1" fmla="val 47729"/>
              <a:gd name="adj2" fmla="val 267"/>
              <a:gd name="adj3" fmla="val 47729"/>
              <a:gd name="adj4" fmla="val -11851"/>
              <a:gd name="adj5" fmla="val 94916"/>
              <a:gd name="adj6" fmla="val -20177"/>
            </a:avLst>
          </a:prstGeom>
          <a:solidFill>
            <a:schemeClr val="accent3">
              <a:lumMod val="40000"/>
              <a:lumOff val="60000"/>
            </a:schemeClr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คำบรรยายภาพแบบเส้น 2 14"/>
          <p:cNvSpPr/>
          <p:nvPr/>
        </p:nvSpPr>
        <p:spPr>
          <a:xfrm>
            <a:off x="698114" y="2636912"/>
            <a:ext cx="2289710" cy="864096"/>
          </a:xfrm>
          <a:prstGeom prst="borderCallout2">
            <a:avLst>
              <a:gd name="adj1" fmla="val 47729"/>
              <a:gd name="adj2" fmla="val 267"/>
              <a:gd name="adj3" fmla="val 47729"/>
              <a:gd name="adj4" fmla="val -11851"/>
              <a:gd name="adj5" fmla="val 94916"/>
              <a:gd name="adj6" fmla="val -20177"/>
            </a:avLst>
          </a:prstGeom>
          <a:solidFill>
            <a:schemeClr val="accent3">
              <a:lumMod val="40000"/>
              <a:lumOff val="60000"/>
            </a:schemeClr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TextBox 15"/>
          <p:cNvSpPr txBox="1"/>
          <p:nvPr/>
        </p:nvSpPr>
        <p:spPr>
          <a:xfrm>
            <a:off x="922708" y="3744034"/>
            <a:ext cx="213712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การปีนโดย</a:t>
            </a:r>
            <a:r>
              <a:rPr lang="th-TH" sz="2500" b="1" dirty="0" err="1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ใช้สเปอร์</a:t>
            </a:r>
            <a:endParaRPr lang="th-TH" sz="25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3568" y="2639234"/>
            <a:ext cx="22765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การปีนโดยใช้อุปกรณ์</a:t>
            </a:r>
          </a:p>
          <a:p>
            <a:pPr algn="ctr"/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ทุ่นแรงนักปีนเขา</a:t>
            </a:r>
            <a:endParaRPr lang="th-TH" sz="25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18" name="คำบรรยายภาพแบบเส้น 2 17"/>
          <p:cNvSpPr/>
          <p:nvPr/>
        </p:nvSpPr>
        <p:spPr>
          <a:xfrm>
            <a:off x="4932040" y="4509120"/>
            <a:ext cx="1935832" cy="720080"/>
          </a:xfrm>
          <a:prstGeom prst="borderCallout2">
            <a:avLst>
              <a:gd name="adj1" fmla="val 49682"/>
              <a:gd name="adj2" fmla="val -77"/>
              <a:gd name="adj3" fmla="val 51636"/>
              <a:gd name="adj4" fmla="val -33378"/>
              <a:gd name="adj5" fmla="val 110546"/>
              <a:gd name="adj6" fmla="val -87362"/>
            </a:avLst>
          </a:prstGeom>
          <a:solidFill>
            <a:schemeClr val="accent2">
              <a:lumMod val="40000"/>
              <a:lumOff val="60000"/>
            </a:schemeClr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9" name="TextBox 18"/>
          <p:cNvSpPr txBox="1"/>
          <p:nvPr/>
        </p:nvSpPr>
        <p:spPr>
          <a:xfrm>
            <a:off x="5004048" y="4582869"/>
            <a:ext cx="1758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อุปกรณ์ปีน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0" name="คำบรรยายภาพแบบเส้น 2 19"/>
          <p:cNvSpPr/>
          <p:nvPr/>
        </p:nvSpPr>
        <p:spPr>
          <a:xfrm>
            <a:off x="7028656" y="4077072"/>
            <a:ext cx="1935832" cy="720080"/>
          </a:xfrm>
          <a:prstGeom prst="borderCallout2">
            <a:avLst>
              <a:gd name="adj1" fmla="val 49682"/>
              <a:gd name="adj2" fmla="val -77"/>
              <a:gd name="adj3" fmla="val 47729"/>
              <a:gd name="adj4" fmla="val -120582"/>
              <a:gd name="adj5" fmla="val 85149"/>
              <a:gd name="adj6" fmla="val -166573"/>
            </a:avLst>
          </a:prstGeom>
          <a:solidFill>
            <a:srgbClr val="FFFF66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1" name="TextBox 20"/>
          <p:cNvSpPr txBox="1"/>
          <p:nvPr/>
        </p:nvSpPr>
        <p:spPr>
          <a:xfrm>
            <a:off x="7236296" y="4150821"/>
            <a:ext cx="1625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เงื่อนเชือก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2" name="คำบรรยายภาพแบบเส้น 2 21"/>
          <p:cNvSpPr/>
          <p:nvPr/>
        </p:nvSpPr>
        <p:spPr>
          <a:xfrm>
            <a:off x="6732240" y="3284984"/>
            <a:ext cx="2232248" cy="720080"/>
          </a:xfrm>
          <a:prstGeom prst="borderCallout2">
            <a:avLst>
              <a:gd name="adj1" fmla="val 49682"/>
              <a:gd name="adj2" fmla="val -77"/>
              <a:gd name="adj3" fmla="val 53590"/>
              <a:gd name="adj4" fmla="val -83520"/>
              <a:gd name="adj5" fmla="val 126174"/>
              <a:gd name="adj6" fmla="val -110701"/>
            </a:avLst>
          </a:prstGeom>
          <a:solidFill>
            <a:srgbClr val="99FF66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3" name="TextBox 22"/>
          <p:cNvSpPr txBox="1"/>
          <p:nvPr/>
        </p:nvSpPr>
        <p:spPr>
          <a:xfrm>
            <a:off x="6762864" y="3246075"/>
            <a:ext cx="220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การเตรียม</a:t>
            </a:r>
          </a:p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ความพร้อมร่างกาย</a:t>
            </a:r>
            <a:endParaRPr lang="th-TH" sz="24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4" name="คำบรรยายภาพแบบเส้น 2 23"/>
          <p:cNvSpPr/>
          <p:nvPr/>
        </p:nvSpPr>
        <p:spPr>
          <a:xfrm flipH="1">
            <a:off x="1986984" y="1787170"/>
            <a:ext cx="1337763" cy="720080"/>
          </a:xfrm>
          <a:prstGeom prst="borderCallout2">
            <a:avLst>
              <a:gd name="adj1" fmla="val 49682"/>
              <a:gd name="adj2" fmla="val -1530"/>
              <a:gd name="adj3" fmla="val 45776"/>
              <a:gd name="adj4" fmla="val -32896"/>
              <a:gd name="adj5" fmla="val 151573"/>
              <a:gd name="adj6" fmla="val -70531"/>
            </a:avLst>
          </a:prstGeom>
          <a:solidFill>
            <a:srgbClr val="0099FF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TextBox 24"/>
          <p:cNvSpPr txBox="1"/>
          <p:nvPr/>
        </p:nvSpPr>
        <p:spPr>
          <a:xfrm>
            <a:off x="2051720" y="1844824"/>
            <a:ext cx="11897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6" name="คำบรรยายภาพแบบเส้น 2 25"/>
          <p:cNvSpPr/>
          <p:nvPr/>
        </p:nvSpPr>
        <p:spPr>
          <a:xfrm flipH="1">
            <a:off x="1979712" y="980728"/>
            <a:ext cx="1337763" cy="720080"/>
          </a:xfrm>
          <a:prstGeom prst="borderCallout2">
            <a:avLst>
              <a:gd name="adj1" fmla="val 49682"/>
              <a:gd name="adj2" fmla="val -1530"/>
              <a:gd name="adj3" fmla="val 47730"/>
              <a:gd name="adj4" fmla="val -45515"/>
              <a:gd name="adj5" fmla="val 180877"/>
              <a:gd name="adj6" fmla="val -89460"/>
            </a:avLst>
          </a:prstGeom>
          <a:solidFill>
            <a:srgbClr val="CC99FF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7" name="TextBox 26"/>
          <p:cNvSpPr txBox="1"/>
          <p:nvPr/>
        </p:nvSpPr>
        <p:spPr>
          <a:xfrm>
            <a:off x="2051720" y="1052736"/>
            <a:ext cx="1173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6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ทีมงาน</a:t>
            </a:r>
            <a:endParaRPr lang="th-TH" sz="36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8" name="คำบรรยายภาพแบบเส้น 2 27"/>
          <p:cNvSpPr/>
          <p:nvPr/>
        </p:nvSpPr>
        <p:spPr>
          <a:xfrm flipH="1">
            <a:off x="1979712" y="188640"/>
            <a:ext cx="1337763" cy="720080"/>
          </a:xfrm>
          <a:prstGeom prst="borderCallout2">
            <a:avLst>
              <a:gd name="adj1" fmla="val 49682"/>
              <a:gd name="adj2" fmla="val -1530"/>
              <a:gd name="adj3" fmla="val 47730"/>
              <a:gd name="adj4" fmla="val -45515"/>
              <a:gd name="adj5" fmla="val 180877"/>
              <a:gd name="adj6" fmla="val -89460"/>
            </a:avLst>
          </a:prstGeom>
          <a:solidFill>
            <a:srgbClr val="FFFFCC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9" name="TextBox 28"/>
          <p:cNvSpPr txBox="1"/>
          <p:nvPr/>
        </p:nvSpPr>
        <p:spPr>
          <a:xfrm>
            <a:off x="2021987" y="262001"/>
            <a:ext cx="12538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วิธีการปีน</a:t>
            </a:r>
            <a:endParaRPr lang="th-TH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30" name="คำบรรยายภาพแบบเส้น 2 29"/>
          <p:cNvSpPr/>
          <p:nvPr/>
        </p:nvSpPr>
        <p:spPr>
          <a:xfrm>
            <a:off x="7208901" y="2492896"/>
            <a:ext cx="1755587" cy="720080"/>
          </a:xfrm>
          <a:prstGeom prst="borderCallout2">
            <a:avLst>
              <a:gd name="adj1" fmla="val 49682"/>
              <a:gd name="adj2" fmla="val -77"/>
              <a:gd name="adj3" fmla="val 53590"/>
              <a:gd name="adj4" fmla="val -19763"/>
              <a:gd name="adj5" fmla="val -39884"/>
              <a:gd name="adj6" fmla="val -70446"/>
            </a:avLst>
          </a:prstGeom>
          <a:solidFill>
            <a:srgbClr val="FF33CC"/>
          </a:solidFill>
          <a:ln w="53975">
            <a:solidFill>
              <a:srgbClr val="FF3300"/>
            </a:solidFill>
            <a:headEnd type="none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TextBox 30"/>
          <p:cNvSpPr txBox="1"/>
          <p:nvPr/>
        </p:nvSpPr>
        <p:spPr>
          <a:xfrm>
            <a:off x="6985882" y="2453987"/>
            <a:ext cx="2201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การตัดและ</a:t>
            </a:r>
          </a:p>
          <a:p>
            <a:pPr algn="ctr"/>
            <a:r>
              <a:rPr lang="th-TH" sz="24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ลำเลียงกิ่ง</a:t>
            </a:r>
          </a:p>
        </p:txBody>
      </p:sp>
    </p:spTree>
    <p:extLst>
      <p:ext uri="{BB962C8B-B14F-4D97-AF65-F5344CB8AC3E}">
        <p14:creationId xmlns:p14="http://schemas.microsoft.com/office/powerpoint/2010/main" val="135524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รูปภาพ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11" name="รูปภาพ 10" descr="ตรากรมป่าไม้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73031" y="5911194"/>
            <a:ext cx="1351497" cy="974190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65304"/>
            <a:ext cx="904356" cy="638701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glow rad="25400">
              <a:schemeClr val="accent1">
                <a:alpha val="40000"/>
              </a:schemeClr>
            </a:glow>
            <a:softEdge rad="25400"/>
          </a:effec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908720"/>
            <a:ext cx="5472608" cy="4104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16200000"/>
            </a:camera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85" y="202332"/>
            <a:ext cx="3104655" cy="5517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สี่เหลี่ยมผืนผ้ามุมมน 18"/>
          <p:cNvSpPr/>
          <p:nvPr/>
        </p:nvSpPr>
        <p:spPr>
          <a:xfrm>
            <a:off x="1187624" y="5879153"/>
            <a:ext cx="2952328" cy="718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TextBox 19"/>
          <p:cNvSpPr txBox="1"/>
          <p:nvPr/>
        </p:nvSpPr>
        <p:spPr>
          <a:xfrm>
            <a:off x="1300967" y="6023029"/>
            <a:ext cx="2694969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การปีนโดยใช้เชือกใยยักษ์</a:t>
            </a:r>
            <a:endParaRPr lang="th-TH" sz="25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5724128" y="5877272"/>
            <a:ext cx="2448272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TextBox 21"/>
          <p:cNvSpPr txBox="1"/>
          <p:nvPr/>
        </p:nvSpPr>
        <p:spPr>
          <a:xfrm>
            <a:off x="5823807" y="5951602"/>
            <a:ext cx="2276585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การปีนโดยใช้อุปกรณ์</a:t>
            </a:r>
          </a:p>
          <a:p>
            <a:pPr algn="ctr"/>
            <a:r>
              <a:rPr lang="th-TH" sz="2500" b="1" dirty="0" smtClean="0">
                <a:solidFill>
                  <a:srgbClr val="E88651">
                    <a:lumMod val="50000"/>
                  </a:srgbClr>
                </a:solidFill>
                <a:latin typeface="TH Niramit AS" pitchFamily="2" charset="-34"/>
                <a:cs typeface="TH Niramit AS" pitchFamily="2" charset="-34"/>
              </a:rPr>
              <a:t>ทุ่นแรงนักปีนเขา</a:t>
            </a:r>
            <a:endParaRPr lang="th-TH" sz="2500" b="1" dirty="0">
              <a:solidFill>
                <a:srgbClr val="E88651">
                  <a:lumMod val="50000"/>
                </a:srgbClr>
              </a:solidFill>
              <a:latin typeface="TH Niramit AS" pitchFamily="2" charset="-34"/>
              <a:cs typeface="TH Niramit AS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473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มอดูล">
  <a:themeElements>
    <a:clrScheme name="มอดูล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มอดูล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มอดูล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ACAEFAD545934984AC4CB54C16F3B0" ma:contentTypeVersion="3" ma:contentTypeDescription="Create a new document." ma:contentTypeScope="" ma:versionID="0c882e7f4fc7fed669700ab9cfdc3eff">
  <xsd:schema xmlns:xsd="http://www.w3.org/2001/XMLSchema" xmlns:p="http://schemas.microsoft.com/office/2006/metadata/properties" xmlns:ns2="8dd53eea-29ff-47a3-bc16-2c5439b84c02" targetNamespace="http://schemas.microsoft.com/office/2006/metadata/properties" ma:root="true" ma:fieldsID="4592171f2829a04eb473b15e3c33ad25" ns2:_="">
    <xsd:import namespace="8dd53eea-29ff-47a3-bc16-2c5439b84c02"/>
    <xsd:element name="properties">
      <xsd:complexType>
        <xsd:sequence>
          <xsd:element name="documentManagement">
            <xsd:complexType>
              <xsd:all>
                <xsd:element ref="ns2:Article" minOccurs="0"/>
                <xsd:element ref="ns2:Date" minOccurs="0"/>
                <xsd:element ref="ns2:Year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8dd53eea-29ff-47a3-bc16-2c5439b84c02" elementFormDefault="qualified">
    <xsd:import namespace="http://schemas.microsoft.com/office/2006/documentManagement/types"/>
    <xsd:element name="Article" ma:index="8" nillable="true" ma:displayName="Article" ma:internalName="Article">
      <xsd:simpleType>
        <xsd:restriction base="dms:Text">
          <xsd:maxLength value="255"/>
        </xsd:restriction>
      </xsd:simpleType>
    </xsd:element>
    <xsd:element name="Date" ma:index="9" nillable="true" ma:displayName="Date" ma:format="DateOnly" ma:internalName="Date">
      <xsd:simpleType>
        <xsd:restriction base="dms:DateTime"/>
      </xsd:simpleType>
    </xsd:element>
    <xsd:element name="Year" ma:index="10" nillable="true" ma:displayName="Year" ma:internalName="Ye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Article xmlns="8dd53eea-29ff-47a3-bc16-2c5439b84c02">Company Template Presentation</Article>
    <Date xmlns="8dd53eea-29ff-47a3-bc16-2c5439b84c02">2556-04-29T17:00:00+00:00</Date>
    <Year xmlns="8dd53eea-29ff-47a3-bc16-2c5439b84c02">2013</Year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71E23F-D9C5-4634-BCDC-E0EB591325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d53eea-29ff-47a3-bc16-2c5439b84c02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273AC53D-DA61-419C-A4E0-785265EC9FE9}">
  <ds:schemaRefs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8dd53eea-29ff-47a3-bc16-2c5439b84c02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669E551-DFB1-44C2-8039-5BB9436A6AC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5943</TotalTime>
  <Words>1133</Words>
  <Application>Microsoft Office PowerPoint</Application>
  <PresentationFormat>นำเสนอทางหน้าจอ (4:3)</PresentationFormat>
  <Paragraphs>117</Paragraphs>
  <Slides>23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12</vt:i4>
      </vt:variant>
      <vt:variant>
        <vt:lpstr>ชื่อเรื่องภาพนิ่ง</vt:lpstr>
      </vt:variant>
      <vt:variant>
        <vt:i4>23</vt:i4>
      </vt:variant>
    </vt:vector>
  </HeadingPairs>
  <TitlesOfParts>
    <vt:vector size="35" baseType="lpstr">
      <vt:lpstr>มอดูล</vt:lpstr>
      <vt:lpstr>1_มอดูล</vt:lpstr>
      <vt:lpstr>2_มอดูล</vt:lpstr>
      <vt:lpstr>3_มอดูล</vt:lpstr>
      <vt:lpstr>4_มอดูล</vt:lpstr>
      <vt:lpstr>5_มอดูล</vt:lpstr>
      <vt:lpstr>6_มอดูล</vt:lpstr>
      <vt:lpstr>7_มอดูล</vt:lpstr>
      <vt:lpstr>8_มอดูล</vt:lpstr>
      <vt:lpstr>9_มอดูล</vt:lpstr>
      <vt:lpstr>10_มอดูล</vt:lpstr>
      <vt:lpstr>11_มอดูล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>Padaeng Industry Pcl.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Niradas</dc:creator>
  <cp:lastModifiedBy>Windows User</cp:lastModifiedBy>
  <cp:revision>536</cp:revision>
  <cp:lastPrinted>2015-05-18T00:49:59Z</cp:lastPrinted>
  <dcterms:created xsi:type="dcterms:W3CDTF">2013-02-22T02:47:52Z</dcterms:created>
  <dcterms:modified xsi:type="dcterms:W3CDTF">2016-11-23T04:27:58Z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0x010100A6ACAEFAD545934984AC4CB54C16F3B0</vt:lpwstr>
  </property>
</Properties>
</file>