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72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Default Extension="wdp" ContentType="image/vnd.ms-photo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5"/>
  </p:notesMasterIdLst>
  <p:handoutMasterIdLst>
    <p:handoutMasterId r:id="rId176"/>
  </p:handoutMasterIdLst>
  <p:sldIdLst>
    <p:sldId id="357" r:id="rId2"/>
    <p:sldId id="258" r:id="rId3"/>
    <p:sldId id="491" r:id="rId4"/>
    <p:sldId id="493" r:id="rId5"/>
    <p:sldId id="486" r:id="rId6"/>
    <p:sldId id="498" r:id="rId7"/>
    <p:sldId id="499" r:id="rId8"/>
    <p:sldId id="500" r:id="rId9"/>
    <p:sldId id="501" r:id="rId10"/>
    <p:sldId id="502" r:id="rId11"/>
    <p:sldId id="503" r:id="rId12"/>
    <p:sldId id="504" r:id="rId13"/>
    <p:sldId id="494" r:id="rId14"/>
    <p:sldId id="495" r:id="rId15"/>
    <p:sldId id="364" r:id="rId16"/>
    <p:sldId id="365" r:id="rId17"/>
    <p:sldId id="366" r:id="rId18"/>
    <p:sldId id="367" r:id="rId19"/>
    <p:sldId id="368" r:id="rId20"/>
    <p:sldId id="369" r:id="rId21"/>
    <p:sldId id="370" r:id="rId22"/>
    <p:sldId id="371" r:id="rId23"/>
    <p:sldId id="358" r:id="rId24"/>
    <p:sldId id="257" r:id="rId25"/>
    <p:sldId id="496" r:id="rId26"/>
    <p:sldId id="497" r:id="rId27"/>
    <p:sldId id="259" r:id="rId28"/>
    <p:sldId id="260" r:id="rId29"/>
    <p:sldId id="261" r:id="rId30"/>
    <p:sldId id="262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5" r:id="rId42"/>
    <p:sldId id="276" r:id="rId43"/>
    <p:sldId id="277" r:id="rId44"/>
    <p:sldId id="278" r:id="rId45"/>
    <p:sldId id="279" r:id="rId46"/>
    <p:sldId id="280" r:id="rId47"/>
    <p:sldId id="281" r:id="rId48"/>
    <p:sldId id="282" r:id="rId49"/>
    <p:sldId id="283" r:id="rId50"/>
    <p:sldId id="284" r:id="rId51"/>
    <p:sldId id="285" r:id="rId52"/>
    <p:sldId id="286" r:id="rId53"/>
    <p:sldId id="287" r:id="rId54"/>
    <p:sldId id="288" r:id="rId55"/>
    <p:sldId id="289" r:id="rId56"/>
    <p:sldId id="290" r:id="rId57"/>
    <p:sldId id="291" r:id="rId58"/>
    <p:sldId id="292" r:id="rId59"/>
    <p:sldId id="293" r:id="rId60"/>
    <p:sldId id="294" r:id="rId61"/>
    <p:sldId id="295" r:id="rId62"/>
    <p:sldId id="296" r:id="rId63"/>
    <p:sldId id="297" r:id="rId64"/>
    <p:sldId id="298" r:id="rId65"/>
    <p:sldId id="299" r:id="rId66"/>
    <p:sldId id="300" r:id="rId67"/>
    <p:sldId id="301" r:id="rId68"/>
    <p:sldId id="302" r:id="rId69"/>
    <p:sldId id="303" r:id="rId70"/>
    <p:sldId id="304" r:id="rId71"/>
    <p:sldId id="305" r:id="rId72"/>
    <p:sldId id="306" r:id="rId73"/>
    <p:sldId id="307" r:id="rId74"/>
    <p:sldId id="308" r:id="rId75"/>
    <p:sldId id="309" r:id="rId76"/>
    <p:sldId id="310" r:id="rId77"/>
    <p:sldId id="311" r:id="rId78"/>
    <p:sldId id="312" r:id="rId79"/>
    <p:sldId id="313" r:id="rId80"/>
    <p:sldId id="314" r:id="rId81"/>
    <p:sldId id="316" r:id="rId82"/>
    <p:sldId id="372" r:id="rId83"/>
    <p:sldId id="439" r:id="rId84"/>
    <p:sldId id="440" r:id="rId85"/>
    <p:sldId id="466" r:id="rId86"/>
    <p:sldId id="465" r:id="rId87"/>
    <p:sldId id="442" r:id="rId88"/>
    <p:sldId id="443" r:id="rId89"/>
    <p:sldId id="444" r:id="rId90"/>
    <p:sldId id="445" r:id="rId91"/>
    <p:sldId id="446" r:id="rId92"/>
    <p:sldId id="447" r:id="rId93"/>
    <p:sldId id="448" r:id="rId94"/>
    <p:sldId id="449" r:id="rId95"/>
    <p:sldId id="450" r:id="rId96"/>
    <p:sldId id="451" r:id="rId97"/>
    <p:sldId id="452" r:id="rId98"/>
    <p:sldId id="453" r:id="rId99"/>
    <p:sldId id="454" r:id="rId100"/>
    <p:sldId id="455" r:id="rId101"/>
    <p:sldId id="456" r:id="rId102"/>
    <p:sldId id="457" r:id="rId103"/>
    <p:sldId id="458" r:id="rId104"/>
    <p:sldId id="459" r:id="rId105"/>
    <p:sldId id="460" r:id="rId106"/>
    <p:sldId id="461" r:id="rId107"/>
    <p:sldId id="462" r:id="rId108"/>
    <p:sldId id="463" r:id="rId109"/>
    <p:sldId id="464" r:id="rId110"/>
    <p:sldId id="395" r:id="rId111"/>
    <p:sldId id="396" r:id="rId112"/>
    <p:sldId id="397" r:id="rId113"/>
    <p:sldId id="398" r:id="rId114"/>
    <p:sldId id="399" r:id="rId115"/>
    <p:sldId id="400" r:id="rId116"/>
    <p:sldId id="401" r:id="rId117"/>
    <p:sldId id="402" r:id="rId118"/>
    <p:sldId id="403" r:id="rId119"/>
    <p:sldId id="404" r:id="rId120"/>
    <p:sldId id="405" r:id="rId121"/>
    <p:sldId id="406" r:id="rId122"/>
    <p:sldId id="407" r:id="rId123"/>
    <p:sldId id="408" r:id="rId124"/>
    <p:sldId id="409" r:id="rId125"/>
    <p:sldId id="410" r:id="rId126"/>
    <p:sldId id="411" r:id="rId127"/>
    <p:sldId id="412" r:id="rId128"/>
    <p:sldId id="413" r:id="rId129"/>
    <p:sldId id="414" r:id="rId130"/>
    <p:sldId id="415" r:id="rId131"/>
    <p:sldId id="416" r:id="rId132"/>
    <p:sldId id="417" r:id="rId133"/>
    <p:sldId id="418" r:id="rId134"/>
    <p:sldId id="419" r:id="rId135"/>
    <p:sldId id="420" r:id="rId136"/>
    <p:sldId id="421" r:id="rId137"/>
    <p:sldId id="422" r:id="rId138"/>
    <p:sldId id="423" r:id="rId139"/>
    <p:sldId id="424" r:id="rId140"/>
    <p:sldId id="425" r:id="rId141"/>
    <p:sldId id="426" r:id="rId142"/>
    <p:sldId id="427" r:id="rId143"/>
    <p:sldId id="428" r:id="rId144"/>
    <p:sldId id="429" r:id="rId145"/>
    <p:sldId id="430" r:id="rId146"/>
    <p:sldId id="431" r:id="rId147"/>
    <p:sldId id="432" r:id="rId148"/>
    <p:sldId id="433" r:id="rId149"/>
    <p:sldId id="434" r:id="rId150"/>
    <p:sldId id="435" r:id="rId151"/>
    <p:sldId id="436" r:id="rId152"/>
    <p:sldId id="437" r:id="rId153"/>
    <p:sldId id="438" r:id="rId154"/>
    <p:sldId id="467" r:id="rId155"/>
    <p:sldId id="468" r:id="rId156"/>
    <p:sldId id="469" r:id="rId157"/>
    <p:sldId id="470" r:id="rId158"/>
    <p:sldId id="471" r:id="rId159"/>
    <p:sldId id="472" r:id="rId160"/>
    <p:sldId id="473" r:id="rId161"/>
    <p:sldId id="474" r:id="rId162"/>
    <p:sldId id="475" r:id="rId163"/>
    <p:sldId id="476" r:id="rId164"/>
    <p:sldId id="477" r:id="rId165"/>
    <p:sldId id="478" r:id="rId166"/>
    <p:sldId id="479" r:id="rId167"/>
    <p:sldId id="480" r:id="rId168"/>
    <p:sldId id="481" r:id="rId169"/>
    <p:sldId id="482" r:id="rId170"/>
    <p:sldId id="483" r:id="rId171"/>
    <p:sldId id="484" r:id="rId172"/>
    <p:sldId id="485" r:id="rId173"/>
    <p:sldId id="492" r:id="rId174"/>
  </p:sldIdLst>
  <p:sldSz cx="9144000" cy="6858000" type="screen4x3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F2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7814" autoAdjust="0"/>
  </p:normalViewPr>
  <p:slideViewPr>
    <p:cSldViewPr>
      <p:cViewPr>
        <p:scale>
          <a:sx n="90" d="100"/>
          <a:sy n="90" d="100"/>
        </p:scale>
        <p:origin x="-78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5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notesMaster" Target="notesMasters/notesMaster1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handoutMaster" Target="handoutMasters/handout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77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slide" Target="slides/slide171.xml"/><Relationship Id="rId180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CF6352-72DF-4725-AFBC-730A8C6B7FAB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h-TH"/>
        </a:p>
      </dgm:t>
    </dgm:pt>
    <dgm:pt modelId="{D40FD31B-2005-4A1C-BCEA-8ACE2A3C9E92}">
      <dgm:prSet phldrT="[Text]" custT="1"/>
      <dgm:spPr/>
      <dgm:t>
        <a:bodyPr/>
        <a:lstStyle/>
        <a:p>
          <a:r>
            <a:rPr lang="th-TH" sz="4000" b="1" dirty="0" smtClean="0"/>
            <a:t>นโยบายการป่าไม้ในเมือง (ต้นไม้ในเมือง)</a:t>
          </a:r>
          <a:endParaRPr lang="th-TH" sz="4000" b="1" dirty="0"/>
        </a:p>
      </dgm:t>
    </dgm:pt>
    <dgm:pt modelId="{89B7F260-D0A5-43D7-9EE5-0FEF7FF294BC}" type="parTrans" cxnId="{49C25EFD-D052-4EC5-8448-6B69EB1AB816}">
      <dgm:prSet/>
      <dgm:spPr/>
      <dgm:t>
        <a:bodyPr/>
        <a:lstStyle/>
        <a:p>
          <a:endParaRPr lang="th-TH" sz="3200" b="1"/>
        </a:p>
      </dgm:t>
    </dgm:pt>
    <dgm:pt modelId="{FB5C8D0A-A3C3-45EF-A240-6871D73D5A05}" type="sibTrans" cxnId="{49C25EFD-D052-4EC5-8448-6B69EB1AB816}">
      <dgm:prSet/>
      <dgm:spPr/>
      <dgm:t>
        <a:bodyPr/>
        <a:lstStyle/>
        <a:p>
          <a:endParaRPr lang="th-TH" sz="3200" b="1"/>
        </a:p>
      </dgm:t>
    </dgm:pt>
    <dgm:pt modelId="{914FE47C-A830-4AB7-A799-C369FF780F69}">
      <dgm:prSet custT="1"/>
      <dgm:spPr/>
      <dgm:t>
        <a:bodyPr/>
        <a:lstStyle/>
        <a:p>
          <a:r>
            <a:rPr lang="th-TH" sz="4000" b="1" dirty="0" smtClean="0"/>
            <a:t>แผนแม่บทการพัฒนา</a:t>
          </a:r>
        </a:p>
      </dgm:t>
    </dgm:pt>
    <dgm:pt modelId="{25B15D8F-3E45-4259-887D-D313C33EE064}" type="parTrans" cxnId="{C6B1022B-49C7-482C-A0C3-58ED55C31F69}">
      <dgm:prSet/>
      <dgm:spPr/>
      <dgm:t>
        <a:bodyPr/>
        <a:lstStyle/>
        <a:p>
          <a:endParaRPr lang="th-TH" sz="3200" b="1"/>
        </a:p>
      </dgm:t>
    </dgm:pt>
    <dgm:pt modelId="{FD402290-003F-4953-943A-90D4FE630AC8}" type="sibTrans" cxnId="{C6B1022B-49C7-482C-A0C3-58ED55C31F69}">
      <dgm:prSet/>
      <dgm:spPr/>
      <dgm:t>
        <a:bodyPr/>
        <a:lstStyle/>
        <a:p>
          <a:endParaRPr lang="th-TH" sz="3200" b="1"/>
        </a:p>
      </dgm:t>
    </dgm:pt>
    <dgm:pt modelId="{DAEA8D30-00C1-4E2C-A98C-B3DE02EE03DF}">
      <dgm:prSet custT="1"/>
      <dgm:spPr/>
      <dgm:t>
        <a:bodyPr/>
        <a:lstStyle/>
        <a:p>
          <a:r>
            <a:rPr lang="th-TH" sz="4000" b="1" dirty="0" smtClean="0"/>
            <a:t>การพัฒนาบุคลากร</a:t>
          </a:r>
        </a:p>
      </dgm:t>
    </dgm:pt>
    <dgm:pt modelId="{FC9FA446-ABC2-4134-B486-061EDC8C9D94}" type="parTrans" cxnId="{08C5C069-D3FD-4A90-AA16-254A0B1950E3}">
      <dgm:prSet/>
      <dgm:spPr/>
      <dgm:t>
        <a:bodyPr/>
        <a:lstStyle/>
        <a:p>
          <a:endParaRPr lang="th-TH" sz="3200" b="1"/>
        </a:p>
      </dgm:t>
    </dgm:pt>
    <dgm:pt modelId="{FBE0DCA7-F719-4ECE-8378-38C214AA4666}" type="sibTrans" cxnId="{08C5C069-D3FD-4A90-AA16-254A0B1950E3}">
      <dgm:prSet/>
      <dgm:spPr/>
      <dgm:t>
        <a:bodyPr/>
        <a:lstStyle/>
        <a:p>
          <a:endParaRPr lang="th-TH" sz="3200" b="1"/>
        </a:p>
      </dgm:t>
    </dgm:pt>
    <dgm:pt modelId="{9A184FF6-0459-493D-BA2F-2F69C5E24631}">
      <dgm:prSet custT="1"/>
      <dgm:spPr/>
      <dgm:t>
        <a:bodyPr/>
        <a:lstStyle/>
        <a:p>
          <a:r>
            <a:rPr lang="th-TH" sz="4000" b="1" dirty="0" smtClean="0"/>
            <a:t>งบประมาณ</a:t>
          </a:r>
        </a:p>
      </dgm:t>
    </dgm:pt>
    <dgm:pt modelId="{713DD0C3-59E1-4450-BBAB-0497BA771828}" type="parTrans" cxnId="{11A1F18B-B517-4123-AC29-558C254F7416}">
      <dgm:prSet/>
      <dgm:spPr/>
      <dgm:t>
        <a:bodyPr/>
        <a:lstStyle/>
        <a:p>
          <a:endParaRPr lang="th-TH" sz="3200" b="1"/>
        </a:p>
      </dgm:t>
    </dgm:pt>
    <dgm:pt modelId="{BD267CF8-8EEA-4A09-9C17-E74BD6F801B8}" type="sibTrans" cxnId="{11A1F18B-B517-4123-AC29-558C254F7416}">
      <dgm:prSet/>
      <dgm:spPr/>
      <dgm:t>
        <a:bodyPr/>
        <a:lstStyle/>
        <a:p>
          <a:endParaRPr lang="th-TH" sz="3200" b="1"/>
        </a:p>
      </dgm:t>
    </dgm:pt>
    <dgm:pt modelId="{06B68DE2-2C99-42C5-9F11-63F79B3069D3}" type="pres">
      <dgm:prSet presAssocID="{C9CF6352-72DF-4725-AFBC-730A8C6B7FAB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h-TH"/>
        </a:p>
      </dgm:t>
    </dgm:pt>
    <dgm:pt modelId="{A6945C5A-EA89-47FA-8A52-08F541018716}" type="pres">
      <dgm:prSet presAssocID="{D40FD31B-2005-4A1C-BCEA-8ACE2A3C9E92}" presName="parenttextcomposite" presStyleCnt="0"/>
      <dgm:spPr/>
    </dgm:pt>
    <dgm:pt modelId="{E6E15352-60A4-4A87-8039-1334F697E02D}" type="pres">
      <dgm:prSet presAssocID="{D40FD31B-2005-4A1C-BCEA-8ACE2A3C9E92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8DA9864-9CEF-4957-AD54-5A6543D21AE5}" type="pres">
      <dgm:prSet presAssocID="{D40FD31B-2005-4A1C-BCEA-8ACE2A3C9E92}" presName="parallelogramComposite" presStyleCnt="0"/>
      <dgm:spPr/>
    </dgm:pt>
    <dgm:pt modelId="{5562C31D-4948-453F-A2D9-A0A1804A64DD}" type="pres">
      <dgm:prSet presAssocID="{D40FD31B-2005-4A1C-BCEA-8ACE2A3C9E92}" presName="parallelogram1" presStyleLbl="alignNode1" presStyleIdx="0" presStyleCnt="28"/>
      <dgm:spPr/>
    </dgm:pt>
    <dgm:pt modelId="{A8A593E7-7A7F-43DA-ADB4-12DB0A06DD18}" type="pres">
      <dgm:prSet presAssocID="{D40FD31B-2005-4A1C-BCEA-8ACE2A3C9E92}" presName="parallelogram2" presStyleLbl="alignNode1" presStyleIdx="1" presStyleCnt="28"/>
      <dgm:spPr/>
    </dgm:pt>
    <dgm:pt modelId="{AB11C091-6B13-4D0E-87D6-BBF0F87765BB}" type="pres">
      <dgm:prSet presAssocID="{D40FD31B-2005-4A1C-BCEA-8ACE2A3C9E92}" presName="parallelogram3" presStyleLbl="alignNode1" presStyleIdx="2" presStyleCnt="28"/>
      <dgm:spPr/>
    </dgm:pt>
    <dgm:pt modelId="{3F0D3804-1192-44B0-BA24-5860435B2C0A}" type="pres">
      <dgm:prSet presAssocID="{D40FD31B-2005-4A1C-BCEA-8ACE2A3C9E92}" presName="parallelogram4" presStyleLbl="alignNode1" presStyleIdx="3" presStyleCnt="28"/>
      <dgm:spPr/>
    </dgm:pt>
    <dgm:pt modelId="{D26F865E-6E9F-4ACA-8C78-EE3397126F49}" type="pres">
      <dgm:prSet presAssocID="{D40FD31B-2005-4A1C-BCEA-8ACE2A3C9E92}" presName="parallelogram5" presStyleLbl="alignNode1" presStyleIdx="4" presStyleCnt="28"/>
      <dgm:spPr/>
    </dgm:pt>
    <dgm:pt modelId="{1078F8D8-D6BB-408A-BB90-DD0596574D4C}" type="pres">
      <dgm:prSet presAssocID="{D40FD31B-2005-4A1C-BCEA-8ACE2A3C9E92}" presName="parallelogram6" presStyleLbl="alignNode1" presStyleIdx="5" presStyleCnt="28"/>
      <dgm:spPr/>
    </dgm:pt>
    <dgm:pt modelId="{1B1BBE61-B345-4FB7-ADFC-B10FBE6D0973}" type="pres">
      <dgm:prSet presAssocID="{D40FD31B-2005-4A1C-BCEA-8ACE2A3C9E92}" presName="parallelogram7" presStyleLbl="alignNode1" presStyleIdx="6" presStyleCnt="28"/>
      <dgm:spPr/>
    </dgm:pt>
    <dgm:pt modelId="{3582388E-AA4B-403A-BD05-28D6BF8105DD}" type="pres">
      <dgm:prSet presAssocID="{FB5C8D0A-A3C3-45EF-A240-6871D73D5A05}" presName="sibTrans" presStyleCnt="0"/>
      <dgm:spPr/>
    </dgm:pt>
    <dgm:pt modelId="{74D971C2-9C2C-4336-AD31-98BD112A7DCE}" type="pres">
      <dgm:prSet presAssocID="{914FE47C-A830-4AB7-A799-C369FF780F69}" presName="parenttextcomposite" presStyleCnt="0"/>
      <dgm:spPr/>
    </dgm:pt>
    <dgm:pt modelId="{4AD8988A-D913-4BAF-8CF1-B8FF648AFE6F}" type="pres">
      <dgm:prSet presAssocID="{914FE47C-A830-4AB7-A799-C369FF780F69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D51333A-0221-4178-9CE6-C6C48DCF2732}" type="pres">
      <dgm:prSet presAssocID="{914FE47C-A830-4AB7-A799-C369FF780F69}" presName="parallelogramComposite" presStyleCnt="0"/>
      <dgm:spPr/>
    </dgm:pt>
    <dgm:pt modelId="{77E05CDB-5B8C-47C4-9EF5-EAF85231A55F}" type="pres">
      <dgm:prSet presAssocID="{914FE47C-A830-4AB7-A799-C369FF780F69}" presName="parallelogram1" presStyleLbl="alignNode1" presStyleIdx="7" presStyleCnt="28"/>
      <dgm:spPr/>
    </dgm:pt>
    <dgm:pt modelId="{581AB8F2-DD47-4B19-A198-843AE9197BEB}" type="pres">
      <dgm:prSet presAssocID="{914FE47C-A830-4AB7-A799-C369FF780F69}" presName="parallelogram2" presStyleLbl="alignNode1" presStyleIdx="8" presStyleCnt="28"/>
      <dgm:spPr/>
    </dgm:pt>
    <dgm:pt modelId="{0193D3BD-11B9-4BE1-8023-50B73A337C6A}" type="pres">
      <dgm:prSet presAssocID="{914FE47C-A830-4AB7-A799-C369FF780F69}" presName="parallelogram3" presStyleLbl="alignNode1" presStyleIdx="9" presStyleCnt="28"/>
      <dgm:spPr/>
    </dgm:pt>
    <dgm:pt modelId="{1C615399-1BAD-4075-A8D5-F136B965BEF8}" type="pres">
      <dgm:prSet presAssocID="{914FE47C-A830-4AB7-A799-C369FF780F69}" presName="parallelogram4" presStyleLbl="alignNode1" presStyleIdx="10" presStyleCnt="28"/>
      <dgm:spPr/>
    </dgm:pt>
    <dgm:pt modelId="{94FB2721-463E-4D95-BBC1-7887C2263572}" type="pres">
      <dgm:prSet presAssocID="{914FE47C-A830-4AB7-A799-C369FF780F69}" presName="parallelogram5" presStyleLbl="alignNode1" presStyleIdx="11" presStyleCnt="28"/>
      <dgm:spPr/>
    </dgm:pt>
    <dgm:pt modelId="{16610F8A-5D60-4BED-80C3-E1A99FE6B006}" type="pres">
      <dgm:prSet presAssocID="{914FE47C-A830-4AB7-A799-C369FF780F69}" presName="parallelogram6" presStyleLbl="alignNode1" presStyleIdx="12" presStyleCnt="28"/>
      <dgm:spPr/>
    </dgm:pt>
    <dgm:pt modelId="{EB433AC8-BF04-4278-8FF7-A2506E2EEA30}" type="pres">
      <dgm:prSet presAssocID="{914FE47C-A830-4AB7-A799-C369FF780F69}" presName="parallelogram7" presStyleLbl="alignNode1" presStyleIdx="13" presStyleCnt="28"/>
      <dgm:spPr/>
    </dgm:pt>
    <dgm:pt modelId="{0A61949A-721A-4582-B49C-CD20FA7ED3E8}" type="pres">
      <dgm:prSet presAssocID="{FD402290-003F-4953-943A-90D4FE630AC8}" presName="sibTrans" presStyleCnt="0"/>
      <dgm:spPr/>
    </dgm:pt>
    <dgm:pt modelId="{31AD0A72-9F25-4ADE-A2F3-F3B90234582D}" type="pres">
      <dgm:prSet presAssocID="{DAEA8D30-00C1-4E2C-A98C-B3DE02EE03DF}" presName="parenttextcomposite" presStyleCnt="0"/>
      <dgm:spPr/>
    </dgm:pt>
    <dgm:pt modelId="{F16836A8-EB07-49FB-8AE7-624C54E7E86D}" type="pres">
      <dgm:prSet presAssocID="{DAEA8D30-00C1-4E2C-A98C-B3DE02EE03DF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281D20A-B1C0-47AC-8E82-02F2ADE8AB73}" type="pres">
      <dgm:prSet presAssocID="{DAEA8D30-00C1-4E2C-A98C-B3DE02EE03DF}" presName="parallelogramComposite" presStyleCnt="0"/>
      <dgm:spPr/>
    </dgm:pt>
    <dgm:pt modelId="{41EFF306-DFB4-45E7-B9B0-C10ABB2BCCF6}" type="pres">
      <dgm:prSet presAssocID="{DAEA8D30-00C1-4E2C-A98C-B3DE02EE03DF}" presName="parallelogram1" presStyleLbl="alignNode1" presStyleIdx="14" presStyleCnt="28"/>
      <dgm:spPr/>
    </dgm:pt>
    <dgm:pt modelId="{B18E87F9-C72B-4FB6-AAB8-B75E711A5C23}" type="pres">
      <dgm:prSet presAssocID="{DAEA8D30-00C1-4E2C-A98C-B3DE02EE03DF}" presName="parallelogram2" presStyleLbl="alignNode1" presStyleIdx="15" presStyleCnt="28"/>
      <dgm:spPr/>
    </dgm:pt>
    <dgm:pt modelId="{59F48CC0-EECF-49B4-AAAA-D36778EACA48}" type="pres">
      <dgm:prSet presAssocID="{DAEA8D30-00C1-4E2C-A98C-B3DE02EE03DF}" presName="parallelogram3" presStyleLbl="alignNode1" presStyleIdx="16" presStyleCnt="28"/>
      <dgm:spPr/>
    </dgm:pt>
    <dgm:pt modelId="{781AAB42-91F4-4809-B185-B18FC230B345}" type="pres">
      <dgm:prSet presAssocID="{DAEA8D30-00C1-4E2C-A98C-B3DE02EE03DF}" presName="parallelogram4" presStyleLbl="alignNode1" presStyleIdx="17" presStyleCnt="28"/>
      <dgm:spPr/>
    </dgm:pt>
    <dgm:pt modelId="{9067B7AC-7790-42DB-B92B-19BE2762E3A1}" type="pres">
      <dgm:prSet presAssocID="{DAEA8D30-00C1-4E2C-A98C-B3DE02EE03DF}" presName="parallelogram5" presStyleLbl="alignNode1" presStyleIdx="18" presStyleCnt="28"/>
      <dgm:spPr/>
    </dgm:pt>
    <dgm:pt modelId="{EE8BB562-5E70-4E56-B8AD-1F420D837954}" type="pres">
      <dgm:prSet presAssocID="{DAEA8D30-00C1-4E2C-A98C-B3DE02EE03DF}" presName="parallelogram6" presStyleLbl="alignNode1" presStyleIdx="19" presStyleCnt="28"/>
      <dgm:spPr/>
    </dgm:pt>
    <dgm:pt modelId="{029874CD-1AA8-4C03-9DF4-6FC1741F0ACA}" type="pres">
      <dgm:prSet presAssocID="{DAEA8D30-00C1-4E2C-A98C-B3DE02EE03DF}" presName="parallelogram7" presStyleLbl="alignNode1" presStyleIdx="20" presStyleCnt="28"/>
      <dgm:spPr/>
    </dgm:pt>
    <dgm:pt modelId="{08F75F15-660B-4A73-B249-3737A002B686}" type="pres">
      <dgm:prSet presAssocID="{FBE0DCA7-F719-4ECE-8378-38C214AA4666}" presName="sibTrans" presStyleCnt="0"/>
      <dgm:spPr/>
    </dgm:pt>
    <dgm:pt modelId="{A22E17C6-5464-4BC9-AD2B-51D231A4CCFD}" type="pres">
      <dgm:prSet presAssocID="{9A184FF6-0459-493D-BA2F-2F69C5E24631}" presName="parenttextcomposite" presStyleCnt="0"/>
      <dgm:spPr/>
    </dgm:pt>
    <dgm:pt modelId="{ACCD9D24-8F30-4BC0-963E-FA5838CDC93B}" type="pres">
      <dgm:prSet presAssocID="{9A184FF6-0459-493D-BA2F-2F69C5E24631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EDF1C28-554E-4442-9D4F-85344F609AE9}" type="pres">
      <dgm:prSet presAssocID="{9A184FF6-0459-493D-BA2F-2F69C5E24631}" presName="parallelogramComposite" presStyleCnt="0"/>
      <dgm:spPr/>
    </dgm:pt>
    <dgm:pt modelId="{37EF54AB-8873-4447-8B57-4EB24D784CCD}" type="pres">
      <dgm:prSet presAssocID="{9A184FF6-0459-493D-BA2F-2F69C5E24631}" presName="parallelogram1" presStyleLbl="alignNode1" presStyleIdx="21" presStyleCnt="28"/>
      <dgm:spPr/>
    </dgm:pt>
    <dgm:pt modelId="{0718BEFC-14E4-4B2D-BFB8-60C565ABF73A}" type="pres">
      <dgm:prSet presAssocID="{9A184FF6-0459-493D-BA2F-2F69C5E24631}" presName="parallelogram2" presStyleLbl="alignNode1" presStyleIdx="22" presStyleCnt="28"/>
      <dgm:spPr/>
    </dgm:pt>
    <dgm:pt modelId="{949131AA-4F73-4E85-9609-84AAE81A5086}" type="pres">
      <dgm:prSet presAssocID="{9A184FF6-0459-493D-BA2F-2F69C5E24631}" presName="parallelogram3" presStyleLbl="alignNode1" presStyleIdx="23" presStyleCnt="28"/>
      <dgm:spPr/>
    </dgm:pt>
    <dgm:pt modelId="{635E5150-7495-4AC1-AF93-E2486C370514}" type="pres">
      <dgm:prSet presAssocID="{9A184FF6-0459-493D-BA2F-2F69C5E24631}" presName="parallelogram4" presStyleLbl="alignNode1" presStyleIdx="24" presStyleCnt="28"/>
      <dgm:spPr/>
    </dgm:pt>
    <dgm:pt modelId="{3C8858F5-A099-46C6-BB2F-807996DF098A}" type="pres">
      <dgm:prSet presAssocID="{9A184FF6-0459-493D-BA2F-2F69C5E24631}" presName="parallelogram5" presStyleLbl="alignNode1" presStyleIdx="25" presStyleCnt="28"/>
      <dgm:spPr/>
    </dgm:pt>
    <dgm:pt modelId="{F21D1181-C6C3-4A5A-8FDC-D271626E1379}" type="pres">
      <dgm:prSet presAssocID="{9A184FF6-0459-493D-BA2F-2F69C5E24631}" presName="parallelogram6" presStyleLbl="alignNode1" presStyleIdx="26" presStyleCnt="28"/>
      <dgm:spPr/>
    </dgm:pt>
    <dgm:pt modelId="{175C3CE6-6E4F-4E60-A3DD-EDB246E74C95}" type="pres">
      <dgm:prSet presAssocID="{9A184FF6-0459-493D-BA2F-2F69C5E24631}" presName="parallelogram7" presStyleLbl="alignNode1" presStyleIdx="27" presStyleCnt="28"/>
      <dgm:spPr/>
    </dgm:pt>
  </dgm:ptLst>
  <dgm:cxnLst>
    <dgm:cxn modelId="{08C5C069-D3FD-4A90-AA16-254A0B1950E3}" srcId="{C9CF6352-72DF-4725-AFBC-730A8C6B7FAB}" destId="{DAEA8D30-00C1-4E2C-A98C-B3DE02EE03DF}" srcOrd="2" destOrd="0" parTransId="{FC9FA446-ABC2-4134-B486-061EDC8C9D94}" sibTransId="{FBE0DCA7-F719-4ECE-8378-38C214AA4666}"/>
    <dgm:cxn modelId="{F1A08CF6-E45C-485C-8B4E-8DA5A4E12E33}" type="presOf" srcId="{C9CF6352-72DF-4725-AFBC-730A8C6B7FAB}" destId="{06B68DE2-2C99-42C5-9F11-63F79B3069D3}" srcOrd="0" destOrd="0" presId="urn:microsoft.com/office/officeart/2008/layout/VerticalAccentList"/>
    <dgm:cxn modelId="{F3BFA4A0-5653-4B17-8F8A-E69D28DFFB59}" type="presOf" srcId="{9A184FF6-0459-493D-BA2F-2F69C5E24631}" destId="{ACCD9D24-8F30-4BC0-963E-FA5838CDC93B}" srcOrd="0" destOrd="0" presId="urn:microsoft.com/office/officeart/2008/layout/VerticalAccentList"/>
    <dgm:cxn modelId="{06B5864C-C445-4AC9-9413-31F0C370F2AF}" type="presOf" srcId="{914FE47C-A830-4AB7-A799-C369FF780F69}" destId="{4AD8988A-D913-4BAF-8CF1-B8FF648AFE6F}" srcOrd="0" destOrd="0" presId="urn:microsoft.com/office/officeart/2008/layout/VerticalAccentList"/>
    <dgm:cxn modelId="{F3609025-9FC5-478E-861C-44153528EC39}" type="presOf" srcId="{DAEA8D30-00C1-4E2C-A98C-B3DE02EE03DF}" destId="{F16836A8-EB07-49FB-8AE7-624C54E7E86D}" srcOrd="0" destOrd="0" presId="urn:microsoft.com/office/officeart/2008/layout/VerticalAccentList"/>
    <dgm:cxn modelId="{11A1F18B-B517-4123-AC29-558C254F7416}" srcId="{C9CF6352-72DF-4725-AFBC-730A8C6B7FAB}" destId="{9A184FF6-0459-493D-BA2F-2F69C5E24631}" srcOrd="3" destOrd="0" parTransId="{713DD0C3-59E1-4450-BBAB-0497BA771828}" sibTransId="{BD267CF8-8EEA-4A09-9C17-E74BD6F801B8}"/>
    <dgm:cxn modelId="{49C25EFD-D052-4EC5-8448-6B69EB1AB816}" srcId="{C9CF6352-72DF-4725-AFBC-730A8C6B7FAB}" destId="{D40FD31B-2005-4A1C-BCEA-8ACE2A3C9E92}" srcOrd="0" destOrd="0" parTransId="{89B7F260-D0A5-43D7-9EE5-0FEF7FF294BC}" sibTransId="{FB5C8D0A-A3C3-45EF-A240-6871D73D5A05}"/>
    <dgm:cxn modelId="{B9397F20-FA07-44F7-8134-71447778E4C9}" type="presOf" srcId="{D40FD31B-2005-4A1C-BCEA-8ACE2A3C9E92}" destId="{E6E15352-60A4-4A87-8039-1334F697E02D}" srcOrd="0" destOrd="0" presId="urn:microsoft.com/office/officeart/2008/layout/VerticalAccentList"/>
    <dgm:cxn modelId="{C6B1022B-49C7-482C-A0C3-58ED55C31F69}" srcId="{C9CF6352-72DF-4725-AFBC-730A8C6B7FAB}" destId="{914FE47C-A830-4AB7-A799-C369FF780F69}" srcOrd="1" destOrd="0" parTransId="{25B15D8F-3E45-4259-887D-D313C33EE064}" sibTransId="{FD402290-003F-4953-943A-90D4FE630AC8}"/>
    <dgm:cxn modelId="{F87178C0-F200-4F3F-92F0-5B08470DDB23}" type="presParOf" srcId="{06B68DE2-2C99-42C5-9F11-63F79B3069D3}" destId="{A6945C5A-EA89-47FA-8A52-08F541018716}" srcOrd="0" destOrd="0" presId="urn:microsoft.com/office/officeart/2008/layout/VerticalAccentList"/>
    <dgm:cxn modelId="{24F77731-A7A7-4698-97FD-E6F65A7F230F}" type="presParOf" srcId="{A6945C5A-EA89-47FA-8A52-08F541018716}" destId="{E6E15352-60A4-4A87-8039-1334F697E02D}" srcOrd="0" destOrd="0" presId="urn:microsoft.com/office/officeart/2008/layout/VerticalAccentList"/>
    <dgm:cxn modelId="{EA232F9B-68F4-481D-8E37-DFB6C85A0729}" type="presParOf" srcId="{06B68DE2-2C99-42C5-9F11-63F79B3069D3}" destId="{38DA9864-9CEF-4957-AD54-5A6543D21AE5}" srcOrd="1" destOrd="0" presId="urn:microsoft.com/office/officeart/2008/layout/VerticalAccentList"/>
    <dgm:cxn modelId="{EB866D7E-FEC5-4564-9432-31850CB9B9DE}" type="presParOf" srcId="{38DA9864-9CEF-4957-AD54-5A6543D21AE5}" destId="{5562C31D-4948-453F-A2D9-A0A1804A64DD}" srcOrd="0" destOrd="0" presId="urn:microsoft.com/office/officeart/2008/layout/VerticalAccentList"/>
    <dgm:cxn modelId="{0BD02B90-7825-44BF-9AD7-60972A400707}" type="presParOf" srcId="{38DA9864-9CEF-4957-AD54-5A6543D21AE5}" destId="{A8A593E7-7A7F-43DA-ADB4-12DB0A06DD18}" srcOrd="1" destOrd="0" presId="urn:microsoft.com/office/officeart/2008/layout/VerticalAccentList"/>
    <dgm:cxn modelId="{FDF5F18A-7E31-46F5-8BEF-7E7397F79EEF}" type="presParOf" srcId="{38DA9864-9CEF-4957-AD54-5A6543D21AE5}" destId="{AB11C091-6B13-4D0E-87D6-BBF0F87765BB}" srcOrd="2" destOrd="0" presId="urn:microsoft.com/office/officeart/2008/layout/VerticalAccentList"/>
    <dgm:cxn modelId="{0A089C73-C78B-46BB-9FA9-DB029064907D}" type="presParOf" srcId="{38DA9864-9CEF-4957-AD54-5A6543D21AE5}" destId="{3F0D3804-1192-44B0-BA24-5860435B2C0A}" srcOrd="3" destOrd="0" presId="urn:microsoft.com/office/officeart/2008/layout/VerticalAccentList"/>
    <dgm:cxn modelId="{A4389372-F702-446D-88AB-16EEB2BF6AEB}" type="presParOf" srcId="{38DA9864-9CEF-4957-AD54-5A6543D21AE5}" destId="{D26F865E-6E9F-4ACA-8C78-EE3397126F49}" srcOrd="4" destOrd="0" presId="urn:microsoft.com/office/officeart/2008/layout/VerticalAccentList"/>
    <dgm:cxn modelId="{ADE14C95-091C-45DA-9AB0-74B29417CA3B}" type="presParOf" srcId="{38DA9864-9CEF-4957-AD54-5A6543D21AE5}" destId="{1078F8D8-D6BB-408A-BB90-DD0596574D4C}" srcOrd="5" destOrd="0" presId="urn:microsoft.com/office/officeart/2008/layout/VerticalAccentList"/>
    <dgm:cxn modelId="{BCE97FA5-2143-4A08-A0B8-4ADAC1B78E9F}" type="presParOf" srcId="{38DA9864-9CEF-4957-AD54-5A6543D21AE5}" destId="{1B1BBE61-B345-4FB7-ADFC-B10FBE6D0973}" srcOrd="6" destOrd="0" presId="urn:microsoft.com/office/officeart/2008/layout/VerticalAccentList"/>
    <dgm:cxn modelId="{75071F64-FBBB-49D1-AED9-E59F863FD4CA}" type="presParOf" srcId="{06B68DE2-2C99-42C5-9F11-63F79B3069D3}" destId="{3582388E-AA4B-403A-BD05-28D6BF8105DD}" srcOrd="2" destOrd="0" presId="urn:microsoft.com/office/officeart/2008/layout/VerticalAccentList"/>
    <dgm:cxn modelId="{BC9D4CCA-3436-465B-B933-E5C4151CEECC}" type="presParOf" srcId="{06B68DE2-2C99-42C5-9F11-63F79B3069D3}" destId="{74D971C2-9C2C-4336-AD31-98BD112A7DCE}" srcOrd="3" destOrd="0" presId="urn:microsoft.com/office/officeart/2008/layout/VerticalAccentList"/>
    <dgm:cxn modelId="{7C8024AA-86D6-4DA7-8908-009D923AC5B3}" type="presParOf" srcId="{74D971C2-9C2C-4336-AD31-98BD112A7DCE}" destId="{4AD8988A-D913-4BAF-8CF1-B8FF648AFE6F}" srcOrd="0" destOrd="0" presId="urn:microsoft.com/office/officeart/2008/layout/VerticalAccentList"/>
    <dgm:cxn modelId="{82CC800C-03EF-4BF9-A16D-6180F83EE067}" type="presParOf" srcId="{06B68DE2-2C99-42C5-9F11-63F79B3069D3}" destId="{7D51333A-0221-4178-9CE6-C6C48DCF2732}" srcOrd="4" destOrd="0" presId="urn:microsoft.com/office/officeart/2008/layout/VerticalAccentList"/>
    <dgm:cxn modelId="{0B06D1CC-CCCD-4F1E-AF86-2FDAD2672206}" type="presParOf" srcId="{7D51333A-0221-4178-9CE6-C6C48DCF2732}" destId="{77E05CDB-5B8C-47C4-9EF5-EAF85231A55F}" srcOrd="0" destOrd="0" presId="urn:microsoft.com/office/officeart/2008/layout/VerticalAccentList"/>
    <dgm:cxn modelId="{1A3FF376-B222-49B9-8211-94E99C52E1BF}" type="presParOf" srcId="{7D51333A-0221-4178-9CE6-C6C48DCF2732}" destId="{581AB8F2-DD47-4B19-A198-843AE9197BEB}" srcOrd="1" destOrd="0" presId="urn:microsoft.com/office/officeart/2008/layout/VerticalAccentList"/>
    <dgm:cxn modelId="{530B2E0C-6A88-4363-9F9C-AC71AF8B7354}" type="presParOf" srcId="{7D51333A-0221-4178-9CE6-C6C48DCF2732}" destId="{0193D3BD-11B9-4BE1-8023-50B73A337C6A}" srcOrd="2" destOrd="0" presId="urn:microsoft.com/office/officeart/2008/layout/VerticalAccentList"/>
    <dgm:cxn modelId="{FB43036E-F53F-47F2-B99C-2874F0921F39}" type="presParOf" srcId="{7D51333A-0221-4178-9CE6-C6C48DCF2732}" destId="{1C615399-1BAD-4075-A8D5-F136B965BEF8}" srcOrd="3" destOrd="0" presId="urn:microsoft.com/office/officeart/2008/layout/VerticalAccentList"/>
    <dgm:cxn modelId="{42DD9EDE-DB35-4ED0-83D1-17C83969EBBD}" type="presParOf" srcId="{7D51333A-0221-4178-9CE6-C6C48DCF2732}" destId="{94FB2721-463E-4D95-BBC1-7887C2263572}" srcOrd="4" destOrd="0" presId="urn:microsoft.com/office/officeart/2008/layout/VerticalAccentList"/>
    <dgm:cxn modelId="{97045BA7-7556-4B2A-A284-22FEE97A9D7F}" type="presParOf" srcId="{7D51333A-0221-4178-9CE6-C6C48DCF2732}" destId="{16610F8A-5D60-4BED-80C3-E1A99FE6B006}" srcOrd="5" destOrd="0" presId="urn:microsoft.com/office/officeart/2008/layout/VerticalAccentList"/>
    <dgm:cxn modelId="{0A709603-4B85-4D53-909D-1FEC0753B307}" type="presParOf" srcId="{7D51333A-0221-4178-9CE6-C6C48DCF2732}" destId="{EB433AC8-BF04-4278-8FF7-A2506E2EEA30}" srcOrd="6" destOrd="0" presId="urn:microsoft.com/office/officeart/2008/layout/VerticalAccentList"/>
    <dgm:cxn modelId="{AEED3BEC-406B-40C9-B9F0-6A3463E73B9F}" type="presParOf" srcId="{06B68DE2-2C99-42C5-9F11-63F79B3069D3}" destId="{0A61949A-721A-4582-B49C-CD20FA7ED3E8}" srcOrd="5" destOrd="0" presId="urn:microsoft.com/office/officeart/2008/layout/VerticalAccentList"/>
    <dgm:cxn modelId="{BDF8A744-C7FD-4ECB-AF68-36DF859D2FB2}" type="presParOf" srcId="{06B68DE2-2C99-42C5-9F11-63F79B3069D3}" destId="{31AD0A72-9F25-4ADE-A2F3-F3B90234582D}" srcOrd="6" destOrd="0" presId="urn:microsoft.com/office/officeart/2008/layout/VerticalAccentList"/>
    <dgm:cxn modelId="{420C5614-7684-4174-9A49-2EB4F19C9199}" type="presParOf" srcId="{31AD0A72-9F25-4ADE-A2F3-F3B90234582D}" destId="{F16836A8-EB07-49FB-8AE7-624C54E7E86D}" srcOrd="0" destOrd="0" presId="urn:microsoft.com/office/officeart/2008/layout/VerticalAccentList"/>
    <dgm:cxn modelId="{BD57FC81-9A82-404A-A1BE-0385050B696F}" type="presParOf" srcId="{06B68DE2-2C99-42C5-9F11-63F79B3069D3}" destId="{4281D20A-B1C0-47AC-8E82-02F2ADE8AB73}" srcOrd="7" destOrd="0" presId="urn:microsoft.com/office/officeart/2008/layout/VerticalAccentList"/>
    <dgm:cxn modelId="{BC8CACFE-956F-4E21-A834-837F137D404D}" type="presParOf" srcId="{4281D20A-B1C0-47AC-8E82-02F2ADE8AB73}" destId="{41EFF306-DFB4-45E7-B9B0-C10ABB2BCCF6}" srcOrd="0" destOrd="0" presId="urn:microsoft.com/office/officeart/2008/layout/VerticalAccentList"/>
    <dgm:cxn modelId="{4AD2450F-1B4A-4112-8989-28F9E5ABAE70}" type="presParOf" srcId="{4281D20A-B1C0-47AC-8E82-02F2ADE8AB73}" destId="{B18E87F9-C72B-4FB6-AAB8-B75E711A5C23}" srcOrd="1" destOrd="0" presId="urn:microsoft.com/office/officeart/2008/layout/VerticalAccentList"/>
    <dgm:cxn modelId="{904269CE-0B51-4647-8E18-D8675F7025DC}" type="presParOf" srcId="{4281D20A-B1C0-47AC-8E82-02F2ADE8AB73}" destId="{59F48CC0-EECF-49B4-AAAA-D36778EACA48}" srcOrd="2" destOrd="0" presId="urn:microsoft.com/office/officeart/2008/layout/VerticalAccentList"/>
    <dgm:cxn modelId="{A42B79B1-D46D-4864-AD3E-C21586FA1ED7}" type="presParOf" srcId="{4281D20A-B1C0-47AC-8E82-02F2ADE8AB73}" destId="{781AAB42-91F4-4809-B185-B18FC230B345}" srcOrd="3" destOrd="0" presId="urn:microsoft.com/office/officeart/2008/layout/VerticalAccentList"/>
    <dgm:cxn modelId="{AA9DF27F-10ED-4D21-ACD9-33E2983745F5}" type="presParOf" srcId="{4281D20A-B1C0-47AC-8E82-02F2ADE8AB73}" destId="{9067B7AC-7790-42DB-B92B-19BE2762E3A1}" srcOrd="4" destOrd="0" presId="urn:microsoft.com/office/officeart/2008/layout/VerticalAccentList"/>
    <dgm:cxn modelId="{3D8E721B-631E-41D4-AC33-7835146A769B}" type="presParOf" srcId="{4281D20A-B1C0-47AC-8E82-02F2ADE8AB73}" destId="{EE8BB562-5E70-4E56-B8AD-1F420D837954}" srcOrd="5" destOrd="0" presId="urn:microsoft.com/office/officeart/2008/layout/VerticalAccentList"/>
    <dgm:cxn modelId="{0ECE5E2B-5FB4-478A-9075-FCA9C38500B9}" type="presParOf" srcId="{4281D20A-B1C0-47AC-8E82-02F2ADE8AB73}" destId="{029874CD-1AA8-4C03-9DF4-6FC1741F0ACA}" srcOrd="6" destOrd="0" presId="urn:microsoft.com/office/officeart/2008/layout/VerticalAccentList"/>
    <dgm:cxn modelId="{AB4A35D0-DC13-4FB0-822A-C2E0C727713E}" type="presParOf" srcId="{06B68DE2-2C99-42C5-9F11-63F79B3069D3}" destId="{08F75F15-660B-4A73-B249-3737A002B686}" srcOrd="8" destOrd="0" presId="urn:microsoft.com/office/officeart/2008/layout/VerticalAccentList"/>
    <dgm:cxn modelId="{FA8D48DE-44FD-437D-A3AA-C811FDFAC6D0}" type="presParOf" srcId="{06B68DE2-2C99-42C5-9F11-63F79B3069D3}" destId="{A22E17C6-5464-4BC9-AD2B-51D231A4CCFD}" srcOrd="9" destOrd="0" presId="urn:microsoft.com/office/officeart/2008/layout/VerticalAccentList"/>
    <dgm:cxn modelId="{0B622331-EEE2-45E7-9A1E-CE1ADC3FA27E}" type="presParOf" srcId="{A22E17C6-5464-4BC9-AD2B-51D231A4CCFD}" destId="{ACCD9D24-8F30-4BC0-963E-FA5838CDC93B}" srcOrd="0" destOrd="0" presId="urn:microsoft.com/office/officeart/2008/layout/VerticalAccentList"/>
    <dgm:cxn modelId="{0F6DA22E-1921-4C81-8367-4BFDA7148AC0}" type="presParOf" srcId="{06B68DE2-2C99-42C5-9F11-63F79B3069D3}" destId="{FEDF1C28-554E-4442-9D4F-85344F609AE9}" srcOrd="10" destOrd="0" presId="urn:microsoft.com/office/officeart/2008/layout/VerticalAccentList"/>
    <dgm:cxn modelId="{03DACEEC-EDE5-45C0-80FD-D14F2C79BBE6}" type="presParOf" srcId="{FEDF1C28-554E-4442-9D4F-85344F609AE9}" destId="{37EF54AB-8873-4447-8B57-4EB24D784CCD}" srcOrd="0" destOrd="0" presId="urn:microsoft.com/office/officeart/2008/layout/VerticalAccentList"/>
    <dgm:cxn modelId="{04E55259-7B48-414F-9D2A-DD49E48815D0}" type="presParOf" srcId="{FEDF1C28-554E-4442-9D4F-85344F609AE9}" destId="{0718BEFC-14E4-4B2D-BFB8-60C565ABF73A}" srcOrd="1" destOrd="0" presId="urn:microsoft.com/office/officeart/2008/layout/VerticalAccentList"/>
    <dgm:cxn modelId="{8043CCD7-8FDB-446B-B6DC-235677547AA7}" type="presParOf" srcId="{FEDF1C28-554E-4442-9D4F-85344F609AE9}" destId="{949131AA-4F73-4E85-9609-84AAE81A5086}" srcOrd="2" destOrd="0" presId="urn:microsoft.com/office/officeart/2008/layout/VerticalAccentList"/>
    <dgm:cxn modelId="{44552510-6310-480A-A911-B467EAEE5D1C}" type="presParOf" srcId="{FEDF1C28-554E-4442-9D4F-85344F609AE9}" destId="{635E5150-7495-4AC1-AF93-E2486C370514}" srcOrd="3" destOrd="0" presId="urn:microsoft.com/office/officeart/2008/layout/VerticalAccentList"/>
    <dgm:cxn modelId="{9742DE97-49F4-4184-9152-743B3446BB45}" type="presParOf" srcId="{FEDF1C28-554E-4442-9D4F-85344F609AE9}" destId="{3C8858F5-A099-46C6-BB2F-807996DF098A}" srcOrd="4" destOrd="0" presId="urn:microsoft.com/office/officeart/2008/layout/VerticalAccentList"/>
    <dgm:cxn modelId="{B57B0A14-D3D8-4D70-A866-2C0884457564}" type="presParOf" srcId="{FEDF1C28-554E-4442-9D4F-85344F609AE9}" destId="{F21D1181-C6C3-4A5A-8FDC-D271626E1379}" srcOrd="5" destOrd="0" presId="urn:microsoft.com/office/officeart/2008/layout/VerticalAccentList"/>
    <dgm:cxn modelId="{5D7C9626-3940-4EED-8EFF-848D5B56FE46}" type="presParOf" srcId="{FEDF1C28-554E-4442-9D4F-85344F609AE9}" destId="{175C3CE6-6E4F-4E60-A3DD-EDB246E74C95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E15352-60A4-4A87-8039-1334F697E02D}">
      <dsp:nvSpPr>
        <dsp:cNvPr id="0" name=""/>
        <dsp:cNvSpPr/>
      </dsp:nvSpPr>
      <dsp:spPr>
        <a:xfrm>
          <a:off x="365131" y="559490"/>
          <a:ext cx="6508737" cy="59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/>
            <a:t>นโยบายการป่าไม้ในเมือง (ต้นไม้ในเมือง)</a:t>
          </a:r>
          <a:endParaRPr lang="th-TH" sz="4000" b="1" kern="1200" dirty="0"/>
        </a:p>
      </dsp:txBody>
      <dsp:txXfrm>
        <a:off x="365131" y="559490"/>
        <a:ext cx="6508737" cy="591703"/>
      </dsp:txXfrm>
    </dsp:sp>
    <dsp:sp modelId="{5562C31D-4948-453F-A2D9-A0A1804A64DD}">
      <dsp:nvSpPr>
        <dsp:cNvPr id="0" name=""/>
        <dsp:cNvSpPr/>
      </dsp:nvSpPr>
      <dsp:spPr>
        <a:xfrm>
          <a:off x="365131" y="1151194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593E7-7A7F-43DA-ADB4-12DB0A06DD18}">
      <dsp:nvSpPr>
        <dsp:cNvPr id="0" name=""/>
        <dsp:cNvSpPr/>
      </dsp:nvSpPr>
      <dsp:spPr>
        <a:xfrm>
          <a:off x="1283586" y="1151194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286273"/>
            <a:satOff val="-3061"/>
            <a:lumOff val="799"/>
            <a:alphaOff val="0"/>
          </a:schemeClr>
        </a:solidFill>
        <a:ln w="11429" cap="flat" cmpd="sng" algn="ctr">
          <a:solidFill>
            <a:schemeClr val="accent2">
              <a:hueOff val="286273"/>
              <a:satOff val="-3061"/>
              <a:lumOff val="799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11C091-6B13-4D0E-87D6-BBF0F87765BB}">
      <dsp:nvSpPr>
        <dsp:cNvPr id="0" name=""/>
        <dsp:cNvSpPr/>
      </dsp:nvSpPr>
      <dsp:spPr>
        <a:xfrm>
          <a:off x="2202041" y="1151194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572546"/>
            <a:satOff val="-6122"/>
            <a:lumOff val="1598"/>
            <a:alphaOff val="0"/>
          </a:schemeClr>
        </a:solidFill>
        <a:ln w="11429" cap="flat" cmpd="sng" algn="ctr">
          <a:solidFill>
            <a:schemeClr val="accent2">
              <a:hueOff val="572546"/>
              <a:satOff val="-6122"/>
              <a:lumOff val="1598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D3804-1192-44B0-BA24-5860435B2C0A}">
      <dsp:nvSpPr>
        <dsp:cNvPr id="0" name=""/>
        <dsp:cNvSpPr/>
      </dsp:nvSpPr>
      <dsp:spPr>
        <a:xfrm>
          <a:off x="3120496" y="1151194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858819"/>
            <a:satOff val="-9184"/>
            <a:lumOff val="2397"/>
            <a:alphaOff val="0"/>
          </a:schemeClr>
        </a:solidFill>
        <a:ln w="11429" cap="flat" cmpd="sng" algn="ctr">
          <a:solidFill>
            <a:schemeClr val="accent2">
              <a:hueOff val="858819"/>
              <a:satOff val="-9184"/>
              <a:lumOff val="2397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6F865E-6E9F-4ACA-8C78-EE3397126F49}">
      <dsp:nvSpPr>
        <dsp:cNvPr id="0" name=""/>
        <dsp:cNvSpPr/>
      </dsp:nvSpPr>
      <dsp:spPr>
        <a:xfrm>
          <a:off x="4038951" y="1151194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1145091"/>
            <a:satOff val="-12245"/>
            <a:lumOff val="3195"/>
            <a:alphaOff val="0"/>
          </a:schemeClr>
        </a:solidFill>
        <a:ln w="11429" cap="flat" cmpd="sng" algn="ctr">
          <a:solidFill>
            <a:schemeClr val="accent2">
              <a:hueOff val="1145091"/>
              <a:satOff val="-12245"/>
              <a:lumOff val="3195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78F8D8-D6BB-408A-BB90-DD0596574D4C}">
      <dsp:nvSpPr>
        <dsp:cNvPr id="0" name=""/>
        <dsp:cNvSpPr/>
      </dsp:nvSpPr>
      <dsp:spPr>
        <a:xfrm>
          <a:off x="4957407" y="1151194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1431364"/>
            <a:satOff val="-15306"/>
            <a:lumOff val="3994"/>
            <a:alphaOff val="0"/>
          </a:schemeClr>
        </a:solidFill>
        <a:ln w="11429" cap="flat" cmpd="sng" algn="ctr">
          <a:solidFill>
            <a:schemeClr val="accent2">
              <a:hueOff val="1431364"/>
              <a:satOff val="-15306"/>
              <a:lumOff val="3994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BBE61-B345-4FB7-ADFC-B10FBE6D0973}">
      <dsp:nvSpPr>
        <dsp:cNvPr id="0" name=""/>
        <dsp:cNvSpPr/>
      </dsp:nvSpPr>
      <dsp:spPr>
        <a:xfrm>
          <a:off x="5875862" y="1151194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1717637"/>
            <a:satOff val="-18367"/>
            <a:lumOff val="4793"/>
            <a:alphaOff val="0"/>
          </a:schemeClr>
        </a:solidFill>
        <a:ln w="11429" cap="flat" cmpd="sng" algn="ctr">
          <a:solidFill>
            <a:schemeClr val="accent2">
              <a:hueOff val="1717637"/>
              <a:satOff val="-18367"/>
              <a:lumOff val="4793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8988A-D913-4BAF-8CF1-B8FF648AFE6F}">
      <dsp:nvSpPr>
        <dsp:cNvPr id="0" name=""/>
        <dsp:cNvSpPr/>
      </dsp:nvSpPr>
      <dsp:spPr>
        <a:xfrm>
          <a:off x="365131" y="1382218"/>
          <a:ext cx="6508737" cy="59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/>
            <a:t>แผนแม่บทการพัฒนา</a:t>
          </a:r>
        </a:p>
      </dsp:txBody>
      <dsp:txXfrm>
        <a:off x="365131" y="1382218"/>
        <a:ext cx="6508737" cy="591703"/>
      </dsp:txXfrm>
    </dsp:sp>
    <dsp:sp modelId="{77E05CDB-5B8C-47C4-9EF5-EAF85231A55F}">
      <dsp:nvSpPr>
        <dsp:cNvPr id="0" name=""/>
        <dsp:cNvSpPr/>
      </dsp:nvSpPr>
      <dsp:spPr>
        <a:xfrm>
          <a:off x="365131" y="1973922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2003910"/>
            <a:satOff val="-21429"/>
            <a:lumOff val="5592"/>
            <a:alphaOff val="0"/>
          </a:schemeClr>
        </a:solidFill>
        <a:ln w="11429" cap="flat" cmpd="sng" algn="ctr">
          <a:solidFill>
            <a:schemeClr val="accent2">
              <a:hueOff val="2003910"/>
              <a:satOff val="-21429"/>
              <a:lumOff val="5592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1AB8F2-DD47-4B19-A198-843AE9197BEB}">
      <dsp:nvSpPr>
        <dsp:cNvPr id="0" name=""/>
        <dsp:cNvSpPr/>
      </dsp:nvSpPr>
      <dsp:spPr>
        <a:xfrm>
          <a:off x="1283586" y="1973922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2290183"/>
            <a:satOff val="-24490"/>
            <a:lumOff val="6391"/>
            <a:alphaOff val="0"/>
          </a:schemeClr>
        </a:solidFill>
        <a:ln w="11429" cap="flat" cmpd="sng" algn="ctr">
          <a:solidFill>
            <a:schemeClr val="accent2">
              <a:hueOff val="2290183"/>
              <a:satOff val="-24490"/>
              <a:lumOff val="6391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3D3BD-11B9-4BE1-8023-50B73A337C6A}">
      <dsp:nvSpPr>
        <dsp:cNvPr id="0" name=""/>
        <dsp:cNvSpPr/>
      </dsp:nvSpPr>
      <dsp:spPr>
        <a:xfrm>
          <a:off x="2202041" y="1973922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 w="11429" cap="flat" cmpd="sng" algn="ctr">
          <a:solidFill>
            <a:schemeClr val="accent2">
              <a:hueOff val="2576456"/>
              <a:satOff val="-27551"/>
              <a:lumOff val="719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615399-1BAD-4075-A8D5-F136B965BEF8}">
      <dsp:nvSpPr>
        <dsp:cNvPr id="0" name=""/>
        <dsp:cNvSpPr/>
      </dsp:nvSpPr>
      <dsp:spPr>
        <a:xfrm>
          <a:off x="3120496" y="1973922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2862728"/>
            <a:satOff val="-30612"/>
            <a:lumOff val="7989"/>
            <a:alphaOff val="0"/>
          </a:schemeClr>
        </a:solidFill>
        <a:ln w="11429" cap="flat" cmpd="sng" algn="ctr">
          <a:solidFill>
            <a:schemeClr val="accent2">
              <a:hueOff val="2862728"/>
              <a:satOff val="-30612"/>
              <a:lumOff val="7989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FB2721-463E-4D95-BBC1-7887C2263572}">
      <dsp:nvSpPr>
        <dsp:cNvPr id="0" name=""/>
        <dsp:cNvSpPr/>
      </dsp:nvSpPr>
      <dsp:spPr>
        <a:xfrm>
          <a:off x="4038951" y="1973922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3149001"/>
            <a:satOff val="-33673"/>
            <a:lumOff val="8787"/>
            <a:alphaOff val="0"/>
          </a:schemeClr>
        </a:solidFill>
        <a:ln w="11429" cap="flat" cmpd="sng" algn="ctr">
          <a:solidFill>
            <a:schemeClr val="accent2">
              <a:hueOff val="3149001"/>
              <a:satOff val="-33673"/>
              <a:lumOff val="8787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610F8A-5D60-4BED-80C3-E1A99FE6B006}">
      <dsp:nvSpPr>
        <dsp:cNvPr id="0" name=""/>
        <dsp:cNvSpPr/>
      </dsp:nvSpPr>
      <dsp:spPr>
        <a:xfrm>
          <a:off x="4957407" y="1973922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3435274"/>
            <a:satOff val="-36735"/>
            <a:lumOff val="9586"/>
            <a:alphaOff val="0"/>
          </a:schemeClr>
        </a:solidFill>
        <a:ln w="11429" cap="flat" cmpd="sng" algn="ctr">
          <a:solidFill>
            <a:schemeClr val="accent2">
              <a:hueOff val="3435274"/>
              <a:satOff val="-36735"/>
              <a:lumOff val="9586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33AC8-BF04-4278-8FF7-A2506E2EEA30}">
      <dsp:nvSpPr>
        <dsp:cNvPr id="0" name=""/>
        <dsp:cNvSpPr/>
      </dsp:nvSpPr>
      <dsp:spPr>
        <a:xfrm>
          <a:off x="5875862" y="1973922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3721547"/>
            <a:satOff val="-39796"/>
            <a:lumOff val="10385"/>
            <a:alphaOff val="0"/>
          </a:schemeClr>
        </a:solidFill>
        <a:ln w="11429" cap="flat" cmpd="sng" algn="ctr">
          <a:solidFill>
            <a:schemeClr val="accent2">
              <a:hueOff val="3721547"/>
              <a:satOff val="-39796"/>
              <a:lumOff val="10385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6836A8-EB07-49FB-8AE7-624C54E7E86D}">
      <dsp:nvSpPr>
        <dsp:cNvPr id="0" name=""/>
        <dsp:cNvSpPr/>
      </dsp:nvSpPr>
      <dsp:spPr>
        <a:xfrm>
          <a:off x="365131" y="2204946"/>
          <a:ext cx="6508737" cy="59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/>
            <a:t>การพัฒนาบุคลากร</a:t>
          </a:r>
        </a:p>
      </dsp:txBody>
      <dsp:txXfrm>
        <a:off x="365131" y="2204946"/>
        <a:ext cx="6508737" cy="591703"/>
      </dsp:txXfrm>
    </dsp:sp>
    <dsp:sp modelId="{41EFF306-DFB4-45E7-B9B0-C10ABB2BCCF6}">
      <dsp:nvSpPr>
        <dsp:cNvPr id="0" name=""/>
        <dsp:cNvSpPr/>
      </dsp:nvSpPr>
      <dsp:spPr>
        <a:xfrm>
          <a:off x="365131" y="2796649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4007820"/>
            <a:satOff val="-42857"/>
            <a:lumOff val="11184"/>
            <a:alphaOff val="0"/>
          </a:schemeClr>
        </a:solidFill>
        <a:ln w="11429" cap="flat" cmpd="sng" algn="ctr">
          <a:solidFill>
            <a:schemeClr val="accent2">
              <a:hueOff val="4007820"/>
              <a:satOff val="-42857"/>
              <a:lumOff val="11184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8E87F9-C72B-4FB6-AAB8-B75E711A5C23}">
      <dsp:nvSpPr>
        <dsp:cNvPr id="0" name=""/>
        <dsp:cNvSpPr/>
      </dsp:nvSpPr>
      <dsp:spPr>
        <a:xfrm>
          <a:off x="1283586" y="2796649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4294093"/>
            <a:satOff val="-45918"/>
            <a:lumOff val="11983"/>
            <a:alphaOff val="0"/>
          </a:schemeClr>
        </a:solidFill>
        <a:ln w="11429" cap="flat" cmpd="sng" algn="ctr">
          <a:solidFill>
            <a:schemeClr val="accent2">
              <a:hueOff val="4294093"/>
              <a:satOff val="-45918"/>
              <a:lumOff val="11983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F48CC0-EECF-49B4-AAAA-D36778EACA48}">
      <dsp:nvSpPr>
        <dsp:cNvPr id="0" name=""/>
        <dsp:cNvSpPr/>
      </dsp:nvSpPr>
      <dsp:spPr>
        <a:xfrm>
          <a:off x="2202041" y="2796649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4580366"/>
            <a:satOff val="-48980"/>
            <a:lumOff val="12782"/>
            <a:alphaOff val="0"/>
          </a:schemeClr>
        </a:solidFill>
        <a:ln w="11429" cap="flat" cmpd="sng" algn="ctr">
          <a:solidFill>
            <a:schemeClr val="accent2">
              <a:hueOff val="4580366"/>
              <a:satOff val="-48980"/>
              <a:lumOff val="12782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AAB42-91F4-4809-B185-B18FC230B345}">
      <dsp:nvSpPr>
        <dsp:cNvPr id="0" name=""/>
        <dsp:cNvSpPr/>
      </dsp:nvSpPr>
      <dsp:spPr>
        <a:xfrm>
          <a:off x="3120496" y="2796649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4866638"/>
            <a:satOff val="-52041"/>
            <a:lumOff val="13580"/>
            <a:alphaOff val="0"/>
          </a:schemeClr>
        </a:solidFill>
        <a:ln w="11429" cap="flat" cmpd="sng" algn="ctr">
          <a:solidFill>
            <a:schemeClr val="accent2">
              <a:hueOff val="4866638"/>
              <a:satOff val="-52041"/>
              <a:lumOff val="1358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7B7AC-7790-42DB-B92B-19BE2762E3A1}">
      <dsp:nvSpPr>
        <dsp:cNvPr id="0" name=""/>
        <dsp:cNvSpPr/>
      </dsp:nvSpPr>
      <dsp:spPr>
        <a:xfrm>
          <a:off x="4038951" y="2796649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 w="11429" cap="flat" cmpd="sng" algn="ctr">
          <a:solidFill>
            <a:schemeClr val="accent2">
              <a:hueOff val="5152912"/>
              <a:satOff val="-55102"/>
              <a:lumOff val="14379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BB562-5E70-4E56-B8AD-1F420D837954}">
      <dsp:nvSpPr>
        <dsp:cNvPr id="0" name=""/>
        <dsp:cNvSpPr/>
      </dsp:nvSpPr>
      <dsp:spPr>
        <a:xfrm>
          <a:off x="4957407" y="2796649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5439184"/>
            <a:satOff val="-58163"/>
            <a:lumOff val="15178"/>
            <a:alphaOff val="0"/>
          </a:schemeClr>
        </a:solidFill>
        <a:ln w="11429" cap="flat" cmpd="sng" algn="ctr">
          <a:solidFill>
            <a:schemeClr val="accent2">
              <a:hueOff val="5439184"/>
              <a:satOff val="-58163"/>
              <a:lumOff val="15178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874CD-1AA8-4C03-9DF4-6FC1741F0ACA}">
      <dsp:nvSpPr>
        <dsp:cNvPr id="0" name=""/>
        <dsp:cNvSpPr/>
      </dsp:nvSpPr>
      <dsp:spPr>
        <a:xfrm>
          <a:off x="5875862" y="2796649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5725457"/>
            <a:satOff val="-61224"/>
            <a:lumOff val="15977"/>
            <a:alphaOff val="0"/>
          </a:schemeClr>
        </a:solidFill>
        <a:ln w="11429" cap="flat" cmpd="sng" algn="ctr">
          <a:solidFill>
            <a:schemeClr val="accent2">
              <a:hueOff val="5725457"/>
              <a:satOff val="-61224"/>
              <a:lumOff val="15977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CD9D24-8F30-4BC0-963E-FA5838CDC93B}">
      <dsp:nvSpPr>
        <dsp:cNvPr id="0" name=""/>
        <dsp:cNvSpPr/>
      </dsp:nvSpPr>
      <dsp:spPr>
        <a:xfrm>
          <a:off x="365131" y="3027674"/>
          <a:ext cx="6508737" cy="591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b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/>
            <a:t>งบประมาณ</a:t>
          </a:r>
        </a:p>
      </dsp:txBody>
      <dsp:txXfrm>
        <a:off x="365131" y="3027674"/>
        <a:ext cx="6508737" cy="591703"/>
      </dsp:txXfrm>
    </dsp:sp>
    <dsp:sp modelId="{37EF54AB-8873-4447-8B57-4EB24D784CCD}">
      <dsp:nvSpPr>
        <dsp:cNvPr id="0" name=""/>
        <dsp:cNvSpPr/>
      </dsp:nvSpPr>
      <dsp:spPr>
        <a:xfrm>
          <a:off x="365131" y="3619377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6011730"/>
            <a:satOff val="-64286"/>
            <a:lumOff val="16776"/>
            <a:alphaOff val="0"/>
          </a:schemeClr>
        </a:solidFill>
        <a:ln w="11429" cap="flat" cmpd="sng" algn="ctr">
          <a:solidFill>
            <a:schemeClr val="accent2">
              <a:hueOff val="6011730"/>
              <a:satOff val="-64286"/>
              <a:lumOff val="16776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8BEFC-14E4-4B2D-BFB8-60C565ABF73A}">
      <dsp:nvSpPr>
        <dsp:cNvPr id="0" name=""/>
        <dsp:cNvSpPr/>
      </dsp:nvSpPr>
      <dsp:spPr>
        <a:xfrm>
          <a:off x="1283586" y="3619377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6298003"/>
            <a:satOff val="-67347"/>
            <a:lumOff val="17575"/>
            <a:alphaOff val="0"/>
          </a:schemeClr>
        </a:solidFill>
        <a:ln w="11429" cap="flat" cmpd="sng" algn="ctr">
          <a:solidFill>
            <a:schemeClr val="accent2">
              <a:hueOff val="6298003"/>
              <a:satOff val="-67347"/>
              <a:lumOff val="17575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131AA-4F73-4E85-9609-84AAE81A5086}">
      <dsp:nvSpPr>
        <dsp:cNvPr id="0" name=""/>
        <dsp:cNvSpPr/>
      </dsp:nvSpPr>
      <dsp:spPr>
        <a:xfrm>
          <a:off x="2202041" y="3619377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6584276"/>
            <a:satOff val="-70408"/>
            <a:lumOff val="18374"/>
            <a:alphaOff val="0"/>
          </a:schemeClr>
        </a:solidFill>
        <a:ln w="11429" cap="flat" cmpd="sng" algn="ctr">
          <a:solidFill>
            <a:schemeClr val="accent2">
              <a:hueOff val="6584276"/>
              <a:satOff val="-70408"/>
              <a:lumOff val="18374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E5150-7495-4AC1-AF93-E2486C370514}">
      <dsp:nvSpPr>
        <dsp:cNvPr id="0" name=""/>
        <dsp:cNvSpPr/>
      </dsp:nvSpPr>
      <dsp:spPr>
        <a:xfrm>
          <a:off x="3120496" y="3619377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6870548"/>
            <a:satOff val="-73469"/>
            <a:lumOff val="19172"/>
            <a:alphaOff val="0"/>
          </a:schemeClr>
        </a:solidFill>
        <a:ln w="11429" cap="flat" cmpd="sng" algn="ctr">
          <a:solidFill>
            <a:schemeClr val="accent2">
              <a:hueOff val="6870548"/>
              <a:satOff val="-73469"/>
              <a:lumOff val="19172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8858F5-A099-46C6-BB2F-807996DF098A}">
      <dsp:nvSpPr>
        <dsp:cNvPr id="0" name=""/>
        <dsp:cNvSpPr/>
      </dsp:nvSpPr>
      <dsp:spPr>
        <a:xfrm>
          <a:off x="4038951" y="3619377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7156821"/>
            <a:satOff val="-76531"/>
            <a:lumOff val="19971"/>
            <a:alphaOff val="0"/>
          </a:schemeClr>
        </a:solidFill>
        <a:ln w="11429" cap="flat" cmpd="sng" algn="ctr">
          <a:solidFill>
            <a:schemeClr val="accent2">
              <a:hueOff val="7156821"/>
              <a:satOff val="-76531"/>
              <a:lumOff val="19971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1D1181-C6C3-4A5A-8FDC-D271626E1379}">
      <dsp:nvSpPr>
        <dsp:cNvPr id="0" name=""/>
        <dsp:cNvSpPr/>
      </dsp:nvSpPr>
      <dsp:spPr>
        <a:xfrm>
          <a:off x="4957407" y="3619377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7443094"/>
            <a:satOff val="-79592"/>
            <a:lumOff val="20770"/>
            <a:alphaOff val="0"/>
          </a:schemeClr>
        </a:solidFill>
        <a:ln w="11429" cap="flat" cmpd="sng" algn="ctr">
          <a:solidFill>
            <a:schemeClr val="accent2">
              <a:hueOff val="7443094"/>
              <a:satOff val="-79592"/>
              <a:lumOff val="2077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C3CE6-6E4F-4E60-A3DD-EDB246E74C95}">
      <dsp:nvSpPr>
        <dsp:cNvPr id="0" name=""/>
        <dsp:cNvSpPr/>
      </dsp:nvSpPr>
      <dsp:spPr>
        <a:xfrm>
          <a:off x="5875862" y="3619377"/>
          <a:ext cx="867831" cy="144638"/>
        </a:xfrm>
        <a:prstGeom prst="parallelogram">
          <a:avLst>
            <a:gd name="adj" fmla="val 140840"/>
          </a:avLst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11429" cap="flat" cmpd="sng" algn="ctr">
          <a:solidFill>
            <a:schemeClr val="accent2">
              <a:hueOff val="7729367"/>
              <a:satOff val="-82653"/>
              <a:lumOff val="21569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image" Target="../media/image12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88F0E-9426-4A5E-8A59-A51499C712A7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31B7F-0F19-467B-B969-2122940FE734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F7583-96CC-4A68-8021-82BF90515B8E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0CB0F-6CD5-4E59-996D-20C1B3478F9A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B2BDDF-554B-4958-BBDF-870A0DE4F80D}" type="slidenum">
              <a:rPr lang="en-US" smtClean="0"/>
              <a:pPr>
                <a:defRPr/>
              </a:pPr>
              <a:t>11</a:t>
            </a:fld>
            <a:endParaRPr lang="th-T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FB99B6-C929-4939-8C7C-919551B9C06F}" type="slidenum">
              <a:rPr lang="en-US" smtClean="0">
                <a:latin typeface="Arial" pitchFamily="34" charset="0"/>
              </a:rPr>
              <a:pPr/>
              <a:t>19</a:t>
            </a:fld>
            <a:endParaRPr lang="th-TH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50913" y="768350"/>
            <a:ext cx="4899025" cy="36750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7378" y="4750621"/>
            <a:ext cx="4988387" cy="444479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E66110-512E-45F6-BDE0-51C0CCD1275A}" type="slidenum">
              <a:rPr lang="en-US"/>
              <a:pPr/>
              <a:t>152</a:t>
            </a:fld>
            <a:endParaRPr lang="th-TH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01B48EB-33B4-4AB5-BF82-0DF7EBA02B70}" type="slidenum">
              <a:rPr lang="en-US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h-TH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086155A-5A80-4278-BE3B-6C70EF465C0D}" type="datetimeFigureOut">
              <a:rPr lang="th-TH" smtClean="0"/>
              <a:pPr/>
              <a:t>22/11/59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h-TH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206A733-A735-4CFE-9454-BCCC5B479E4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wmf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jpe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eg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png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.png"/><Relationship Id="rId4" Type="http://schemas.openxmlformats.org/officeDocument/2006/relationships/image" Target="../media/image170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7" Type="http://schemas.openxmlformats.org/officeDocument/2006/relationships/image" Target="../media/image176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jpeg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9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1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6.jpeg"/><Relationship Id="rId5" Type="http://schemas.openxmlformats.org/officeDocument/2006/relationships/image" Target="../media/image185.jpeg"/><Relationship Id="rId4" Type="http://schemas.openxmlformats.org/officeDocument/2006/relationships/image" Target="../media/image184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9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wmf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3.jpeg"/><Relationship Id="rId4" Type="http://schemas.openxmlformats.org/officeDocument/2006/relationships/image" Target="../media/image175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wmf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2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0.jpeg"/><Relationship Id="rId4" Type="http://schemas.openxmlformats.org/officeDocument/2006/relationships/image" Target="../media/image199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116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4.jpeg"/><Relationship Id="rId4" Type="http://schemas.openxmlformats.org/officeDocument/2006/relationships/image" Target="../media/image203.jpe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wmf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wmf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wmf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wmf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0.wmf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wmf"/><Relationship Id="rId2" Type="http://schemas.openxmlformats.org/officeDocument/2006/relationships/image" Target="../media/image213.wmf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wmf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wmf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wmf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wmf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wmf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wmf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wmf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wmf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wmf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wmf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wmf"/><Relationship Id="rId4" Type="http://schemas.openxmlformats.org/officeDocument/2006/relationships/image" Target="../media/image125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331738" y="466039"/>
            <a:ext cx="8416726" cy="7508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kern="10" dirty="0" smtClean="0">
                <a:ln w="317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107763" dir="8100000" algn="ctr" rotWithShape="0">
                    <a:srgbClr val="C0C0C0"/>
                  </a:outerShdw>
                </a:effectLst>
                <a:latin typeface="JasmineUPC"/>
                <a:cs typeface="JasmineUPC"/>
              </a:rPr>
              <a:t>การคัดเลือกชนิดไม้และการจัดการต้นไม้ในเมือง</a:t>
            </a:r>
            <a:endParaRPr lang="th-TH" kern="10" dirty="0">
              <a:ln w="31750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r="100000" b="100000"/>
                </a:path>
              </a:gradFill>
              <a:effectLst>
                <a:outerShdw dist="107763" dir="8100000" algn="ctr" rotWithShape="0">
                  <a:srgbClr val="C0C0C0"/>
                </a:outerShdw>
              </a:effectLst>
              <a:latin typeface="JasmineUPC"/>
              <a:cs typeface="JasmineUPC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11560" y="1700808"/>
            <a:ext cx="73597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(Urban Trees Selection and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Management</a:t>
            </a:r>
            <a:r>
              <a:rPr lang="th-T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)</a:t>
            </a:r>
            <a:endParaRPr lang="th-T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783167" y="3154363"/>
            <a:ext cx="4003675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th-TH" sz="3200" b="1" i="1" dirty="0">
                <a:latin typeface="TH SarabunPSK" pitchFamily="34" charset="-34"/>
                <a:cs typeface="TH SarabunPSK" pitchFamily="34" charset="-34"/>
              </a:rPr>
              <a:t>โดย</a:t>
            </a:r>
          </a:p>
          <a:p>
            <a:pPr algn="r"/>
            <a:r>
              <a:rPr lang="th-TH" sz="3200" b="1" dirty="0">
                <a:solidFill>
                  <a:srgbClr val="3333CC"/>
                </a:solidFill>
                <a:latin typeface="TH SarabunPSK" pitchFamily="34" charset="-34"/>
                <a:cs typeface="TH SarabunPSK" pitchFamily="34" charset="-34"/>
              </a:rPr>
              <a:t>อ. มณฑาทิพย์ โสมมีชัย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  <a:p>
            <a:pPr algn="r"/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ภาควิชา</a:t>
            </a:r>
            <a:r>
              <a:rPr lang="th-TH" sz="2800" b="1" dirty="0" err="1">
                <a:latin typeface="TH SarabunPSK" pitchFamily="34" charset="-34"/>
                <a:cs typeface="TH SarabunPSK" pitchFamily="34" charset="-34"/>
              </a:rPr>
              <a:t>วนวัฒน</a:t>
            </a:r>
            <a:r>
              <a:rPr lang="th-TH" sz="2800" b="1" dirty="0">
                <a:latin typeface="TH SarabunPSK" pitchFamily="34" charset="-34"/>
                <a:cs typeface="TH SarabunPSK" pitchFamily="34" charset="-34"/>
              </a:rPr>
              <a:t>วิทยา คณะวน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ศาสตร์ </a:t>
            </a:r>
          </a:p>
          <a:p>
            <a:pPr algn="r"/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มหาวิทยาลัยเกษตรศาสตร์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  <a:p>
            <a:pPr algn="r"/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E-mail : fformts@ku.ac.th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44" y="5634599"/>
            <a:ext cx="8837045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ประกอบการบรรยายโครงการฝึกอบรมหลักสูตร  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1800" b="1" dirty="0" err="1" smtClean="0">
                <a:latin typeface="TH SarabunPSK" pitchFamily="34" charset="-34"/>
                <a:cs typeface="TH SarabunPSK" pitchFamily="34" charset="-34"/>
              </a:rPr>
              <a:t>รุกข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กร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”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รุ่นที่ 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2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โดย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กรมป่า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ไม้  ระหว่างวันที่ 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21-25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พฤศจิกายน 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2559</a:t>
            </a:r>
            <a:endParaRPr lang="en-US" sz="1800" b="1" dirty="0" smtClean="0"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บรรยายเรื่อง 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การคัดเลือกชนิดไม้และการจัดการต้นไม้ในเมือง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”</a:t>
            </a:r>
          </a:p>
          <a:p>
            <a:pPr algn="ctr"/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วัน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อังคาร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ที่ 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22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พฤศจิกายน 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2559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เวลา 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:00-16:00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น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.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ณ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สถานีวนวัฒนวิจัยสะแกราช จ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นครราชสีมา</a:t>
            </a:r>
            <a:endParaRPr lang="th-TH" sz="18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" name="Picture 10" descr="ยางนา-เชียงใหม่ ลำพู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437" y="2198042"/>
            <a:ext cx="2133315" cy="347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1137388066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2201838"/>
            <a:ext cx="2592288" cy="3326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381244"/>
            <a:ext cx="8503920" cy="4572000"/>
          </a:xfrm>
        </p:spPr>
        <p:txBody>
          <a:bodyPr>
            <a:noAutofit/>
          </a:bodyPr>
          <a:lstStyle/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การจัดการดิน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soil management)</a:t>
            </a:r>
          </a:p>
          <a:p>
            <a:r>
              <a:rPr lang="th-TH" sz="2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สามารถจำแนกและเลือกพันธุ์ไม้ได้เหมาะสม (</a:t>
            </a:r>
            <a:r>
              <a:rPr lang="en-US" sz="2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identification and selection)</a:t>
            </a:r>
            <a:endParaRPr lang="th-TH" sz="28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การเกิดของต้นไม้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installation and establishment)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การฝึกปฏิบัติในการทำงานด้วยความปลอดภัย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safe work practices)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ชีววิทยาต้นไม้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tree biology)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การตัดแต่งกิ่ง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pruning)</a:t>
            </a:r>
          </a:p>
          <a:p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การป่าไม้ในเมือง (</a:t>
            </a:r>
            <a:r>
              <a:rPr lang="en-US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urban forestry)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การอารักขาต้นไม้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tree protection)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การจัดการความเสี่ยงของต้นไม้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tree risk management)</a:t>
            </a:r>
          </a:p>
          <a:p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การวินิจฉัยและการรักษา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diagnosis and treatment)</a:t>
            </a:r>
          </a:p>
          <a:p>
            <a:endParaRPr lang="en-US" sz="2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7504" y="321455"/>
            <a:ext cx="8856984" cy="923330"/>
          </a:xfrm>
          <a:prstGeom prst="rect">
            <a:avLst/>
          </a:prstGeom>
          <a:solidFill>
            <a:srgbClr val="7030A0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0" hangingPunct="0"/>
            <a:r>
              <a:rPr lang="th-TH" sz="5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รุกข</a:t>
            </a:r>
            <a:r>
              <a:rPr lang="th-TH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กร (</a:t>
            </a:r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Arborist) </a:t>
            </a:r>
            <a:r>
              <a:rPr lang="th-TH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ควรรู้อะไรบ้าง</a:t>
            </a:r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?</a:t>
            </a:r>
            <a:endParaRPr lang="th-TH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037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28675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8676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517525" y="1316038"/>
            <a:ext cx="6448425" cy="701675"/>
          </a:xfrm>
          <a:prstGeom prst="rect">
            <a:avLst/>
          </a:prstGeom>
          <a:solidFill>
            <a:srgbClr val="66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4000" b="1">
                <a:solidFill>
                  <a:srgbClr val="FFFF00"/>
                </a:solidFill>
                <a:latin typeface="DilleniaUPC" pitchFamily="18" charset="-34"/>
              </a:rPr>
              <a:t>2.  วัตถุประสงค์ / ความต้องการของมนุษย์ </a:t>
            </a:r>
            <a:r>
              <a:rPr lang="th-TH" sz="20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  <a:endParaRPr lang="th-TH" sz="2000" b="1">
              <a:solidFill>
                <a:srgbClr val="FFFF00"/>
              </a:solidFill>
              <a:latin typeface="DilleniaUPC" pitchFamily="18" charset="-34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12713" y="2286000"/>
            <a:ext cx="3113087" cy="4191000"/>
            <a:chOff x="71" y="1440"/>
            <a:chExt cx="1961" cy="2640"/>
          </a:xfrm>
        </p:grpSpPr>
        <p:pic>
          <p:nvPicPr>
            <p:cNvPr id="28680" name="Picture 8" descr="11528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" y="1440"/>
              <a:ext cx="1960" cy="2640"/>
            </a:xfrm>
            <a:prstGeom prst="rect">
              <a:avLst/>
            </a:prstGeom>
            <a:noFill/>
          </p:spPr>
        </p:pic>
        <p:sp>
          <p:nvSpPr>
            <p:cNvPr id="28681" name="Text Box 9"/>
            <p:cNvSpPr txBox="1">
              <a:spLocks noChangeArrowheads="1"/>
            </p:cNvSpPr>
            <p:nvPr/>
          </p:nvSpPr>
          <p:spPr bwMode="auto">
            <a:xfrm>
              <a:off x="71" y="3024"/>
              <a:ext cx="1953" cy="404"/>
            </a:xfrm>
            <a:prstGeom prst="rect">
              <a:avLst/>
            </a:prstGeom>
            <a:solidFill>
              <a:srgbClr val="66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3600" b="1">
                  <a:latin typeface="JasmineUPC" pitchFamily="18" charset="-34"/>
                </a:rPr>
                <a:t>ปลูกต้นไม้เพื่ออะไร</a:t>
              </a:r>
              <a:r>
                <a:rPr lang="en-US" sz="3600" b="1">
                  <a:latin typeface="JasmineUPC" pitchFamily="18" charset="-34"/>
                </a:rPr>
                <a:t>?</a:t>
              </a:r>
              <a:endParaRPr lang="th-TH" sz="3600" b="1">
                <a:latin typeface="JasmineUPC" pitchFamily="18" charset="-34"/>
              </a:endParaRPr>
            </a:p>
          </p:txBody>
        </p:sp>
      </p:grp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352800" y="2278063"/>
            <a:ext cx="57785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2.2  ปลูกเพื่อประโยชน์ในเชิงเศรษฐศาสตร์</a:t>
            </a:r>
          </a:p>
          <a:p>
            <a:pPr eaLnBrk="0" hangingPunct="0"/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	</a:t>
            </a:r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*  ใช้เนื้อไม้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*  ไม้ผล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*  เพิ่มมูลค่าของที่ดินและอสังหาริมทรัพย์</a:t>
            </a:r>
            <a:endParaRPr lang="th-TH" sz="3600" b="1">
              <a:solidFill>
                <a:srgbClr val="FFFF00"/>
              </a:solidFill>
              <a:latin typeface="DilleniaUPC" pitchFamily="18" charset="-34"/>
            </a:endParaRPr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V="1">
            <a:off x="3200400" y="2895600"/>
            <a:ext cx="533400" cy="1892300"/>
          </a:xfrm>
          <a:prstGeom prst="line">
            <a:avLst/>
          </a:prstGeom>
          <a:noFill/>
          <a:ln w="76200">
            <a:solidFill>
              <a:srgbClr val="99FF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29699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9700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12713" y="2286000"/>
            <a:ext cx="3113087" cy="4191000"/>
            <a:chOff x="71" y="1440"/>
            <a:chExt cx="1961" cy="2640"/>
          </a:xfrm>
        </p:grpSpPr>
        <p:pic>
          <p:nvPicPr>
            <p:cNvPr id="29703" name="Picture 7" descr="11528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" y="1440"/>
              <a:ext cx="1960" cy="2640"/>
            </a:xfrm>
            <a:prstGeom prst="rect">
              <a:avLst/>
            </a:prstGeom>
            <a:noFill/>
          </p:spPr>
        </p:pic>
        <p:sp>
          <p:nvSpPr>
            <p:cNvPr id="29704" name="Text Box 8"/>
            <p:cNvSpPr txBox="1">
              <a:spLocks noChangeArrowheads="1"/>
            </p:cNvSpPr>
            <p:nvPr/>
          </p:nvSpPr>
          <p:spPr bwMode="auto">
            <a:xfrm>
              <a:off x="71" y="3024"/>
              <a:ext cx="1953" cy="404"/>
            </a:xfrm>
            <a:prstGeom prst="rect">
              <a:avLst/>
            </a:prstGeom>
            <a:solidFill>
              <a:srgbClr val="66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3600" b="1">
                  <a:latin typeface="JasmineUPC" pitchFamily="18" charset="-34"/>
                </a:rPr>
                <a:t>ปลูกต้นไม้เพื่ออะไร</a:t>
              </a:r>
              <a:r>
                <a:rPr lang="en-US" sz="3600" b="1">
                  <a:latin typeface="JasmineUPC" pitchFamily="18" charset="-34"/>
                </a:rPr>
                <a:t>?</a:t>
              </a:r>
              <a:endParaRPr lang="th-TH" sz="3600" b="1">
                <a:latin typeface="JasmineUPC" pitchFamily="18" charset="-34"/>
              </a:endParaRPr>
            </a:p>
          </p:txBody>
        </p:sp>
      </p:grp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2987824" y="2278063"/>
            <a:ext cx="571658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2.3  ปลูกเพื่อประโยชน์ทางวิศวกรรม</a:t>
            </a:r>
          </a:p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	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*  ลดแสงสะท้อนของแสงไฟจากยวดยาน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ควบคุมการพังทลายของดิน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บอกทิศทางการจราจร</a:t>
            </a:r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V="1">
            <a:off x="3200400" y="2895600"/>
            <a:ext cx="533400" cy="1892300"/>
          </a:xfrm>
          <a:prstGeom prst="line">
            <a:avLst/>
          </a:prstGeom>
          <a:noFill/>
          <a:ln w="76200">
            <a:solidFill>
              <a:srgbClr val="99FF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517525" y="1316038"/>
            <a:ext cx="6448425" cy="701675"/>
          </a:xfrm>
          <a:prstGeom prst="rect">
            <a:avLst/>
          </a:prstGeom>
          <a:solidFill>
            <a:srgbClr val="66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4000" b="1">
                <a:solidFill>
                  <a:srgbClr val="FFFF00"/>
                </a:solidFill>
                <a:latin typeface="DilleniaUPC" pitchFamily="18" charset="-34"/>
              </a:rPr>
              <a:t>2.  วัตถุประสงค์ / ความต้องการของมนุษย์ </a:t>
            </a:r>
            <a:r>
              <a:rPr lang="th-TH" sz="20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  <a:endParaRPr lang="th-TH" sz="2000" b="1">
              <a:solidFill>
                <a:srgbClr val="FFFF00"/>
              </a:solidFill>
              <a:latin typeface="Dillen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30723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30724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12713" y="2286000"/>
            <a:ext cx="3113087" cy="4191000"/>
            <a:chOff x="71" y="1440"/>
            <a:chExt cx="1961" cy="2640"/>
          </a:xfrm>
        </p:grpSpPr>
        <p:pic>
          <p:nvPicPr>
            <p:cNvPr id="30727" name="Picture 7" descr="11528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" y="1440"/>
              <a:ext cx="1960" cy="2640"/>
            </a:xfrm>
            <a:prstGeom prst="rect">
              <a:avLst/>
            </a:prstGeom>
            <a:noFill/>
          </p:spPr>
        </p:pic>
        <p:sp>
          <p:nvSpPr>
            <p:cNvPr id="30728" name="Text Box 8"/>
            <p:cNvSpPr txBox="1">
              <a:spLocks noChangeArrowheads="1"/>
            </p:cNvSpPr>
            <p:nvPr/>
          </p:nvSpPr>
          <p:spPr bwMode="auto">
            <a:xfrm>
              <a:off x="71" y="3024"/>
              <a:ext cx="1953" cy="404"/>
            </a:xfrm>
            <a:prstGeom prst="rect">
              <a:avLst/>
            </a:prstGeom>
            <a:solidFill>
              <a:srgbClr val="66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3600" b="1">
                  <a:latin typeface="JasmineUPC" pitchFamily="18" charset="-34"/>
                </a:rPr>
                <a:t>ปลูกต้นไม้เพื่ออะไร</a:t>
              </a:r>
              <a:r>
                <a:rPr lang="en-US" sz="3600" b="1">
                  <a:latin typeface="JasmineUPC" pitchFamily="18" charset="-34"/>
                </a:rPr>
                <a:t>?</a:t>
              </a:r>
              <a:endParaRPr lang="th-TH" sz="3600" b="1">
                <a:latin typeface="JasmineUPC" pitchFamily="18" charset="-34"/>
              </a:endParaRPr>
            </a:p>
          </p:txBody>
        </p:sp>
      </p:grp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3641725" y="2354263"/>
            <a:ext cx="47974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2.4  ปลูกเพื่อประโยชน์ทางสถาปัตยกรรม</a:t>
            </a:r>
          </a:p>
          <a:p>
            <a:pPr eaLnBrk="0" hangingPunct="0"/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	</a:t>
            </a:r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-  บดบังอาคาร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-  ปกปิดทัศนอุจาด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-  สร้างความเป็นสัดส่วน</a:t>
            </a:r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 flipV="1">
            <a:off x="3200400" y="2895600"/>
            <a:ext cx="533400" cy="1892300"/>
          </a:xfrm>
          <a:prstGeom prst="line">
            <a:avLst/>
          </a:prstGeom>
          <a:noFill/>
          <a:ln w="76200">
            <a:solidFill>
              <a:srgbClr val="99FF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517525" y="1316038"/>
            <a:ext cx="6448425" cy="701675"/>
          </a:xfrm>
          <a:prstGeom prst="rect">
            <a:avLst/>
          </a:prstGeom>
          <a:solidFill>
            <a:srgbClr val="66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4000" b="1">
                <a:solidFill>
                  <a:srgbClr val="FFFF00"/>
                </a:solidFill>
                <a:latin typeface="DilleniaUPC" pitchFamily="18" charset="-34"/>
              </a:rPr>
              <a:t>2.  วัตถุประสงค์ / ความต้องการของมนุษย์ </a:t>
            </a:r>
            <a:r>
              <a:rPr lang="th-TH" sz="20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  <a:endParaRPr lang="th-TH" sz="2000" b="1">
              <a:solidFill>
                <a:srgbClr val="FFFF00"/>
              </a:solidFill>
              <a:latin typeface="Dillen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31747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31748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12713" y="2286000"/>
            <a:ext cx="3113087" cy="4191000"/>
            <a:chOff x="71" y="1440"/>
            <a:chExt cx="1961" cy="2640"/>
          </a:xfrm>
        </p:grpSpPr>
        <p:pic>
          <p:nvPicPr>
            <p:cNvPr id="31751" name="Picture 7" descr="11528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" y="1440"/>
              <a:ext cx="1960" cy="2640"/>
            </a:xfrm>
            <a:prstGeom prst="rect">
              <a:avLst/>
            </a:prstGeom>
            <a:noFill/>
          </p:spPr>
        </p:pic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71" y="3024"/>
              <a:ext cx="1953" cy="404"/>
            </a:xfrm>
            <a:prstGeom prst="rect">
              <a:avLst/>
            </a:prstGeom>
            <a:solidFill>
              <a:srgbClr val="66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3600" b="1">
                  <a:latin typeface="JasmineUPC" pitchFamily="18" charset="-34"/>
                </a:rPr>
                <a:t>ปลูกต้นไม้เพื่ออะไร</a:t>
              </a:r>
              <a:r>
                <a:rPr lang="en-US" sz="3600" b="1">
                  <a:latin typeface="JasmineUPC" pitchFamily="18" charset="-34"/>
                </a:rPr>
                <a:t>?</a:t>
              </a:r>
              <a:endParaRPr lang="th-TH" sz="3600" b="1">
                <a:latin typeface="JasmineUPC" pitchFamily="18" charset="-34"/>
              </a:endParaRPr>
            </a:p>
          </p:txBody>
        </p:sp>
      </p:grpSp>
      <p:sp>
        <p:nvSpPr>
          <p:cNvPr id="31753" name="Line 9"/>
          <p:cNvSpPr>
            <a:spLocks noChangeShapeType="1"/>
          </p:cNvSpPr>
          <p:nvPr/>
        </p:nvSpPr>
        <p:spPr bwMode="auto">
          <a:xfrm flipV="1">
            <a:off x="3200400" y="2895600"/>
            <a:ext cx="533400" cy="1892300"/>
          </a:xfrm>
          <a:prstGeom prst="line">
            <a:avLst/>
          </a:prstGeom>
          <a:noFill/>
          <a:ln w="76200">
            <a:solidFill>
              <a:srgbClr val="99FF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641725" y="2354263"/>
            <a:ext cx="49180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2.5 ปลูกเพื่อความรื่นรมย์/เพื่อการพักผ่อน</a:t>
            </a:r>
          </a:p>
          <a:p>
            <a:pPr eaLnBrk="0" hangingPunct="0"/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	</a:t>
            </a:r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*  สวนสาธารณะ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*  สวนหย่อม</a:t>
            </a:r>
            <a:endParaRPr lang="th-TH" sz="3600" b="1">
              <a:solidFill>
                <a:srgbClr val="FFFF00"/>
              </a:solidFill>
              <a:latin typeface="DilleniaUPC" pitchFamily="18" charset="-34"/>
            </a:endParaRP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517525" y="1316038"/>
            <a:ext cx="6448425" cy="701675"/>
          </a:xfrm>
          <a:prstGeom prst="rect">
            <a:avLst/>
          </a:prstGeom>
          <a:solidFill>
            <a:srgbClr val="66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4000" b="1">
                <a:solidFill>
                  <a:srgbClr val="FFFF00"/>
                </a:solidFill>
                <a:latin typeface="DilleniaUPC" pitchFamily="18" charset="-34"/>
              </a:rPr>
              <a:t>2.  วัตถุประสงค์ / ความต้องการของมนุษย์ </a:t>
            </a:r>
            <a:r>
              <a:rPr lang="th-TH" sz="20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  <a:endParaRPr lang="th-TH" sz="2000" b="1">
              <a:solidFill>
                <a:srgbClr val="FFFF00"/>
              </a:solidFill>
              <a:latin typeface="Dillen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32771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32772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12713" y="2286000"/>
            <a:ext cx="3113087" cy="4191000"/>
            <a:chOff x="71" y="1440"/>
            <a:chExt cx="1961" cy="2640"/>
          </a:xfrm>
        </p:grpSpPr>
        <p:pic>
          <p:nvPicPr>
            <p:cNvPr id="32775" name="Picture 7" descr="11528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" y="1440"/>
              <a:ext cx="1960" cy="2640"/>
            </a:xfrm>
            <a:prstGeom prst="rect">
              <a:avLst/>
            </a:prstGeom>
            <a:noFill/>
          </p:spPr>
        </p:pic>
        <p:sp>
          <p:nvSpPr>
            <p:cNvPr id="32776" name="Text Box 8"/>
            <p:cNvSpPr txBox="1">
              <a:spLocks noChangeArrowheads="1"/>
            </p:cNvSpPr>
            <p:nvPr/>
          </p:nvSpPr>
          <p:spPr bwMode="auto">
            <a:xfrm>
              <a:off x="71" y="3024"/>
              <a:ext cx="1953" cy="404"/>
            </a:xfrm>
            <a:prstGeom prst="rect">
              <a:avLst/>
            </a:prstGeom>
            <a:solidFill>
              <a:srgbClr val="66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3600" b="1">
                  <a:latin typeface="JasmineUPC" pitchFamily="18" charset="-34"/>
                </a:rPr>
                <a:t>ปลูกต้นไม้เพื่ออะไร</a:t>
              </a:r>
              <a:r>
                <a:rPr lang="en-US" sz="3600" b="1">
                  <a:latin typeface="JasmineUPC" pitchFamily="18" charset="-34"/>
                </a:rPr>
                <a:t>?</a:t>
              </a:r>
              <a:endParaRPr lang="th-TH" sz="3600" b="1">
                <a:latin typeface="JasmineUPC" pitchFamily="18" charset="-34"/>
              </a:endParaRPr>
            </a:p>
          </p:txBody>
        </p:sp>
      </p:grpSp>
      <p:sp>
        <p:nvSpPr>
          <p:cNvPr id="32777" name="Line 9"/>
          <p:cNvSpPr>
            <a:spLocks noChangeShapeType="1"/>
          </p:cNvSpPr>
          <p:nvPr/>
        </p:nvSpPr>
        <p:spPr bwMode="auto">
          <a:xfrm flipV="1">
            <a:off x="3200400" y="2895600"/>
            <a:ext cx="533400" cy="1892300"/>
          </a:xfrm>
          <a:prstGeom prst="line">
            <a:avLst/>
          </a:prstGeom>
          <a:noFill/>
          <a:ln w="76200">
            <a:solidFill>
              <a:srgbClr val="99FF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3491880" y="2278063"/>
            <a:ext cx="49403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2.6  ปลูกเพื่อประวัติศาสตร์ของชุมชนเมือง</a:t>
            </a:r>
          </a:p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	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*  ต้นไม้ใหญ่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ต้นไม้สัญลักษณ์ของท้องถิ่น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ต้นไม้สัญลักษณ์สถาบัน</a:t>
            </a:r>
            <a:endParaRPr lang="th-TH" sz="3600" b="1" dirty="0">
              <a:solidFill>
                <a:srgbClr val="FFFF00"/>
              </a:solidFill>
              <a:latin typeface="DilleniaUPC" pitchFamily="18" charset="-34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517525" y="1316038"/>
            <a:ext cx="6448425" cy="701675"/>
          </a:xfrm>
          <a:prstGeom prst="rect">
            <a:avLst/>
          </a:prstGeom>
          <a:solidFill>
            <a:srgbClr val="66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4000" b="1">
                <a:solidFill>
                  <a:srgbClr val="FFFF00"/>
                </a:solidFill>
                <a:latin typeface="DilleniaUPC" pitchFamily="18" charset="-34"/>
              </a:rPr>
              <a:t>2.  วัตถุประสงค์ / ความต้องการของมนุษย์ </a:t>
            </a:r>
            <a:r>
              <a:rPr lang="th-TH" sz="20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  <a:endParaRPr lang="th-TH" sz="2000" b="1">
              <a:solidFill>
                <a:srgbClr val="FFFF00"/>
              </a:solidFill>
              <a:latin typeface="Dillen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898525" y="2271713"/>
            <a:ext cx="5253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3.1  ต้องมีความเหมาะสมกับพื้นที่และสถานที่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863725" y="2924175"/>
            <a:ext cx="638016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-  ปัจจัยจำกัดเกี่ยวกับสภาพพื้นที่ เช่น อาคาร ขอบถนน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   สายไฟฟ้า ระบบระบายน้ำ ฯลฯ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33797" name="AutoShape 5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33798" name="Text Box 6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517525" y="1312863"/>
            <a:ext cx="4414838" cy="701675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th-TH" sz="4000" b="1">
                <a:latin typeface="DilleniaUPC" pitchFamily="18" charset="-34"/>
              </a:rPr>
              <a:t>3.  การคัดเลือกพรรณไม้ปลูก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34819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34820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517525" y="1312863"/>
            <a:ext cx="5207000" cy="701675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th-TH" sz="4000" b="1">
                <a:latin typeface="DilleniaUPC" pitchFamily="18" charset="-34"/>
              </a:rPr>
              <a:t>3.  การคัดเลือกพรรณไม้ปลูก </a:t>
            </a:r>
            <a:r>
              <a:rPr lang="th-TH" sz="4000" b="1" i="1">
                <a:latin typeface="DilleniaUPC" pitchFamily="18" charset="-34"/>
              </a:rPr>
              <a:t>(ต่อ)</a:t>
            </a:r>
            <a:endParaRPr lang="th-TH" sz="4000" b="1">
              <a:latin typeface="DilleniaUPC" pitchFamily="18" charset="-34"/>
            </a:endParaRP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050925" y="2362200"/>
            <a:ext cx="673417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3.2  ต้องปรับตัวเข้ากับสภาพแวดล้อมได้ดี</a:t>
            </a:r>
          </a:p>
          <a:p>
            <a:pPr eaLnBrk="0" hangingPunct="0"/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	</a:t>
            </a:r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*  ดิน… ดินบดอัดแน่น ความอุดมสมบูรณ์ต่ำ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*  อากาศใกล้ผิวดิน…อุณหภูมิอากาศ ความชื้น ลม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*  น้ำ.. การระบายน้ำ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*  มลพิษ…อากาศเสีย  ดินเสื่อม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*  ธาตุอาหาร…ต่ำ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35843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35844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517525" y="1312863"/>
            <a:ext cx="5062538" cy="701675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th-TH" sz="4000" b="1">
                <a:latin typeface="DilleniaUPC" pitchFamily="18" charset="-34"/>
              </a:rPr>
              <a:t>3.  การคัดเลือกพรรณไม้ปลูก </a:t>
            </a:r>
            <a:r>
              <a:rPr lang="th-TH" sz="4000" b="1" i="1">
                <a:latin typeface="DilleniaUPC" pitchFamily="18" charset="-34"/>
              </a:rPr>
              <a:t>(ต่อ)</a:t>
            </a:r>
            <a:endParaRPr lang="th-TH" sz="4000" b="1">
              <a:latin typeface="DilleniaUPC" pitchFamily="18" charset="-34"/>
            </a:endParaRP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755576" y="2278063"/>
            <a:ext cx="77406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3.3  ลักษณะเฉพาะของพืชพรรณ</a:t>
            </a:r>
          </a:p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	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*  ขนาด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รูปทรง ทรงพุ่ม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ผิวสัมผัส พื้นผิวของใบ เปลือก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สีในส่วนต่างๆ ของพืช…ราก ลำต้น กิ่ง ก้าน ใบ ดอก ผล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กลิ่น…มีกลิ่นหอม (พะยอม จำปา พิกุล ลำดวน)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การเปลี่ยนแปลงตามฤดูกาล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36867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36868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517525" y="1219200"/>
            <a:ext cx="3262313" cy="70167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th-TH" sz="4000" b="1">
                <a:latin typeface="DilleniaUPC" pitchFamily="18" charset="-34"/>
              </a:rPr>
              <a:t>4.  การดูแลบำรุงรักษา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508125" y="1981200"/>
            <a:ext cx="688340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4.1  การร่วงของใบ…เลือกไม้ที่ไม่ผลัดใบ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4.2  การร่วงของดอก…ให้ดอกทั้งปี ดอกบานแซมใบ บานทน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4.3  การร่วงของผล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4.4  ความแน่นของใบ….ไม่ริมถนนใบแน่นให้ร่มเงา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4.5  โครงสร้างของราก…รากลึก 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4.6  อัตราการเจริญเติบโต…โตช้าดีกว่า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4.7  ทนทานต่อโรค แมลง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4.8  เป็นพืชที่มีความทนทาน…เติบโตได้ในขอบเขตที่กว้าง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37891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37892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642910" y="1500174"/>
            <a:ext cx="4214842" cy="1015663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eaLnBrk="0" hangingPunct="0"/>
            <a:r>
              <a:rPr lang="en-US" sz="6000" b="1" dirty="0"/>
              <a:t>5</a:t>
            </a:r>
            <a:r>
              <a:rPr lang="th-TH" sz="6000" b="1" dirty="0"/>
              <a:t>.  งบประมาณ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1508125" y="2827243"/>
            <a:ext cx="683392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6000" b="1" dirty="0">
                <a:solidFill>
                  <a:schemeClr val="bg1"/>
                </a:solidFill>
                <a:latin typeface="DilleniaUPC" pitchFamily="18" charset="-34"/>
              </a:rPr>
              <a:t>4.1  งบประมาณในการปลูก</a:t>
            </a:r>
          </a:p>
          <a:p>
            <a:pPr eaLnBrk="0" hangingPunct="0"/>
            <a:r>
              <a:rPr lang="th-TH" sz="6000" b="1" dirty="0">
                <a:solidFill>
                  <a:schemeClr val="bg1"/>
                </a:solidFill>
                <a:latin typeface="DilleniaUPC" pitchFamily="18" charset="-34"/>
              </a:rPr>
              <a:t>4.2  งบประมาณในการดูแลรักษา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381000" y="178748"/>
            <a:ext cx="8405842" cy="985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kern="10" dirty="0" smtClean="0">
                <a:ln w="317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107763" dir="8100000" algn="ctr" rotWithShape="0">
                    <a:srgbClr val="C0C0C0"/>
                  </a:outerShdw>
                </a:effectLst>
                <a:latin typeface="JasmineUPC"/>
                <a:cs typeface="JasmineUPC"/>
              </a:rPr>
              <a:t>พื้นที่เขตเมือง</a:t>
            </a:r>
            <a:endParaRPr lang="th-TH" kern="10" dirty="0">
              <a:ln w="31750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r="100000" b="100000"/>
                </a:path>
              </a:gradFill>
              <a:effectLst>
                <a:outerShdw dist="107763" dir="8100000" algn="ctr" rotWithShape="0">
                  <a:srgbClr val="C0C0C0"/>
                </a:outerShdw>
              </a:effectLst>
              <a:latin typeface="JasmineUPC"/>
              <a:cs typeface="JasmineUPC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357422" y="1357298"/>
            <a:ext cx="38989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th-TH" sz="4000" dirty="0">
                <a:solidFill>
                  <a:srgbClr val="663300"/>
                </a:solidFill>
                <a:latin typeface="Comic Sans MS" pitchFamily="66" charset="0"/>
              </a:rPr>
              <a:t>(Urban </a:t>
            </a:r>
            <a:r>
              <a:rPr lang="en-US" sz="4000" dirty="0" smtClean="0">
                <a:solidFill>
                  <a:srgbClr val="663300"/>
                </a:solidFill>
                <a:latin typeface="Comic Sans MS" pitchFamily="66" charset="0"/>
              </a:rPr>
              <a:t>Area</a:t>
            </a:r>
            <a:r>
              <a:rPr lang="th-TH" sz="4000" dirty="0" smtClean="0">
                <a:solidFill>
                  <a:srgbClr val="663300"/>
                </a:solidFill>
                <a:latin typeface="Comic Sans MS" pitchFamily="66" charset="0"/>
              </a:rPr>
              <a:t>)</a:t>
            </a:r>
            <a:endParaRPr lang="th-TH" sz="4000" dirty="0">
              <a:solidFill>
                <a:srgbClr val="663300"/>
              </a:solidFill>
              <a:latin typeface="Comic Sans MS" pitchFamily="66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77800" y="2044700"/>
            <a:ext cx="7467600" cy="1524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th-TH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09600" y="2590800"/>
            <a:ext cx="1711325" cy="579438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3200" dirty="0">
                <a:solidFill>
                  <a:schemeClr val="bg1"/>
                </a:solidFill>
                <a:latin typeface="Comic Sans MS" pitchFamily="66" charset="0"/>
              </a:rPr>
              <a:t>Urban</a:t>
            </a:r>
            <a:r>
              <a:rPr lang="en-US" sz="3200" dirty="0">
                <a:solidFill>
                  <a:schemeClr val="bg1"/>
                </a:solidFill>
                <a:latin typeface="Comic Sans MS" pitchFamily="66" charset="0"/>
              </a:rPr>
              <a:t> :</a:t>
            </a:r>
            <a:endParaRPr lang="th-TH" sz="3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319216" y="3429000"/>
            <a:ext cx="469872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b="1" dirty="0">
                <a:cs typeface="+mj-cs"/>
              </a:rPr>
              <a:t>1.  Urban </a:t>
            </a:r>
            <a:r>
              <a:rPr lang="en-US" b="1" dirty="0">
                <a:cs typeface="+mj-cs"/>
              </a:rPr>
              <a:t>: </a:t>
            </a:r>
            <a:r>
              <a:rPr lang="th-TH" b="1" dirty="0">
                <a:cs typeface="+mj-cs"/>
              </a:rPr>
              <a:t>เขตเมืองชั้นใน</a:t>
            </a:r>
          </a:p>
          <a:p>
            <a:r>
              <a:rPr lang="en-US" b="1" dirty="0">
                <a:cs typeface="+mj-cs"/>
              </a:rPr>
              <a:t>2.  Suburban : </a:t>
            </a:r>
            <a:r>
              <a:rPr lang="th-TH" b="1" dirty="0">
                <a:cs typeface="+mj-cs"/>
              </a:rPr>
              <a:t>เขตเมืองชั้นกลาง</a:t>
            </a:r>
          </a:p>
          <a:p>
            <a:r>
              <a:rPr lang="en-US" b="1" dirty="0">
                <a:cs typeface="+mj-cs"/>
              </a:rPr>
              <a:t>3.  Exurban : </a:t>
            </a:r>
            <a:r>
              <a:rPr lang="th-TH" b="1" dirty="0">
                <a:cs typeface="+mj-cs"/>
              </a:rPr>
              <a:t>เขตเมืองชั้นนอก</a:t>
            </a:r>
          </a:p>
          <a:p>
            <a:endParaRPr lang="th-TH" sz="2000" b="1" dirty="0">
              <a:cs typeface="+mj-cs"/>
            </a:endParaRPr>
          </a:p>
          <a:p>
            <a:r>
              <a:rPr lang="th-TH" b="1" dirty="0">
                <a:cs typeface="+mj-cs"/>
              </a:rPr>
              <a:t>    </a:t>
            </a:r>
            <a:r>
              <a:rPr lang="th-TH" b="1" dirty="0" smtClean="0">
                <a:cs typeface="+mj-cs"/>
              </a:rPr>
              <a:t>   </a:t>
            </a:r>
            <a:r>
              <a:rPr lang="en-US" b="1" dirty="0" smtClean="0">
                <a:cs typeface="+mj-cs"/>
              </a:rPr>
              <a:t>Rural </a:t>
            </a:r>
            <a:r>
              <a:rPr lang="en-US" b="1" dirty="0">
                <a:cs typeface="+mj-cs"/>
              </a:rPr>
              <a:t>: </a:t>
            </a:r>
            <a:r>
              <a:rPr lang="th-TH" b="1" dirty="0">
                <a:cs typeface="+mj-cs"/>
              </a:rPr>
              <a:t>เขตชนบท</a:t>
            </a:r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5029200" y="3276600"/>
            <a:ext cx="228600" cy="3124200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14999">
                <a:srgbClr val="66008F"/>
              </a:gs>
              <a:gs pos="32500">
                <a:srgbClr val="BA0066"/>
              </a:gs>
              <a:gs pos="45000">
                <a:srgbClr val="FF0000"/>
              </a:gs>
              <a:gs pos="50000">
                <a:srgbClr val="FF8200"/>
              </a:gs>
              <a:gs pos="55000">
                <a:srgbClr val="FF0000"/>
              </a:gs>
              <a:gs pos="67500">
                <a:srgbClr val="BA0066"/>
              </a:gs>
              <a:gs pos="85001">
                <a:srgbClr val="66008F"/>
              </a:gs>
              <a:gs pos="100000">
                <a:srgbClr val="000082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11272" name="Text Box 9"/>
          <p:cNvSpPr txBox="1">
            <a:spLocks noChangeArrowheads="1"/>
          </p:cNvSpPr>
          <p:nvPr/>
        </p:nvSpPr>
        <p:spPr bwMode="auto">
          <a:xfrm>
            <a:off x="5357818" y="3429000"/>
            <a:ext cx="363753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cs typeface="+mj-cs"/>
              </a:rPr>
              <a:t>1.  </a:t>
            </a:r>
            <a:r>
              <a:rPr lang="th-TH" sz="3200" b="1" dirty="0">
                <a:cs typeface="+mj-cs"/>
              </a:rPr>
              <a:t>เทศบาลนคร  … ใหญ่</a:t>
            </a:r>
          </a:p>
          <a:p>
            <a:r>
              <a:rPr lang="en-US" sz="3200" b="1" dirty="0">
                <a:cs typeface="+mj-cs"/>
              </a:rPr>
              <a:t>2.  </a:t>
            </a:r>
            <a:r>
              <a:rPr lang="th-TH" sz="3200" b="1" dirty="0">
                <a:cs typeface="+mj-cs"/>
              </a:rPr>
              <a:t>เทศบาลเมือง </a:t>
            </a:r>
            <a:r>
              <a:rPr lang="en-US" sz="3200" b="1" dirty="0">
                <a:cs typeface="+mj-cs"/>
              </a:rPr>
              <a:t>… </a:t>
            </a:r>
            <a:r>
              <a:rPr lang="th-TH" sz="3200" b="1" dirty="0">
                <a:cs typeface="+mj-cs"/>
              </a:rPr>
              <a:t>กลาง</a:t>
            </a:r>
          </a:p>
          <a:p>
            <a:r>
              <a:rPr lang="en-US" sz="3200" b="1" dirty="0">
                <a:cs typeface="+mj-cs"/>
              </a:rPr>
              <a:t>3.  </a:t>
            </a:r>
            <a:r>
              <a:rPr lang="th-TH" sz="3200" b="1" dirty="0">
                <a:cs typeface="+mj-cs"/>
              </a:rPr>
              <a:t>เทศบาลตำบล </a:t>
            </a:r>
            <a:r>
              <a:rPr lang="en-US" sz="3200" b="1" dirty="0">
                <a:cs typeface="+mj-cs"/>
              </a:rPr>
              <a:t>… </a:t>
            </a:r>
            <a:r>
              <a:rPr lang="th-TH" sz="3200" b="1" dirty="0">
                <a:cs typeface="+mj-cs"/>
              </a:rPr>
              <a:t>เล็ก</a:t>
            </a:r>
          </a:p>
          <a:p>
            <a:endParaRPr lang="th-TH" sz="3200" b="1" dirty="0">
              <a:cs typeface="+mj-cs"/>
            </a:endParaRPr>
          </a:p>
          <a:p>
            <a:r>
              <a:rPr lang="en-US" sz="3200" b="1" dirty="0">
                <a:cs typeface="+mj-cs"/>
              </a:rPr>
              <a:t>4.  </a:t>
            </a:r>
            <a:r>
              <a:rPr lang="th-TH" sz="3200" b="1" dirty="0" err="1">
                <a:cs typeface="+mj-cs"/>
              </a:rPr>
              <a:t>อบต</a:t>
            </a:r>
            <a:r>
              <a:rPr lang="en-US" sz="3200" b="1" dirty="0">
                <a:cs typeface="+mj-cs"/>
              </a:rPr>
              <a:t>.  … </a:t>
            </a:r>
            <a:r>
              <a:rPr lang="en-US" sz="3200" b="1" dirty="0" err="1">
                <a:cs typeface="+mj-cs"/>
              </a:rPr>
              <a:t>ชนบท</a:t>
            </a:r>
            <a:r>
              <a:rPr lang="th-TH" sz="3200" b="1" dirty="0">
                <a:cs typeface="+mj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2"/>
          <p:cNvSpPr>
            <a:spLocks noChangeArrowheads="1" noChangeShapeType="1" noTextEdit="1"/>
          </p:cNvSpPr>
          <p:nvPr/>
        </p:nvSpPr>
        <p:spPr bwMode="auto">
          <a:xfrm>
            <a:off x="990600" y="1562472"/>
            <a:ext cx="7397824" cy="2514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th-TH" kern="10" spc="-360" dirty="0">
                <a:ln w="1587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การเลือกพรรณไม้ปลูก</a:t>
            </a:r>
          </a:p>
        </p:txBody>
      </p:sp>
      <p:sp>
        <p:nvSpPr>
          <p:cNvPr id="34819" name="WordArt 3"/>
          <p:cNvSpPr>
            <a:spLocks noChangeArrowheads="1" noChangeShapeType="1" noTextEdit="1"/>
          </p:cNvSpPr>
          <p:nvPr/>
        </p:nvSpPr>
        <p:spPr bwMode="auto">
          <a:xfrm>
            <a:off x="1835696" y="3548608"/>
            <a:ext cx="5246712" cy="1752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th-TH" kern="10" spc="-360" dirty="0">
                <a:ln w="1587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เฉพาะสถานที่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409575" y="307975"/>
            <a:ext cx="7918450" cy="1311275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th-TH" sz="48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การคัดเลือกชนิดพรรณไม้ต้นเพื่อปลูกในพื้นที่ว่างขนาดใหญ่ เช่น สวนสาธารณะ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409575" y="1863725"/>
            <a:ext cx="453231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buFontTx/>
              <a:buChar char="•"/>
            </a:pPr>
            <a:r>
              <a:rPr 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ควรเน้นให้มีความหลากหลายของชนิด</a:t>
            </a:r>
          </a:p>
          <a:p>
            <a:pPr marL="285750" indent="-285750">
              <a:buFontTx/>
              <a:buChar char="•"/>
            </a:pPr>
            <a:r>
              <a:rPr 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คำนึงถึงปัจจัยแวดล้อม เช่น ดิน ระดับน้ำใต้ดิน</a:t>
            </a:r>
          </a:p>
          <a:p>
            <a:pPr marL="285750" indent="-285750">
              <a:buFontTx/>
              <a:buChar char="•"/>
            </a:pPr>
            <a:r>
              <a:rPr lang="th-TH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ความต้องการใช้ประโยชน์ เช่น ให้ร่มเงา ความสวยงาม</a:t>
            </a:r>
          </a:p>
        </p:txBody>
      </p:sp>
      <p:pic>
        <p:nvPicPr>
          <p:cNvPr id="121860" name="Picture 4" descr="จตุจักร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0438" y="3389313"/>
            <a:ext cx="4202112" cy="2752725"/>
          </a:xfrm>
          <a:prstGeom prst="rect">
            <a:avLst/>
          </a:prstGeom>
          <a:noFill/>
          <a:effectLst>
            <a:outerShdw dist="107763" dir="2700000" algn="ctr" rotWithShape="0">
              <a:schemeClr val="accent2"/>
            </a:outerShdw>
          </a:effec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3025" y="1185863"/>
            <a:ext cx="210820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WordArt 2"/>
          <p:cNvSpPr>
            <a:spLocks noChangeArrowheads="1" noChangeShapeType="1" noTextEdit="1"/>
          </p:cNvSpPr>
          <p:nvPr/>
        </p:nvSpPr>
        <p:spPr bwMode="auto">
          <a:xfrm>
            <a:off x="457200" y="304800"/>
            <a:ext cx="4495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kern="10">
                <a:ln w="1651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ngsana New"/>
                <a:cs typeface="Angsana New"/>
              </a:rPr>
              <a:t>1. สวนสาธารณะ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457200" y="1244600"/>
            <a:ext cx="8153400" cy="76200"/>
          </a:xfrm>
          <a:prstGeom prst="rect">
            <a:avLst/>
          </a:prstGeom>
          <a:gradFill rotWithShape="0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36868" name="WordArt 4"/>
          <p:cNvSpPr>
            <a:spLocks noChangeArrowheads="1" noChangeShapeType="1" noTextEdit="1"/>
          </p:cNvSpPr>
          <p:nvPr/>
        </p:nvSpPr>
        <p:spPr bwMode="auto">
          <a:xfrm>
            <a:off x="609600" y="2209800"/>
            <a:ext cx="1905000" cy="762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th-TH" kern="10" spc="-360">
                <a:ln w="1905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ตัวอย่าง</a:t>
            </a:r>
          </a:p>
        </p:txBody>
      </p:sp>
      <p:pic>
        <p:nvPicPr>
          <p:cNvPr id="36869" name="Picture 5" descr="IMG_0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1338" y="1714500"/>
            <a:ext cx="2925762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6" descr="IMG_00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8538" y="1714500"/>
            <a:ext cx="2925762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7" descr="IMG_004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1238" y="4003675"/>
            <a:ext cx="2925762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8" descr="IMG_0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3400" y="3975100"/>
            <a:ext cx="292576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9" descr="IMG_00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00" y="3962400"/>
            <a:ext cx="292576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86038" y="381000"/>
            <a:ext cx="3551237" cy="938213"/>
            <a:chOff x="1629" y="1749"/>
            <a:chExt cx="2237" cy="591"/>
          </a:xfrm>
        </p:grpSpPr>
        <p:sp>
          <p:nvSpPr>
            <p:cNvPr id="37907" name="Oval 3"/>
            <p:cNvSpPr>
              <a:spLocks noChangeArrowheads="1"/>
            </p:cNvSpPr>
            <p:nvPr/>
          </p:nvSpPr>
          <p:spPr bwMode="auto">
            <a:xfrm>
              <a:off x="1629" y="1749"/>
              <a:ext cx="2237" cy="591"/>
            </a:xfrm>
            <a:prstGeom prst="ellipse">
              <a:avLst/>
            </a:prstGeom>
            <a:solidFill>
              <a:srgbClr val="FF33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37908" name="Text Box 4"/>
            <p:cNvSpPr txBox="1">
              <a:spLocks noChangeArrowheads="1"/>
            </p:cNvSpPr>
            <p:nvPr/>
          </p:nvSpPr>
          <p:spPr bwMode="auto">
            <a:xfrm>
              <a:off x="1971" y="1749"/>
              <a:ext cx="166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กลุ่มไม้ดอกหอม</a:t>
              </a:r>
              <a:endParaRPr lang="th-TH" sz="4400">
                <a:solidFill>
                  <a:schemeClr val="accent2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366713" y="133350"/>
            <a:ext cx="1644650" cy="2590800"/>
            <a:chOff x="231" y="120"/>
            <a:chExt cx="1036" cy="1632"/>
          </a:xfrm>
        </p:grpSpPr>
        <p:pic>
          <p:nvPicPr>
            <p:cNvPr id="37905" name="Picture 6" descr="กระถินณรงค์_ดอก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2" y="120"/>
              <a:ext cx="990" cy="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6" name="Text Box 7"/>
            <p:cNvSpPr txBox="1">
              <a:spLocks noChangeArrowheads="1"/>
            </p:cNvSpPr>
            <p:nvPr/>
          </p:nvSpPr>
          <p:spPr bwMode="auto">
            <a:xfrm>
              <a:off x="231" y="1384"/>
              <a:ext cx="103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กระถินณรงค์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6986588" y="381000"/>
            <a:ext cx="1898650" cy="2082800"/>
            <a:chOff x="1255" y="120"/>
            <a:chExt cx="1196" cy="1312"/>
          </a:xfrm>
        </p:grpSpPr>
        <p:pic>
          <p:nvPicPr>
            <p:cNvPr id="37903" name="Picture 9" descr="จำปี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55" y="120"/>
              <a:ext cx="1196" cy="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4" name="Text Box 10"/>
            <p:cNvSpPr txBox="1">
              <a:spLocks noChangeArrowheads="1"/>
            </p:cNvSpPr>
            <p:nvPr/>
          </p:nvSpPr>
          <p:spPr bwMode="auto">
            <a:xfrm>
              <a:off x="1525" y="1064"/>
              <a:ext cx="47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จำปา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338138" y="2776538"/>
            <a:ext cx="1898650" cy="1917700"/>
            <a:chOff x="4401" y="2094"/>
            <a:chExt cx="1196" cy="1208"/>
          </a:xfrm>
        </p:grpSpPr>
        <p:pic>
          <p:nvPicPr>
            <p:cNvPr id="37901" name="Picture 12" descr="จำปา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01" y="2094"/>
              <a:ext cx="1196" cy="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2" name="Text Box 13"/>
            <p:cNvSpPr txBox="1">
              <a:spLocks noChangeArrowheads="1"/>
            </p:cNvSpPr>
            <p:nvPr/>
          </p:nvSpPr>
          <p:spPr bwMode="auto">
            <a:xfrm>
              <a:off x="4770" y="2934"/>
              <a:ext cx="40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จำปี</a:t>
              </a: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436563" y="4711700"/>
            <a:ext cx="1714500" cy="2122488"/>
            <a:chOff x="1971" y="120"/>
            <a:chExt cx="1080" cy="1337"/>
          </a:xfrm>
        </p:grpSpPr>
        <p:sp>
          <p:nvSpPr>
            <p:cNvPr id="37899" name="Text Box 15"/>
            <p:cNvSpPr txBox="1">
              <a:spLocks noChangeArrowheads="1"/>
            </p:cNvSpPr>
            <p:nvPr/>
          </p:nvSpPr>
          <p:spPr bwMode="auto">
            <a:xfrm>
              <a:off x="2210" y="1089"/>
              <a:ext cx="60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ลำดวน</a:t>
              </a:r>
            </a:p>
          </p:txBody>
        </p:sp>
        <p:pic>
          <p:nvPicPr>
            <p:cNvPr id="37900" name="Picture 16" descr="ลำดวน_ดอก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71" y="120"/>
              <a:ext cx="1080" cy="1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7031038" y="2598738"/>
            <a:ext cx="1854200" cy="3294062"/>
            <a:chOff x="4429" y="1446"/>
            <a:chExt cx="1168" cy="2075"/>
          </a:xfrm>
        </p:grpSpPr>
        <p:sp>
          <p:nvSpPr>
            <p:cNvPr id="37897" name="Text Box 18"/>
            <p:cNvSpPr txBox="1">
              <a:spLocks noChangeArrowheads="1"/>
            </p:cNvSpPr>
            <p:nvPr/>
          </p:nvSpPr>
          <p:spPr bwMode="auto">
            <a:xfrm>
              <a:off x="4728" y="3153"/>
              <a:ext cx="641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พะยอม</a:t>
              </a:r>
            </a:p>
          </p:txBody>
        </p:sp>
        <p:pic>
          <p:nvPicPr>
            <p:cNvPr id="37898" name="Picture 19" descr="พะยอม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29" y="1446"/>
              <a:ext cx="1168" cy="1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7896" name="Text Box 20"/>
          <p:cNvSpPr txBox="1">
            <a:spLocks noChangeArrowheads="1"/>
          </p:cNvSpPr>
          <p:nvPr/>
        </p:nvSpPr>
        <p:spPr bwMode="auto">
          <a:xfrm>
            <a:off x="2586038" y="1652588"/>
            <a:ext cx="405447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h-TH" sz="3200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กระดังงาไทย  กระถินณรงค์ </a:t>
            </a:r>
            <a:r>
              <a:rPr lang="th-TH" sz="3200" dirty="0" err="1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กะทิง</a:t>
            </a:r>
            <a:r>
              <a:rPr lang="th-TH" sz="3200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  กระทุ่ม  กฤษณา  กันเกรา  แก้วเจ้าจอม  จันทน์กระพ้อ  จำปี  จำปา  จำปูน  ชงโค  ตะเคียนทอง  ตันหยง  แต้ว  นนทรี  บุนนาค  บุหงาส่าหรี  ประดู่บ้าน  พะยอม  พิกุล  ลั่นทม  ลำดวน  สารภี  สาละลังกา  โสกน้ำ  โสกเหลือง.. ฯลฯ 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82600" y="382588"/>
            <a:ext cx="3155950" cy="938212"/>
            <a:chOff x="304" y="130"/>
            <a:chExt cx="1988" cy="591"/>
          </a:xfrm>
        </p:grpSpPr>
        <p:sp>
          <p:nvSpPr>
            <p:cNvPr id="38928" name="Oval 3"/>
            <p:cNvSpPr>
              <a:spLocks noChangeArrowheads="1"/>
            </p:cNvSpPr>
            <p:nvPr/>
          </p:nvSpPr>
          <p:spPr bwMode="auto">
            <a:xfrm>
              <a:off x="304" y="130"/>
              <a:ext cx="1988" cy="5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38929" name="Text Box 4"/>
            <p:cNvSpPr txBox="1">
              <a:spLocks noChangeArrowheads="1"/>
            </p:cNvSpPr>
            <p:nvPr/>
          </p:nvSpPr>
          <p:spPr bwMode="auto">
            <a:xfrm>
              <a:off x="410" y="130"/>
              <a:ext cx="173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กลุ่มไม้ดอกสีขาว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017963" y="3060700"/>
            <a:ext cx="2103437" cy="2827338"/>
            <a:chOff x="4401" y="2094"/>
            <a:chExt cx="1196" cy="1141"/>
          </a:xfrm>
        </p:grpSpPr>
        <p:pic>
          <p:nvPicPr>
            <p:cNvPr id="38926" name="Picture 6" descr="จำปา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01" y="2094"/>
              <a:ext cx="1196" cy="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27" name="Text Box 7"/>
            <p:cNvSpPr txBox="1">
              <a:spLocks noChangeArrowheads="1"/>
            </p:cNvSpPr>
            <p:nvPr/>
          </p:nvSpPr>
          <p:spPr bwMode="auto">
            <a:xfrm>
              <a:off x="4789" y="2999"/>
              <a:ext cx="364" cy="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จำปี</a:t>
              </a:r>
            </a:p>
          </p:txBody>
        </p:sp>
      </p:grpSp>
      <p:sp>
        <p:nvSpPr>
          <p:cNvPr id="38916" name="Text Box 8"/>
          <p:cNvSpPr txBox="1">
            <a:spLocks noChangeArrowheads="1"/>
          </p:cNvSpPr>
          <p:nvPr/>
        </p:nvSpPr>
        <p:spPr bwMode="auto">
          <a:xfrm>
            <a:off x="306388" y="1431925"/>
            <a:ext cx="4632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h-TH" sz="3200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กรรณิการ์  กันเกรา  </a:t>
            </a:r>
            <a:r>
              <a:rPr lang="th-TH" sz="3200" dirty="0" err="1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กะทิง</a:t>
            </a:r>
            <a:r>
              <a:rPr lang="th-TH" sz="3200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  แคฝรั่ง  จำปี บุหงาส่าหรี  ปีบ  พฤกษ์  สารภี…. ฯลฯ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6408738" y="3060700"/>
            <a:ext cx="2400300" cy="2987675"/>
            <a:chOff x="2727" y="1315"/>
            <a:chExt cx="1292" cy="1763"/>
          </a:xfrm>
        </p:grpSpPr>
        <p:pic>
          <p:nvPicPr>
            <p:cNvPr id="38924" name="Picture 10" descr="บุหงาส่าหรี_ดอก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27" y="1315"/>
              <a:ext cx="1292" cy="1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25" name="Text Box 11"/>
            <p:cNvSpPr txBox="1">
              <a:spLocks noChangeArrowheads="1"/>
            </p:cNvSpPr>
            <p:nvPr/>
          </p:nvSpPr>
          <p:spPr bwMode="auto">
            <a:xfrm>
              <a:off x="2979" y="2736"/>
              <a:ext cx="768" cy="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บุหงาส่าหรี</a:t>
              </a:r>
            </a:p>
          </p:txBody>
        </p:sp>
      </p:grpSp>
      <p:sp>
        <p:nvSpPr>
          <p:cNvPr id="38918" name="Text Box 12"/>
          <p:cNvSpPr txBox="1">
            <a:spLocks noChangeArrowheads="1"/>
          </p:cNvSpPr>
          <p:nvPr/>
        </p:nvSpPr>
        <p:spPr bwMode="auto">
          <a:xfrm>
            <a:off x="1120775" y="5807075"/>
            <a:ext cx="9413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กระทิง</a:t>
            </a:r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5194300" y="382588"/>
            <a:ext cx="2833688" cy="2436812"/>
            <a:chOff x="2437" y="1081"/>
            <a:chExt cx="1633" cy="1600"/>
          </a:xfrm>
        </p:grpSpPr>
        <p:sp>
          <p:nvSpPr>
            <p:cNvPr id="38922" name="Text Box 14"/>
            <p:cNvSpPr txBox="1">
              <a:spLocks noChangeArrowheads="1"/>
            </p:cNvSpPr>
            <p:nvPr/>
          </p:nvSpPr>
          <p:spPr bwMode="auto">
            <a:xfrm>
              <a:off x="3038" y="2297"/>
              <a:ext cx="366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แก้ว</a:t>
              </a:r>
            </a:p>
          </p:txBody>
        </p:sp>
        <p:pic>
          <p:nvPicPr>
            <p:cNvPr id="38923" name="Picture 15" descr="แก้ว_ดอก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37" y="1081"/>
              <a:ext cx="1633" cy="1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920" name="Picture 16" descr="กระทิง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2600" y="2681288"/>
            <a:ext cx="2398713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17" descr="กระทิง_ดอก"/>
          <p:cNvPicPr>
            <a:picLocks noChangeAspect="1" noChangeArrowheads="1"/>
          </p:cNvPicPr>
          <p:nvPr/>
        </p:nvPicPr>
        <p:blipFill>
          <a:blip r:embed="rId6" cstate="print"/>
          <a:srcRect r="26198"/>
          <a:stretch>
            <a:fillRect/>
          </a:stretch>
        </p:blipFill>
        <p:spPr bwMode="auto">
          <a:xfrm>
            <a:off x="2062163" y="2813050"/>
            <a:ext cx="1614487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3988" y="204788"/>
            <a:ext cx="3321050" cy="938212"/>
            <a:chOff x="1774" y="1749"/>
            <a:chExt cx="2092" cy="591"/>
          </a:xfrm>
        </p:grpSpPr>
        <p:sp>
          <p:nvSpPr>
            <p:cNvPr id="39951" name="Oval 3"/>
            <p:cNvSpPr>
              <a:spLocks noChangeArrowheads="1"/>
            </p:cNvSpPr>
            <p:nvPr/>
          </p:nvSpPr>
          <p:spPr bwMode="auto">
            <a:xfrm>
              <a:off x="1774" y="1749"/>
              <a:ext cx="2092" cy="591"/>
            </a:xfrm>
            <a:prstGeom prst="ellipse">
              <a:avLst/>
            </a:pr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39952" name="Text Box 4"/>
            <p:cNvSpPr txBox="1">
              <a:spLocks noChangeArrowheads="1"/>
            </p:cNvSpPr>
            <p:nvPr/>
          </p:nvSpPr>
          <p:spPr bwMode="auto">
            <a:xfrm>
              <a:off x="1971" y="1749"/>
              <a:ext cx="177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solidFill>
                    <a:srgbClr val="000000"/>
                  </a:solidFill>
                  <a:latin typeface="Angsana New" pitchFamily="18" charset="-34"/>
                  <a:cs typeface="Angsana New" pitchFamily="18" charset="-34"/>
                </a:rPr>
                <a:t>กลุ่มไม้ดอกสีครีม</a:t>
              </a:r>
            </a:p>
          </p:txBody>
        </p:sp>
      </p:grpSp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100013" y="1109663"/>
            <a:ext cx="4373562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h-TH" sz="3200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กุ่มน้ำ  กุ่มบก  จันทน์กระพ้อ  ตะเคียนทอง  บุนนาค  พฤกษ์  พิกุล  มะม่วง  สะเดา  สัตตบรรณ </a:t>
            </a:r>
          </a:p>
          <a:p>
            <a:r>
              <a:rPr lang="th-TH" sz="3200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อโศกอินเดีย </a:t>
            </a:r>
            <a:r>
              <a:rPr lang="en-US" sz="3200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….</a:t>
            </a:r>
            <a:r>
              <a:rPr lang="th-TH" sz="3200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 ฯลฯ</a:t>
            </a:r>
          </a:p>
        </p:txBody>
      </p:sp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661988" y="6278563"/>
            <a:ext cx="10191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บุนนาค</a:t>
            </a:r>
          </a:p>
        </p:txBody>
      </p:sp>
      <p:pic>
        <p:nvPicPr>
          <p:cNvPr id="39941" name="Picture 7" descr="บุนนาค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988" y="3184525"/>
            <a:ext cx="2471737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686425" y="204788"/>
            <a:ext cx="2787650" cy="2598737"/>
            <a:chOff x="4278" y="129"/>
            <a:chExt cx="1482" cy="1469"/>
          </a:xfrm>
        </p:grpSpPr>
        <p:sp>
          <p:nvSpPr>
            <p:cNvPr id="39949" name="Text Box 9"/>
            <p:cNvSpPr txBox="1">
              <a:spLocks noChangeArrowheads="1"/>
            </p:cNvSpPr>
            <p:nvPr/>
          </p:nvSpPr>
          <p:spPr bwMode="auto">
            <a:xfrm>
              <a:off x="4551" y="1268"/>
              <a:ext cx="90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จันทน์กระพ้อ</a:t>
              </a:r>
            </a:p>
          </p:txBody>
        </p:sp>
        <p:pic>
          <p:nvPicPr>
            <p:cNvPr id="39950" name="Picture 10" descr="จันทน์กระพ้อ_ดอก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78" y="129"/>
              <a:ext cx="1482" cy="1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6537325" y="3508375"/>
            <a:ext cx="1936750" cy="2463800"/>
            <a:chOff x="2160" y="1431"/>
            <a:chExt cx="1405" cy="1734"/>
          </a:xfrm>
        </p:grpSpPr>
        <p:sp>
          <p:nvSpPr>
            <p:cNvPr id="39947" name="Text Box 12"/>
            <p:cNvSpPr txBox="1">
              <a:spLocks noChangeArrowheads="1"/>
            </p:cNvSpPr>
            <p:nvPr/>
          </p:nvSpPr>
          <p:spPr bwMode="auto">
            <a:xfrm>
              <a:off x="2583" y="2753"/>
              <a:ext cx="508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พิกุล</a:t>
              </a:r>
            </a:p>
          </p:txBody>
        </p:sp>
        <p:pic>
          <p:nvPicPr>
            <p:cNvPr id="39948" name="Picture 13" descr="พิกุล_ดอก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60" y="1431"/>
              <a:ext cx="1405" cy="1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3475038" y="2432050"/>
            <a:ext cx="2513012" cy="3852863"/>
            <a:chOff x="2231" y="1270"/>
            <a:chExt cx="1583" cy="2490"/>
          </a:xfrm>
        </p:grpSpPr>
        <p:sp>
          <p:nvSpPr>
            <p:cNvPr id="39945" name="Text Box 15"/>
            <p:cNvSpPr txBox="1">
              <a:spLocks noChangeArrowheads="1"/>
            </p:cNvSpPr>
            <p:nvPr/>
          </p:nvSpPr>
          <p:spPr bwMode="auto">
            <a:xfrm>
              <a:off x="2673" y="3382"/>
              <a:ext cx="540" cy="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กุ่มบก</a:t>
              </a:r>
            </a:p>
          </p:txBody>
        </p:sp>
        <p:pic>
          <p:nvPicPr>
            <p:cNvPr id="39946" name="Picture 16" descr="กุ่มบก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31" y="1270"/>
              <a:ext cx="1583" cy="2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429000" y="3767138"/>
            <a:ext cx="3551238" cy="938212"/>
            <a:chOff x="2160" y="2373"/>
            <a:chExt cx="2237" cy="591"/>
          </a:xfrm>
        </p:grpSpPr>
        <p:sp>
          <p:nvSpPr>
            <p:cNvPr id="40975" name="Oval 3"/>
            <p:cNvSpPr>
              <a:spLocks noChangeArrowheads="1"/>
            </p:cNvSpPr>
            <p:nvPr/>
          </p:nvSpPr>
          <p:spPr bwMode="auto">
            <a:xfrm>
              <a:off x="2160" y="2373"/>
              <a:ext cx="2237" cy="591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40976" name="Text Box 4"/>
            <p:cNvSpPr txBox="1">
              <a:spLocks noChangeArrowheads="1"/>
            </p:cNvSpPr>
            <p:nvPr/>
          </p:nvSpPr>
          <p:spPr bwMode="auto">
            <a:xfrm>
              <a:off x="2502" y="2373"/>
              <a:ext cx="1658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กลุ่มไม้ดอกสีส้ม</a:t>
              </a:r>
              <a:endParaRPr lang="th-TH" sz="4400">
                <a:solidFill>
                  <a:schemeClr val="accent2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3429000" y="4875213"/>
            <a:ext cx="53371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h-TH" sz="320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คอเดีย  แคแสด  งิ้ว  ถ่อน  ทองกวาว  ทองหลางด่าง  ปีบทอง  โสกน้ำ  หางนกยูงฝรั่ง… ฯลฯ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87350" y="285750"/>
            <a:ext cx="1846263" cy="2713038"/>
            <a:chOff x="0" y="3"/>
            <a:chExt cx="1163" cy="1709"/>
          </a:xfrm>
        </p:grpSpPr>
        <p:sp>
          <p:nvSpPr>
            <p:cNvPr id="40973" name="Text Box 7"/>
            <p:cNvSpPr txBox="1">
              <a:spLocks noChangeArrowheads="1"/>
            </p:cNvSpPr>
            <p:nvPr/>
          </p:nvSpPr>
          <p:spPr bwMode="auto">
            <a:xfrm>
              <a:off x="244" y="1347"/>
              <a:ext cx="62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แคแสด</a:t>
              </a:r>
            </a:p>
          </p:txBody>
        </p:sp>
        <p:pic>
          <p:nvPicPr>
            <p:cNvPr id="40974" name="Picture 8" descr="แคแสด_ดอก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"/>
              <a:ext cx="1163" cy="1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0965" name="Text Box 9"/>
          <p:cNvSpPr txBox="1">
            <a:spLocks noChangeArrowheads="1"/>
          </p:cNvSpPr>
          <p:nvPr/>
        </p:nvSpPr>
        <p:spPr bwMode="auto">
          <a:xfrm>
            <a:off x="6948488" y="3767138"/>
            <a:ext cx="1817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คอเดีย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76200" y="3276600"/>
            <a:ext cx="3128963" cy="3013075"/>
            <a:chOff x="0" y="2229"/>
            <a:chExt cx="1971" cy="1898"/>
          </a:xfrm>
        </p:grpSpPr>
        <p:pic>
          <p:nvPicPr>
            <p:cNvPr id="40971" name="Picture 11" descr="ทองหลางด่าง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229"/>
              <a:ext cx="1971" cy="1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72" name="Text Box 12"/>
            <p:cNvSpPr txBox="1">
              <a:spLocks noChangeArrowheads="1"/>
            </p:cNvSpPr>
            <p:nvPr/>
          </p:nvSpPr>
          <p:spPr bwMode="auto">
            <a:xfrm>
              <a:off x="334" y="3762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ทองหลางด่าง</a:t>
              </a:r>
            </a:p>
          </p:txBody>
        </p:sp>
      </p:grpSp>
      <p:pic>
        <p:nvPicPr>
          <p:cNvPr id="40967" name="Picture 13" descr="คอเดีย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1000" y="4763"/>
            <a:ext cx="2382838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3086100" y="285750"/>
            <a:ext cx="3176588" cy="2789238"/>
            <a:chOff x="1479" y="0"/>
            <a:chExt cx="2001" cy="1757"/>
          </a:xfrm>
        </p:grpSpPr>
        <p:sp>
          <p:nvSpPr>
            <p:cNvPr id="40969" name="Text Box 15"/>
            <p:cNvSpPr txBox="1">
              <a:spLocks noChangeArrowheads="1"/>
            </p:cNvSpPr>
            <p:nvPr/>
          </p:nvSpPr>
          <p:spPr bwMode="auto">
            <a:xfrm>
              <a:off x="1944" y="1392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หางนกยูงฝรั่ง</a:t>
              </a:r>
            </a:p>
          </p:txBody>
        </p:sp>
        <p:pic>
          <p:nvPicPr>
            <p:cNvPr id="40970" name="Picture 16" descr="หางนกยูงฝรั่ง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79" y="0"/>
              <a:ext cx="2001" cy="1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757488" y="177800"/>
            <a:ext cx="3551237" cy="938213"/>
            <a:chOff x="1737" y="1749"/>
            <a:chExt cx="2237" cy="591"/>
          </a:xfrm>
        </p:grpSpPr>
        <p:sp>
          <p:nvSpPr>
            <p:cNvPr id="42003" name="Oval 3"/>
            <p:cNvSpPr>
              <a:spLocks noChangeArrowheads="1"/>
            </p:cNvSpPr>
            <p:nvPr/>
          </p:nvSpPr>
          <p:spPr bwMode="auto">
            <a:xfrm>
              <a:off x="1737" y="1749"/>
              <a:ext cx="2237" cy="591"/>
            </a:xfrm>
            <a:prstGeom prst="ellipse">
              <a:avLst/>
            </a:prstGeom>
            <a:solidFill>
              <a:srgbClr val="FF3399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42004" name="Text Box 4"/>
            <p:cNvSpPr txBox="1">
              <a:spLocks noChangeArrowheads="1"/>
            </p:cNvSpPr>
            <p:nvPr/>
          </p:nvSpPr>
          <p:spPr bwMode="auto">
            <a:xfrm>
              <a:off x="1971" y="1749"/>
              <a:ext cx="182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กลุ่มไม้ดอกสีชมพู</a:t>
              </a:r>
              <a:endParaRPr lang="th-TH" sz="4400">
                <a:solidFill>
                  <a:schemeClr val="accent2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68275" y="87313"/>
            <a:ext cx="2281238" cy="3657600"/>
            <a:chOff x="0" y="0"/>
            <a:chExt cx="1437" cy="2304"/>
          </a:xfrm>
        </p:grpSpPr>
        <p:sp>
          <p:nvSpPr>
            <p:cNvPr id="42001" name="Text Box 6"/>
            <p:cNvSpPr txBox="1">
              <a:spLocks noChangeArrowheads="1"/>
            </p:cNvSpPr>
            <p:nvPr/>
          </p:nvSpPr>
          <p:spPr bwMode="auto">
            <a:xfrm>
              <a:off x="268" y="1939"/>
              <a:ext cx="86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กัลปพฤกษ์</a:t>
              </a:r>
            </a:p>
          </p:txBody>
        </p:sp>
        <p:pic>
          <p:nvPicPr>
            <p:cNvPr id="42002" name="Picture 7" descr="กัลปพฤกษ์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437" cy="20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6897688" y="0"/>
            <a:ext cx="2332037" cy="3614738"/>
            <a:chOff x="1437" y="0"/>
            <a:chExt cx="1469" cy="2277"/>
          </a:xfrm>
        </p:grpSpPr>
        <p:pic>
          <p:nvPicPr>
            <p:cNvPr id="41999" name="Picture 9" descr="กาฬพฤกษ์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37" y="0"/>
              <a:ext cx="1469" cy="20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000" name="Text Box 10"/>
            <p:cNvSpPr txBox="1">
              <a:spLocks noChangeArrowheads="1"/>
            </p:cNvSpPr>
            <p:nvPr/>
          </p:nvSpPr>
          <p:spPr bwMode="auto">
            <a:xfrm>
              <a:off x="1617" y="1912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กาฬพฤกษ์</a:t>
              </a:r>
            </a:p>
          </p:txBody>
        </p:sp>
      </p:grpSp>
      <p:sp>
        <p:nvSpPr>
          <p:cNvPr id="41989" name="Text Box 11"/>
          <p:cNvSpPr txBox="1">
            <a:spLocks noChangeArrowheads="1"/>
          </p:cNvSpPr>
          <p:nvPr/>
        </p:nvSpPr>
        <p:spPr bwMode="auto">
          <a:xfrm>
            <a:off x="2566988" y="1317625"/>
            <a:ext cx="41402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h-TH" sz="3200">
                <a:solidFill>
                  <a:srgbClr val="CC0099"/>
                </a:solidFill>
                <a:latin typeface="Angsana New" pitchFamily="18" charset="-34"/>
                <a:cs typeface="Angsana New" pitchFamily="18" charset="-34"/>
              </a:rPr>
              <a:t>กัลปพฤกษ์  กาฬพฤกษ์  จามจุรี  ชงโค  ชมพูพันธุ์ทิพย์  ชัยพฤกษ์  ตะแบก  แต้ว  ลั่นทม  เสลา….. ฯลฯ  </a:t>
            </a:r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3706813" y="3614738"/>
            <a:ext cx="1919287" cy="2439987"/>
            <a:chOff x="228" y="2495"/>
            <a:chExt cx="1209" cy="1537"/>
          </a:xfrm>
        </p:grpSpPr>
        <p:sp>
          <p:nvSpPr>
            <p:cNvPr id="41997" name="Text Box 13"/>
            <p:cNvSpPr txBox="1">
              <a:spLocks noChangeArrowheads="1"/>
            </p:cNvSpPr>
            <p:nvPr/>
          </p:nvSpPr>
          <p:spPr bwMode="auto">
            <a:xfrm>
              <a:off x="238" y="3667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ชงโค</a:t>
              </a:r>
            </a:p>
          </p:txBody>
        </p:sp>
        <p:pic>
          <p:nvPicPr>
            <p:cNvPr id="41998" name="Picture 14" descr="ชงโค_ดอก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" y="2495"/>
              <a:ext cx="1209" cy="1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6308725" y="3744913"/>
            <a:ext cx="2692400" cy="2598737"/>
            <a:chOff x="3685" y="2359"/>
            <a:chExt cx="1985" cy="1637"/>
          </a:xfrm>
        </p:grpSpPr>
        <p:sp>
          <p:nvSpPr>
            <p:cNvPr id="41995" name="Text Box 16"/>
            <p:cNvSpPr txBox="1">
              <a:spLocks noChangeArrowheads="1"/>
            </p:cNvSpPr>
            <p:nvPr/>
          </p:nvSpPr>
          <p:spPr bwMode="auto">
            <a:xfrm>
              <a:off x="4225" y="3631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แต้ว</a:t>
              </a:r>
            </a:p>
          </p:txBody>
        </p:sp>
        <p:pic>
          <p:nvPicPr>
            <p:cNvPr id="41996" name="Picture 17" descr="แต้ว_ดอก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685" y="2359"/>
              <a:ext cx="1985" cy="1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168275" y="4043363"/>
            <a:ext cx="2746375" cy="2571750"/>
            <a:chOff x="106" y="2349"/>
            <a:chExt cx="1730" cy="1620"/>
          </a:xfrm>
        </p:grpSpPr>
        <p:sp>
          <p:nvSpPr>
            <p:cNvPr id="41993" name="Text Box 19"/>
            <p:cNvSpPr txBox="1">
              <a:spLocks noChangeArrowheads="1"/>
            </p:cNvSpPr>
            <p:nvPr/>
          </p:nvSpPr>
          <p:spPr bwMode="auto">
            <a:xfrm>
              <a:off x="292" y="3604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จามจุรี</a:t>
              </a:r>
            </a:p>
          </p:txBody>
        </p:sp>
        <p:pic>
          <p:nvPicPr>
            <p:cNvPr id="41994" name="Picture 20"/>
            <p:cNvPicPr>
              <a:picLocks noChangeAspect="1" noChangeArrowheads="1"/>
            </p:cNvPicPr>
            <p:nvPr/>
          </p:nvPicPr>
          <p:blipFill>
            <a:blip r:embed="rId6" cstate="print"/>
            <a:srcRect l="12228"/>
            <a:stretch>
              <a:fillRect/>
            </a:stretch>
          </p:blipFill>
          <p:spPr bwMode="auto">
            <a:xfrm>
              <a:off x="106" y="2349"/>
              <a:ext cx="1730" cy="1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2250" y="2100263"/>
            <a:ext cx="2422525" cy="4432300"/>
            <a:chOff x="4029" y="102"/>
            <a:chExt cx="1708" cy="2818"/>
          </a:xfrm>
        </p:grpSpPr>
        <p:pic>
          <p:nvPicPr>
            <p:cNvPr id="43023" name="Picture 3" descr="กระพี้จั่น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29" y="102"/>
              <a:ext cx="1708" cy="2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24" name="Text Box 4"/>
            <p:cNvSpPr txBox="1">
              <a:spLocks noChangeArrowheads="1"/>
            </p:cNvSpPr>
            <p:nvPr/>
          </p:nvSpPr>
          <p:spPr bwMode="auto">
            <a:xfrm>
              <a:off x="4305" y="2548"/>
              <a:ext cx="1145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กระพี้จั่น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614363" y="277813"/>
            <a:ext cx="3551237" cy="938212"/>
            <a:chOff x="1674" y="1740"/>
            <a:chExt cx="2237" cy="591"/>
          </a:xfrm>
        </p:grpSpPr>
        <p:sp>
          <p:nvSpPr>
            <p:cNvPr id="43021" name="Oval 6"/>
            <p:cNvSpPr>
              <a:spLocks noChangeArrowheads="1"/>
            </p:cNvSpPr>
            <p:nvPr/>
          </p:nvSpPr>
          <p:spPr bwMode="auto">
            <a:xfrm>
              <a:off x="1674" y="1740"/>
              <a:ext cx="2237" cy="591"/>
            </a:xfrm>
            <a:prstGeom prst="ellipse">
              <a:avLst/>
            </a:prstGeom>
            <a:solidFill>
              <a:srgbClr val="9900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43022" name="Text Box 7"/>
            <p:cNvSpPr txBox="1">
              <a:spLocks noChangeArrowheads="1"/>
            </p:cNvSpPr>
            <p:nvPr/>
          </p:nvSpPr>
          <p:spPr bwMode="auto">
            <a:xfrm>
              <a:off x="1971" y="1749"/>
              <a:ext cx="1751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กลุ่มไม้ดอกสีม่วง</a:t>
              </a:r>
            </a:p>
          </p:txBody>
        </p:sp>
      </p:grpSp>
      <p:sp>
        <p:nvSpPr>
          <p:cNvPr id="43012" name="Text Box 8"/>
          <p:cNvSpPr txBox="1">
            <a:spLocks noChangeArrowheads="1"/>
          </p:cNvSpPr>
          <p:nvPr/>
        </p:nvSpPr>
        <p:spPr bwMode="auto">
          <a:xfrm>
            <a:off x="2644775" y="4305300"/>
            <a:ext cx="38449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แก้วเจ้าจอม  กระพี้จั่น  ตะแบก  เลี่ยน  ศรีตรัง  เสลา  อินทนิลน้ำ  อินทนิลบก  </a:t>
            </a:r>
            <a:r>
              <a:rPr lang="th-TH" sz="3200" dirty="0" err="1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อินทร</a:t>
            </a:r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ชิต… ฯลฯ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148013" y="1587500"/>
            <a:ext cx="2974975" cy="2308225"/>
            <a:chOff x="97" y="121"/>
            <a:chExt cx="1874" cy="1454"/>
          </a:xfrm>
        </p:grpSpPr>
        <p:sp>
          <p:nvSpPr>
            <p:cNvPr id="43019" name="Text Box 10"/>
            <p:cNvSpPr txBox="1">
              <a:spLocks noChangeArrowheads="1"/>
            </p:cNvSpPr>
            <p:nvPr/>
          </p:nvSpPr>
          <p:spPr bwMode="auto">
            <a:xfrm>
              <a:off x="415" y="1210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ศรีตรัง</a:t>
              </a:r>
            </a:p>
          </p:txBody>
        </p:sp>
        <p:pic>
          <p:nvPicPr>
            <p:cNvPr id="43020" name="Picture 11" descr="ศรีตรัง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" y="121"/>
              <a:ext cx="1874" cy="1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6359525" y="3127375"/>
            <a:ext cx="2784475" cy="2816225"/>
            <a:chOff x="2157" y="148"/>
            <a:chExt cx="1754" cy="1774"/>
          </a:xfrm>
        </p:grpSpPr>
        <p:pic>
          <p:nvPicPr>
            <p:cNvPr id="43017" name="Picture 13" descr="เลี่ยน_ดอก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57" y="148"/>
              <a:ext cx="1754" cy="1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18" name="Text Box 14"/>
            <p:cNvSpPr txBox="1">
              <a:spLocks noChangeArrowheads="1"/>
            </p:cNvSpPr>
            <p:nvPr/>
          </p:nvSpPr>
          <p:spPr bwMode="auto">
            <a:xfrm>
              <a:off x="2447" y="1557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เลี่ยน</a:t>
              </a:r>
            </a:p>
          </p:txBody>
        </p:sp>
      </p:grpSp>
      <p:pic>
        <p:nvPicPr>
          <p:cNvPr id="43015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8188" y="277813"/>
            <a:ext cx="2819400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6" name="Text Box 16"/>
          <p:cNvSpPr txBox="1">
            <a:spLocks noChangeArrowheads="1"/>
          </p:cNvSpPr>
          <p:nvPr/>
        </p:nvSpPr>
        <p:spPr bwMode="auto">
          <a:xfrm>
            <a:off x="6692900" y="2036763"/>
            <a:ext cx="10890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อินทนิน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Oval 2"/>
          <p:cNvSpPr>
            <a:spLocks noChangeArrowheads="1"/>
          </p:cNvSpPr>
          <p:nvPr/>
        </p:nvSpPr>
        <p:spPr bwMode="auto">
          <a:xfrm>
            <a:off x="2657475" y="2762250"/>
            <a:ext cx="3846513" cy="9382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th-TH" sz="280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3128963" y="2776538"/>
            <a:ext cx="31194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4400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rPr>
              <a:t>กลุ่มไม้ดอกสีเหลือง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382838" y="336550"/>
            <a:ext cx="1898650" cy="2082800"/>
            <a:chOff x="1255" y="120"/>
            <a:chExt cx="1196" cy="1312"/>
          </a:xfrm>
        </p:grpSpPr>
        <p:pic>
          <p:nvPicPr>
            <p:cNvPr id="44050" name="Picture 5" descr="จำปี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55" y="120"/>
              <a:ext cx="1196" cy="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51" name="Text Box 6"/>
            <p:cNvSpPr txBox="1">
              <a:spLocks noChangeArrowheads="1"/>
            </p:cNvSpPr>
            <p:nvPr/>
          </p:nvSpPr>
          <p:spPr bwMode="auto">
            <a:xfrm>
              <a:off x="1525" y="1064"/>
              <a:ext cx="47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จำปา</a:t>
              </a:r>
            </a:p>
          </p:txBody>
        </p:sp>
      </p:grpSp>
      <p:sp>
        <p:nvSpPr>
          <p:cNvPr id="44037" name="Text Box 7"/>
          <p:cNvSpPr txBox="1">
            <a:spLocks noChangeArrowheads="1"/>
          </p:cNvSpPr>
          <p:nvPr/>
        </p:nvSpPr>
        <p:spPr bwMode="auto">
          <a:xfrm>
            <a:off x="209550" y="2705100"/>
            <a:ext cx="1644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กระถินณรงค์</a:t>
            </a:r>
          </a:p>
        </p:txBody>
      </p:sp>
      <p:sp>
        <p:nvSpPr>
          <p:cNvPr id="44038" name="Text Box 8"/>
          <p:cNvSpPr txBox="1">
            <a:spLocks noChangeArrowheads="1"/>
          </p:cNvSpPr>
          <p:nvPr/>
        </p:nvSpPr>
        <p:spPr bwMode="auto">
          <a:xfrm>
            <a:off x="2238375" y="3998913"/>
            <a:ext cx="484822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กระถินณรงค์  กันเกรา  ขี้เหล็ก  จำปา  ตันหยง  นนทรี  ประดู่บ้าน  ฝ้ายคำ  ราชพฤกษ์  รัตมา  ลั่นทม  แสมสาร  โสกเหลือง  สุพรรณิการ์  เหลืองอินเดีย…. ฯลฯ</a:t>
            </a:r>
          </a:p>
        </p:txBody>
      </p:sp>
      <p:pic>
        <p:nvPicPr>
          <p:cNvPr id="44039" name="Picture 9" descr="กระถินณรงค์_ดอ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74863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Text Box 10"/>
          <p:cNvSpPr txBox="1">
            <a:spLocks noChangeArrowheads="1"/>
          </p:cNvSpPr>
          <p:nvPr/>
        </p:nvSpPr>
        <p:spPr bwMode="auto">
          <a:xfrm>
            <a:off x="7162800" y="2590800"/>
            <a:ext cx="1817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สุพรรณิการ์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0" y="3284538"/>
            <a:ext cx="2109788" cy="3335337"/>
            <a:chOff x="0" y="2069"/>
            <a:chExt cx="1329" cy="2101"/>
          </a:xfrm>
        </p:grpSpPr>
        <p:pic>
          <p:nvPicPr>
            <p:cNvPr id="44048" name="Picture 12" descr="กันเกรา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069"/>
              <a:ext cx="1329" cy="1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049" name="Text Box 13"/>
            <p:cNvSpPr txBox="1">
              <a:spLocks noChangeArrowheads="1"/>
            </p:cNvSpPr>
            <p:nvPr/>
          </p:nvSpPr>
          <p:spPr bwMode="auto">
            <a:xfrm>
              <a:off x="96" y="3805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กันเกรา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086600" y="3200400"/>
            <a:ext cx="2033588" cy="3235325"/>
            <a:chOff x="3936" y="1550"/>
            <a:chExt cx="1363" cy="2057"/>
          </a:xfrm>
        </p:grpSpPr>
        <p:sp>
          <p:nvSpPr>
            <p:cNvPr id="44046" name="Text Box 15"/>
            <p:cNvSpPr txBox="1">
              <a:spLocks noChangeArrowheads="1"/>
            </p:cNvSpPr>
            <p:nvPr/>
          </p:nvSpPr>
          <p:spPr bwMode="auto">
            <a:xfrm>
              <a:off x="4048" y="3235"/>
              <a:ext cx="1145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เหลืองอินเดีย</a:t>
              </a:r>
            </a:p>
          </p:txBody>
        </p:sp>
        <p:pic>
          <p:nvPicPr>
            <p:cNvPr id="44047" name="Picture 16" descr="เหลืองอินเดีย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36" y="1550"/>
              <a:ext cx="1363" cy="1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4043" name="Picture 17" descr="สุพรรณิการ์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4213" y="-17463"/>
            <a:ext cx="2085975" cy="272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4" name="Picture 18" descr="แสมสาร_ดอก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3738" y="336550"/>
            <a:ext cx="24304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5" name="Text Box 19"/>
          <p:cNvSpPr txBox="1">
            <a:spLocks noChangeArrowheads="1"/>
          </p:cNvSpPr>
          <p:nvPr/>
        </p:nvSpPr>
        <p:spPr bwMode="auto">
          <a:xfrm>
            <a:off x="5127625" y="1854200"/>
            <a:ext cx="11239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แสมสาร</a:t>
            </a: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1754386" y="126128"/>
            <a:ext cx="6048388" cy="985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kern="10" dirty="0" smtClean="0">
                <a:ln w="317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107763" dir="8100000" algn="ctr" rotWithShape="0">
                    <a:srgbClr val="C0C0C0"/>
                  </a:outerShdw>
                </a:effectLst>
                <a:latin typeface="JasmineUPC"/>
                <a:cs typeface="JasmineUPC"/>
              </a:rPr>
              <a:t>ประเภทป่า</a:t>
            </a:r>
            <a:r>
              <a:rPr lang="th-TH" kern="10" dirty="0">
                <a:ln w="317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107763" dir="8100000" algn="ctr" rotWithShape="0">
                    <a:srgbClr val="C0C0C0"/>
                  </a:outerShdw>
                </a:effectLst>
                <a:latin typeface="JasmineUPC"/>
                <a:cs typeface="JasmineUPC"/>
              </a:rPr>
              <a:t>ในเมือง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892300" y="1308100"/>
            <a:ext cx="47514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3200" dirty="0">
                <a:solidFill>
                  <a:srgbClr val="663300"/>
                </a:solidFill>
                <a:latin typeface="Comic Sans MS" pitchFamily="66" charset="0"/>
              </a:rPr>
              <a:t>(Urban </a:t>
            </a:r>
            <a:r>
              <a:rPr lang="en-US" sz="3200" dirty="0" smtClean="0">
                <a:solidFill>
                  <a:srgbClr val="663300"/>
                </a:solidFill>
                <a:latin typeface="Comic Sans MS" pitchFamily="66" charset="0"/>
              </a:rPr>
              <a:t>Forest</a:t>
            </a:r>
            <a:r>
              <a:rPr lang="th-TH" sz="3200" dirty="0" smtClean="0">
                <a:solidFill>
                  <a:srgbClr val="663300"/>
                </a:solidFill>
                <a:latin typeface="Comic Sans MS" pitchFamily="66" charset="0"/>
              </a:rPr>
              <a:t> </a:t>
            </a:r>
            <a:r>
              <a:rPr lang="en-US" sz="3200" dirty="0" smtClean="0">
                <a:solidFill>
                  <a:srgbClr val="663300"/>
                </a:solidFill>
                <a:latin typeface="Comic Sans MS" pitchFamily="66" charset="0"/>
              </a:rPr>
              <a:t>Types</a:t>
            </a:r>
            <a:r>
              <a:rPr lang="th-TH" sz="3200" dirty="0" smtClean="0">
                <a:solidFill>
                  <a:srgbClr val="663300"/>
                </a:solidFill>
                <a:latin typeface="Comic Sans MS" pitchFamily="66" charset="0"/>
              </a:rPr>
              <a:t>)</a:t>
            </a:r>
            <a:endParaRPr lang="th-TH" sz="3200" dirty="0">
              <a:solidFill>
                <a:srgbClr val="663300"/>
              </a:solidFill>
              <a:latin typeface="Comic Sans MS" pitchFamily="66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77800" y="1826332"/>
            <a:ext cx="7467600" cy="152400"/>
          </a:xfrm>
          <a:prstGeom prst="rect">
            <a:avLst/>
          </a:prstGeom>
          <a:solidFill>
            <a:schemeClr val="accent1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th-TH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0976" y="2170000"/>
            <a:ext cx="898478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ป่าในเมืองเพื่อ</a:t>
            </a:r>
            <a:r>
              <a:rPr lang="th-TH" sz="34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นันทนาการ </a:t>
            </a:r>
            <a:r>
              <a:rPr lang="en-US" sz="34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: Recreation </a:t>
            </a:r>
            <a:r>
              <a:rPr lang="en-US" sz="3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urban forest</a:t>
            </a:r>
            <a:endParaRPr lang="en-US" sz="34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-  </a:t>
            </a:r>
            <a:r>
              <a:rPr lang="th-TH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สวนสาธารณะ  สวนพฤกษศาสตร์</a:t>
            </a:r>
          </a:p>
          <a:p>
            <a:r>
              <a:rPr lang="en-US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ป่า</a:t>
            </a:r>
            <a:r>
              <a:rPr lang="th-TH" sz="3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ริมทางสัญจร </a:t>
            </a:r>
            <a:r>
              <a:rPr lang="en-US" sz="3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: Linear </a:t>
            </a:r>
            <a:r>
              <a:rPr lang="en-US" sz="3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urban forest</a:t>
            </a:r>
            <a:endParaRPr lang="en-US" sz="3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	-  </a:t>
            </a:r>
            <a:r>
              <a:rPr lang="th-TH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เกาะกลางถนน แนวถอยร่นริมทาง พื้นที่สองฝั่งแม่น้ำลำคลอง</a:t>
            </a:r>
          </a:p>
          <a:p>
            <a:r>
              <a:rPr lang="en-US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ป่าในเมืองเพื่อสิ่งแวดล้อม </a:t>
            </a:r>
            <a:r>
              <a:rPr lang="en-US" sz="34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: Environmental </a:t>
            </a:r>
            <a:r>
              <a:rPr lang="en-US" sz="34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urban forest</a:t>
            </a:r>
            <a:endParaRPr lang="en-US" sz="34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	-  </a:t>
            </a:r>
            <a:r>
              <a:rPr lang="th-TH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สวนไม้ผลยืนต้น สวนป่า สนามกอล์ฟ</a:t>
            </a:r>
          </a:p>
          <a:p>
            <a:r>
              <a:rPr lang="en-US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3400" b="1" dirty="0" smtClean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ป่าในเมืองเพื่อเศรษฐกิจ</a:t>
            </a:r>
            <a:r>
              <a:rPr lang="th-TH" sz="3400" b="1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ชุมชน </a:t>
            </a:r>
            <a:r>
              <a:rPr lang="en-US" sz="3400" b="1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en-US" sz="3400" b="1" dirty="0" smtClean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Economic urban forest</a:t>
            </a:r>
            <a:endParaRPr lang="en-US" sz="3400" b="1" dirty="0">
              <a:solidFill>
                <a:srgbClr val="00B0F0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	-  </a:t>
            </a:r>
            <a:r>
              <a:rPr lang="th-TH" sz="3400" b="1" dirty="0">
                <a:solidFill>
                  <a:srgbClr val="003300"/>
                </a:solidFill>
                <a:latin typeface="TH SarabunPSK" pitchFamily="34" charset="-34"/>
                <a:cs typeface="TH SarabunPSK" pitchFamily="34" charset="-34"/>
              </a:rPr>
              <a:t>สวนไม้ผลยืนต้น สวนป่าเศรษฐกิจ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92700" y="412750"/>
            <a:ext cx="3846513" cy="1109663"/>
            <a:chOff x="1674" y="1632"/>
            <a:chExt cx="2423" cy="699"/>
          </a:xfrm>
        </p:grpSpPr>
        <p:sp>
          <p:nvSpPr>
            <p:cNvPr id="45069" name="Oval 3"/>
            <p:cNvSpPr>
              <a:spLocks noChangeArrowheads="1"/>
            </p:cNvSpPr>
            <p:nvPr/>
          </p:nvSpPr>
          <p:spPr bwMode="auto">
            <a:xfrm>
              <a:off x="1674" y="1632"/>
              <a:ext cx="2423" cy="699"/>
            </a:xfrm>
            <a:prstGeom prst="ellipse">
              <a:avLst/>
            </a:prstGeom>
            <a:solidFill>
              <a:srgbClr val="99CC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45070" name="Text Box 4"/>
            <p:cNvSpPr txBox="1">
              <a:spLocks noChangeArrowheads="1"/>
            </p:cNvSpPr>
            <p:nvPr/>
          </p:nvSpPr>
          <p:spPr bwMode="auto">
            <a:xfrm>
              <a:off x="1926" y="1722"/>
              <a:ext cx="199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กลุ่มไม้บริเวณริมน้ำ</a:t>
              </a:r>
              <a:endParaRPr lang="th-TH" sz="4400">
                <a:solidFill>
                  <a:schemeClr val="accent2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2960688" y="1725613"/>
            <a:ext cx="38703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กุ่มน้ำ  ข่อย  ขี้เหล็ก  จามจุรี  จิกน้ำ  ตีนเป็ดน้ำ  ทองโหลง  </a:t>
            </a:r>
          </a:p>
          <a:p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ไทรด่าง  ไทรย้อยใบแหลม  แปรงล้างขวด  มะกอกน้ำ  </a:t>
            </a:r>
          </a:p>
          <a:p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สนทะเล  สน</a:t>
            </a:r>
            <a:r>
              <a:rPr lang="th-TH" sz="3200" dirty="0" err="1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ประดิพัทธิ์</a:t>
            </a:r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 โสกน้ำ  โสกพวง  หลิว  หูกวาง…. ฯลฯ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55600" y="2792413"/>
            <a:ext cx="2314575" cy="3798887"/>
            <a:chOff x="197" y="1632"/>
            <a:chExt cx="1458" cy="2393"/>
          </a:xfrm>
        </p:grpSpPr>
        <p:sp>
          <p:nvSpPr>
            <p:cNvPr id="45067" name="Text Box 7"/>
            <p:cNvSpPr txBox="1">
              <a:spLocks noChangeArrowheads="1"/>
            </p:cNvSpPr>
            <p:nvPr/>
          </p:nvSpPr>
          <p:spPr bwMode="auto">
            <a:xfrm>
              <a:off x="312" y="3660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มะกอกน้ำ</a:t>
              </a:r>
            </a:p>
          </p:txBody>
        </p:sp>
        <p:pic>
          <p:nvPicPr>
            <p:cNvPr id="45068" name="Picture 8" descr="มะกอกน้ำ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7" y="1632"/>
              <a:ext cx="1458" cy="2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12738" y="188913"/>
            <a:ext cx="2344737" cy="2603500"/>
            <a:chOff x="197" y="119"/>
            <a:chExt cx="1477" cy="1640"/>
          </a:xfrm>
        </p:grpSpPr>
        <p:pic>
          <p:nvPicPr>
            <p:cNvPr id="45065" name="Picture 10" descr="โสกพวง_ดอก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7" y="119"/>
              <a:ext cx="1477" cy="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66" name="Text Box 11"/>
            <p:cNvSpPr txBox="1">
              <a:spLocks noChangeArrowheads="1"/>
            </p:cNvSpPr>
            <p:nvPr/>
          </p:nvSpPr>
          <p:spPr bwMode="auto">
            <a:xfrm>
              <a:off x="408" y="1394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โสกพวง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6831013" y="2590800"/>
            <a:ext cx="2273300" cy="3219450"/>
            <a:chOff x="4303" y="1632"/>
            <a:chExt cx="1432" cy="2028"/>
          </a:xfrm>
        </p:grpSpPr>
        <p:pic>
          <p:nvPicPr>
            <p:cNvPr id="45063" name="Picture 13" descr="แปรงล้างขวด_ดอก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03" y="1632"/>
              <a:ext cx="1432" cy="1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64" name="Text Box 14"/>
            <p:cNvSpPr txBox="1">
              <a:spLocks noChangeArrowheads="1"/>
            </p:cNvSpPr>
            <p:nvPr/>
          </p:nvSpPr>
          <p:spPr bwMode="auto">
            <a:xfrm>
              <a:off x="4486" y="3295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แปรงล้างขวด</a:t>
              </a:r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366713"/>
            <a:ext cx="3221038" cy="938212"/>
            <a:chOff x="1674" y="1740"/>
            <a:chExt cx="2029" cy="591"/>
          </a:xfrm>
        </p:grpSpPr>
        <p:sp>
          <p:nvSpPr>
            <p:cNvPr id="46093" name="Oval 3"/>
            <p:cNvSpPr>
              <a:spLocks noChangeArrowheads="1"/>
            </p:cNvSpPr>
            <p:nvPr/>
          </p:nvSpPr>
          <p:spPr bwMode="auto">
            <a:xfrm>
              <a:off x="1674" y="1740"/>
              <a:ext cx="2029" cy="591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46094" name="Text Box 4"/>
            <p:cNvSpPr txBox="1">
              <a:spLocks noChangeArrowheads="1"/>
            </p:cNvSpPr>
            <p:nvPr/>
          </p:nvSpPr>
          <p:spPr bwMode="auto">
            <a:xfrm>
              <a:off x="1971" y="1749"/>
              <a:ext cx="154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กลุ่มไม้ริมทะเล</a:t>
              </a:r>
            </a:p>
          </p:txBody>
        </p:sp>
      </p:grpSp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3895725" y="242888"/>
            <a:ext cx="4935538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h-TH" sz="3200" dirty="0" err="1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กะทิง</a:t>
            </a:r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 ข่อย  คอ</a:t>
            </a:r>
            <a:r>
              <a:rPr lang="th-TH" sz="3200" dirty="0" err="1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เดีย</a:t>
            </a:r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 แคแสด  ตันหยง  สน</a:t>
            </a:r>
            <a:r>
              <a:rPr lang="th-TH" sz="3200" dirty="0" err="1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ประดิพัทธิ์</a:t>
            </a:r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 สนทะเล  หูกวาง  โกงกาง  ตะบูน  ตีนเป็ดทะเล  โปรง  ฝาด  โพธิ์ทะเล  ลำพูน  ลำแพน  แสม…. ฯลฯ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46063" y="1843088"/>
            <a:ext cx="2832100" cy="4284662"/>
            <a:chOff x="341" y="1161"/>
            <a:chExt cx="1784" cy="2699"/>
          </a:xfrm>
        </p:grpSpPr>
        <p:sp>
          <p:nvSpPr>
            <p:cNvPr id="46091" name="Text Box 7"/>
            <p:cNvSpPr txBox="1">
              <a:spLocks noChangeArrowheads="1"/>
            </p:cNvSpPr>
            <p:nvPr/>
          </p:nvSpPr>
          <p:spPr bwMode="auto">
            <a:xfrm>
              <a:off x="552" y="3495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กระทิง</a:t>
              </a:r>
            </a:p>
          </p:txBody>
        </p:sp>
        <p:pic>
          <p:nvPicPr>
            <p:cNvPr id="46092" name="Picture 8" descr="กระทิง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1" y="1161"/>
              <a:ext cx="1784" cy="2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695950" y="2651125"/>
            <a:ext cx="3368675" cy="3333750"/>
            <a:chOff x="3588" y="1670"/>
            <a:chExt cx="2122" cy="2100"/>
          </a:xfrm>
        </p:grpSpPr>
        <p:pic>
          <p:nvPicPr>
            <p:cNvPr id="46089" name="Picture 10" descr="โกงกาง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88" y="1670"/>
              <a:ext cx="2122" cy="1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90" name="Text Box 11"/>
            <p:cNvSpPr txBox="1">
              <a:spLocks noChangeArrowheads="1"/>
            </p:cNvSpPr>
            <p:nvPr/>
          </p:nvSpPr>
          <p:spPr bwMode="auto">
            <a:xfrm>
              <a:off x="4319" y="3405"/>
              <a:ext cx="64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โกงกาง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3416300" y="3057525"/>
            <a:ext cx="1854200" cy="3055938"/>
            <a:chOff x="2152" y="1926"/>
            <a:chExt cx="1168" cy="1925"/>
          </a:xfrm>
        </p:grpSpPr>
        <p:pic>
          <p:nvPicPr>
            <p:cNvPr id="46087" name="Picture 13" descr="ลำพู_ดอก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52" y="1926"/>
              <a:ext cx="1168" cy="1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88" name="Text Box 14"/>
            <p:cNvSpPr txBox="1">
              <a:spLocks noChangeArrowheads="1"/>
            </p:cNvSpPr>
            <p:nvPr/>
          </p:nvSpPr>
          <p:spPr bwMode="auto">
            <a:xfrm>
              <a:off x="2538" y="3483"/>
              <a:ext cx="41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ลำพู</a:t>
              </a: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362325" y="2762250"/>
            <a:ext cx="2225675" cy="938213"/>
            <a:chOff x="1812" y="1740"/>
            <a:chExt cx="1402" cy="591"/>
          </a:xfrm>
        </p:grpSpPr>
        <p:sp>
          <p:nvSpPr>
            <p:cNvPr id="132099" name="Oval 3"/>
            <p:cNvSpPr>
              <a:spLocks noChangeArrowheads="1"/>
            </p:cNvSpPr>
            <p:nvPr/>
          </p:nvSpPr>
          <p:spPr bwMode="auto">
            <a:xfrm>
              <a:off x="1812" y="1740"/>
              <a:ext cx="1402" cy="591"/>
            </a:xfrm>
            <a:prstGeom prst="ellipse">
              <a:avLst/>
            </a:prstGeom>
            <a:solidFill>
              <a:srgbClr val="800080"/>
            </a:solid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th-TH" sz="2800"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47121" name="Text Box 4"/>
            <p:cNvSpPr txBox="1">
              <a:spLocks noChangeArrowheads="1"/>
            </p:cNvSpPr>
            <p:nvPr/>
          </p:nvSpPr>
          <p:spPr bwMode="auto">
            <a:xfrm>
              <a:off x="1971" y="1749"/>
              <a:ext cx="1075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กลุ่มไม้ผล</a:t>
              </a:r>
            </a:p>
          </p:txBody>
        </p:sp>
      </p:grp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3205163" y="3808413"/>
            <a:ext cx="27432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h-TH" sz="3200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กระท้อน  ขนุน  ชมพู่  น้อยหน่า  มะกอก  มะขาม  มะม่วง  ลิ้นจี่  ส้มโอ สาเก… ฯลฯ</a:t>
            </a:r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6451600" y="2163763"/>
            <a:ext cx="18176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ลิ้นจี่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58763" y="55563"/>
            <a:ext cx="2506662" cy="3752850"/>
            <a:chOff x="163" y="140"/>
            <a:chExt cx="1579" cy="2364"/>
          </a:xfrm>
        </p:grpSpPr>
        <p:pic>
          <p:nvPicPr>
            <p:cNvPr id="47118" name="Picture 8" descr="สาเก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3" y="140"/>
              <a:ext cx="1579" cy="2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19" name="Text Box 9"/>
            <p:cNvSpPr txBox="1">
              <a:spLocks noChangeArrowheads="1"/>
            </p:cNvSpPr>
            <p:nvPr/>
          </p:nvSpPr>
          <p:spPr bwMode="auto">
            <a:xfrm>
              <a:off x="379" y="2139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สาเก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876550" y="222250"/>
            <a:ext cx="3221038" cy="2520950"/>
            <a:chOff x="3540" y="140"/>
            <a:chExt cx="2029" cy="1588"/>
          </a:xfrm>
        </p:grpSpPr>
        <p:pic>
          <p:nvPicPr>
            <p:cNvPr id="47116" name="Picture 11" descr="ส้มโอ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0" y="140"/>
              <a:ext cx="2029" cy="1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17" name="Text Box 12"/>
            <p:cNvSpPr txBox="1">
              <a:spLocks noChangeArrowheads="1"/>
            </p:cNvSpPr>
            <p:nvPr/>
          </p:nvSpPr>
          <p:spPr bwMode="auto">
            <a:xfrm>
              <a:off x="4068" y="1363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ส้มโอ</a:t>
              </a:r>
            </a:p>
          </p:txBody>
        </p:sp>
      </p:grpSp>
      <p:pic>
        <p:nvPicPr>
          <p:cNvPr id="47111" name="Picture 13" descr="ส้ม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425" y="3775075"/>
            <a:ext cx="22256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2" name="Text Box 14"/>
          <p:cNvSpPr txBox="1">
            <a:spLocks noChangeArrowheads="1"/>
          </p:cNvSpPr>
          <p:nvPr/>
        </p:nvSpPr>
        <p:spPr bwMode="auto">
          <a:xfrm>
            <a:off x="573088" y="6013450"/>
            <a:ext cx="18176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ส้ม</a:t>
            </a:r>
          </a:p>
        </p:txBody>
      </p:sp>
      <p:pic>
        <p:nvPicPr>
          <p:cNvPr id="47113" name="Picture 15" descr="ลิ้นจี่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51600" y="346075"/>
            <a:ext cx="2192338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4" name="Picture 16" descr="ขนุน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46825" y="2776538"/>
            <a:ext cx="2471738" cy="289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5" name="Text Box 17"/>
          <p:cNvSpPr txBox="1">
            <a:spLocks noChangeArrowheads="1"/>
          </p:cNvSpPr>
          <p:nvPr/>
        </p:nvSpPr>
        <p:spPr bwMode="auto">
          <a:xfrm>
            <a:off x="6740525" y="5607050"/>
            <a:ext cx="1817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ขนุน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28963" y="393700"/>
            <a:ext cx="2647950" cy="938213"/>
            <a:chOff x="1812" y="1740"/>
            <a:chExt cx="1668" cy="591"/>
          </a:xfrm>
        </p:grpSpPr>
        <p:sp>
          <p:nvSpPr>
            <p:cNvPr id="48140" name="Oval 3"/>
            <p:cNvSpPr>
              <a:spLocks noChangeArrowheads="1"/>
            </p:cNvSpPr>
            <p:nvPr/>
          </p:nvSpPr>
          <p:spPr bwMode="auto">
            <a:xfrm>
              <a:off x="1812" y="1740"/>
              <a:ext cx="1668" cy="591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48141" name="Text Box 4"/>
            <p:cNvSpPr txBox="1">
              <a:spLocks noChangeArrowheads="1"/>
            </p:cNvSpPr>
            <p:nvPr/>
          </p:nvSpPr>
          <p:spPr bwMode="auto">
            <a:xfrm>
              <a:off x="1971" y="1749"/>
              <a:ext cx="1338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กลุ่มไม้ปาล์ม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14338" y="879475"/>
            <a:ext cx="2424112" cy="4089400"/>
            <a:chOff x="211" y="75"/>
            <a:chExt cx="1527" cy="2576"/>
          </a:xfrm>
        </p:grpSpPr>
        <p:sp>
          <p:nvSpPr>
            <p:cNvPr id="48138" name="Text Box 6"/>
            <p:cNvSpPr txBox="1">
              <a:spLocks noChangeArrowheads="1"/>
            </p:cNvSpPr>
            <p:nvPr/>
          </p:nvSpPr>
          <p:spPr bwMode="auto">
            <a:xfrm>
              <a:off x="360" y="2283"/>
              <a:ext cx="94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ปาล์มน้ำมัน</a:t>
              </a:r>
            </a:p>
          </p:txBody>
        </p:sp>
        <p:pic>
          <p:nvPicPr>
            <p:cNvPr id="133127" name="Picture 7" descr="ปาล์มน้ำมัน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1" y="75"/>
              <a:ext cx="1527" cy="2208"/>
            </a:xfrm>
            <a:prstGeom prst="rect">
              <a:avLst/>
            </a:prstGeom>
            <a:noFill/>
            <a:effectLst>
              <a:outerShdw dist="107763" dir="2700000" algn="ctr" rotWithShape="0">
                <a:srgbClr val="808080"/>
              </a:outerShdw>
            </a:effectLst>
          </p:spPr>
        </p:pic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3549650" y="1839913"/>
            <a:ext cx="2055813" cy="4187825"/>
            <a:chOff x="2344" y="1159"/>
            <a:chExt cx="1295" cy="2638"/>
          </a:xfrm>
        </p:grpSpPr>
        <p:sp>
          <p:nvSpPr>
            <p:cNvPr id="48136" name="Text Box 9"/>
            <p:cNvSpPr txBox="1">
              <a:spLocks noChangeArrowheads="1"/>
            </p:cNvSpPr>
            <p:nvPr/>
          </p:nvSpPr>
          <p:spPr bwMode="auto">
            <a:xfrm>
              <a:off x="2597" y="3429"/>
              <a:ext cx="822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ปาล์มขวด</a:t>
              </a:r>
            </a:p>
          </p:txBody>
        </p:sp>
        <p:pic>
          <p:nvPicPr>
            <p:cNvPr id="133130" name="Picture 10" descr="ปาล์มขวด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44" y="1159"/>
              <a:ext cx="1295" cy="2288"/>
            </a:xfrm>
            <a:prstGeom prst="rect">
              <a:avLst/>
            </a:prstGeom>
            <a:noFill/>
            <a:effectLst>
              <a:outerShdw dist="107763" dir="2700000" algn="ctr" rotWithShape="0">
                <a:srgbClr val="808080"/>
              </a:outerShdw>
            </a:effectLst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6348413" y="755650"/>
            <a:ext cx="2525712" cy="4208463"/>
            <a:chOff x="4116" y="0"/>
            <a:chExt cx="1591" cy="2651"/>
          </a:xfrm>
        </p:grpSpPr>
        <p:sp>
          <p:nvSpPr>
            <p:cNvPr id="48134" name="Text Box 12"/>
            <p:cNvSpPr txBox="1">
              <a:spLocks noChangeArrowheads="1"/>
            </p:cNvSpPr>
            <p:nvPr/>
          </p:nvSpPr>
          <p:spPr bwMode="auto">
            <a:xfrm>
              <a:off x="4116" y="2286"/>
              <a:ext cx="159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ปาล์มพัด</a:t>
              </a:r>
            </a:p>
          </p:txBody>
        </p:sp>
        <p:pic>
          <p:nvPicPr>
            <p:cNvPr id="133133" name="Picture 13" descr="ปาล์มพัด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34" y="0"/>
              <a:ext cx="1438" cy="2286"/>
            </a:xfrm>
            <a:prstGeom prst="rect">
              <a:avLst/>
            </a:prstGeom>
            <a:noFill/>
            <a:effectLst>
              <a:outerShdw dist="107763" dir="2700000" algn="ctr" rotWithShape="0">
                <a:srgbClr val="808080"/>
              </a:outerShdw>
            </a:effectLst>
          </p:spPr>
        </p:pic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IMG_27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2038" y="3203575"/>
            <a:ext cx="3871912" cy="2903538"/>
          </a:xfrm>
          <a:prstGeom prst="rect">
            <a:avLst/>
          </a:prstGeom>
          <a:noFill/>
          <a:effectLst>
            <a:outerShdw dist="107763" dir="2700000" algn="ctr" rotWithShape="0">
              <a:schemeClr val="accent1"/>
            </a:outerShdw>
          </a:effec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9363" y="1547813"/>
            <a:ext cx="2124075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409575" y="139700"/>
            <a:ext cx="7978775" cy="1294329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th-TH" sz="48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การคัดเลือกชนิดพรรณไม้ต้นเพื่อปลูกในพื้นที่ว่างขนาดเล็ก เช่น สวนหย่อม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823913" y="1639888"/>
            <a:ext cx="53467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ขนาดของทรงต้นไม่ควรใหญ่เกินไป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ไม่มีโรคและแมลงที่อาจก่อให้เกิดอันตราย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มีดอกสวยงาม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ไม่มีผลขนาดใหญ่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ไม่มียางที่เป็นพิษ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กิ่งไม่เปราะ หักง่าย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ไม่มีหนาม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86038" y="334963"/>
            <a:ext cx="4000500" cy="938212"/>
            <a:chOff x="1629" y="1797"/>
            <a:chExt cx="2520" cy="591"/>
          </a:xfrm>
        </p:grpSpPr>
        <p:sp>
          <p:nvSpPr>
            <p:cNvPr id="50191" name="Oval 3"/>
            <p:cNvSpPr>
              <a:spLocks noChangeArrowheads="1"/>
            </p:cNvSpPr>
            <p:nvPr/>
          </p:nvSpPr>
          <p:spPr bwMode="auto">
            <a:xfrm>
              <a:off x="1629" y="1797"/>
              <a:ext cx="2520" cy="591"/>
            </a:xfrm>
            <a:prstGeom prst="ellipse">
              <a:avLst/>
            </a:prstGeom>
            <a:solidFill>
              <a:srgbClr val="00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50192" name="Text Box 4"/>
            <p:cNvSpPr txBox="1">
              <a:spLocks noChangeArrowheads="1"/>
            </p:cNvSpPr>
            <p:nvPr/>
          </p:nvSpPr>
          <p:spPr bwMode="auto">
            <a:xfrm>
              <a:off x="1737" y="1797"/>
              <a:ext cx="2250" cy="486"/>
            </a:xfrm>
            <a:prstGeom prst="rect">
              <a:avLst/>
            </a:prstGeom>
            <a:solidFill>
              <a:srgbClr val="00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solidFill>
                    <a:srgbClr val="FFFF00"/>
                  </a:solidFill>
                  <a:latin typeface="Angsana New" pitchFamily="18" charset="-34"/>
                  <a:cs typeface="Angsana New" pitchFamily="18" charset="-34"/>
                </a:rPr>
                <a:t>พรรณไม้ในสวนหย่อม</a:t>
              </a:r>
            </a:p>
          </p:txBody>
        </p:sp>
      </p:grpSp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723900" y="3078163"/>
            <a:ext cx="7794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ชงโค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7086600" y="3184525"/>
            <a:ext cx="2033588" cy="3235325"/>
            <a:chOff x="3936" y="1550"/>
            <a:chExt cx="1363" cy="2057"/>
          </a:xfrm>
        </p:grpSpPr>
        <p:sp>
          <p:nvSpPr>
            <p:cNvPr id="50189" name="Text Box 7"/>
            <p:cNvSpPr txBox="1">
              <a:spLocks noChangeArrowheads="1"/>
            </p:cNvSpPr>
            <p:nvPr/>
          </p:nvSpPr>
          <p:spPr bwMode="auto">
            <a:xfrm>
              <a:off x="4048" y="3235"/>
              <a:ext cx="1145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เหลืองอินเดีย</a:t>
              </a:r>
            </a:p>
          </p:txBody>
        </p:sp>
        <p:pic>
          <p:nvPicPr>
            <p:cNvPr id="50190" name="Picture 8" descr="เหลืองอินเดีย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36" y="1550"/>
              <a:ext cx="1363" cy="1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3790950"/>
            <a:ext cx="2281238" cy="3095625"/>
            <a:chOff x="474" y="963"/>
            <a:chExt cx="1861" cy="2301"/>
          </a:xfrm>
        </p:grpSpPr>
        <p:sp>
          <p:nvSpPr>
            <p:cNvPr id="50187" name="Text Box 10"/>
            <p:cNvSpPr txBox="1">
              <a:spLocks noChangeArrowheads="1"/>
            </p:cNvSpPr>
            <p:nvPr/>
          </p:nvSpPr>
          <p:spPr bwMode="auto">
            <a:xfrm>
              <a:off x="826" y="2829"/>
              <a:ext cx="1145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รัตมา</a:t>
              </a:r>
            </a:p>
          </p:txBody>
        </p:sp>
        <p:pic>
          <p:nvPicPr>
            <p:cNvPr id="50188" name="Picture 11" descr="รัตมา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4" y="963"/>
              <a:ext cx="1861" cy="1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7034213" y="0"/>
            <a:ext cx="2085975" cy="3187700"/>
            <a:chOff x="4431" y="-11"/>
            <a:chExt cx="1314" cy="2008"/>
          </a:xfrm>
        </p:grpSpPr>
        <p:sp>
          <p:nvSpPr>
            <p:cNvPr id="50185" name="Text Box 13"/>
            <p:cNvSpPr txBox="1">
              <a:spLocks noChangeArrowheads="1"/>
            </p:cNvSpPr>
            <p:nvPr/>
          </p:nvSpPr>
          <p:spPr bwMode="auto">
            <a:xfrm>
              <a:off x="4512" y="1632"/>
              <a:ext cx="114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สุพรรณิการ์</a:t>
              </a:r>
            </a:p>
          </p:txBody>
        </p:sp>
        <p:pic>
          <p:nvPicPr>
            <p:cNvPr id="50186" name="Picture 14" descr="สุพรรณิการ์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31" y="-11"/>
              <a:ext cx="1314" cy="1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0183" name="Picture 15" descr="ชงโค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389188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4" name="Text Box 16"/>
          <p:cNvSpPr txBox="1">
            <a:spLocks noChangeArrowheads="1"/>
          </p:cNvSpPr>
          <p:nvPr/>
        </p:nvSpPr>
        <p:spPr bwMode="auto">
          <a:xfrm>
            <a:off x="2389188" y="1897063"/>
            <a:ext cx="4859337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h-TH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dirty="0" err="1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กะทิง</a:t>
            </a:r>
            <a:r>
              <a:rPr lang="th-TH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  กุ่มบก  แก้วเจ้าจอม  ข่อย</a:t>
            </a:r>
          </a:p>
          <a:p>
            <a:r>
              <a:rPr lang="th-TH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คอ</a:t>
            </a:r>
            <a:r>
              <a:rPr lang="th-TH" dirty="0" err="1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เดีย</a:t>
            </a:r>
            <a:r>
              <a:rPr lang="th-TH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   จำปา   จำปี   ชงโค   </a:t>
            </a:r>
          </a:p>
          <a:p>
            <a:r>
              <a:rPr lang="th-TH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ชัยพฤกษ์  ตะแบก  แตรชมพู น้ำเต้าต้น</a:t>
            </a:r>
          </a:p>
          <a:p>
            <a:r>
              <a:rPr lang="th-TH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บุหงาส่าหรี  ปีบ  พิกุล  รัตมา  ลำดวน  </a:t>
            </a:r>
          </a:p>
          <a:p>
            <a:r>
              <a:rPr lang="th-TH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เสลา  สุพรรณิการ์  เหลืองอินเดีย</a:t>
            </a:r>
          </a:p>
          <a:p>
            <a:r>
              <a:rPr lang="th-TH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อินทนิลน้ำ  อินทนิลบก  </a:t>
            </a:r>
          </a:p>
          <a:p>
            <a:r>
              <a:rPr lang="th-TH" dirty="0">
                <a:solidFill>
                  <a:srgbClr val="7030A0"/>
                </a:solidFill>
                <a:latin typeface="Angsana New" pitchFamily="18" charset="-34"/>
                <a:cs typeface="Angsana New" pitchFamily="18" charset="-34"/>
              </a:rPr>
              <a:t>ไม้ตระกูลหมาก…. ฯลฯ  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280988" y="207963"/>
            <a:ext cx="7918450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th-TH" sz="48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การคัดเลือกชนิดพรรณไม้ต้นเพื่อ</a:t>
            </a:r>
            <a:r>
              <a:rPr lang="th-TH" sz="48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ปลูก</a:t>
            </a:r>
          </a:p>
          <a:p>
            <a:pPr>
              <a:lnSpc>
                <a:spcPct val="80000"/>
              </a:lnSpc>
            </a:pPr>
            <a:r>
              <a:rPr lang="th-TH" sz="48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ใน</a:t>
            </a:r>
            <a:r>
              <a:rPr lang="th-TH" sz="48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พื้นที่ริมถนน</a:t>
            </a:r>
            <a:r>
              <a:rPr lang="en-US" sz="48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48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ทางเท้า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823913" y="1451570"/>
            <a:ext cx="5346700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เป็นพรรณไม้ที่ทนมลพิษ ฝุ่นละออง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ไม่ผลัดใบ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ไม่สูงจนเกินไป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ทรงพุ่มสวยงามไม่แผ่กว้าง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กิ่งไม่เปราะ หักง่าย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ใบเล็กฝอย ขนาดไม่ใหญ่เกินไป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ไม่มีผลขนาดใหญ่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ระบบรากลึก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มีความเป็นเอกภาพ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9213" y="1101725"/>
            <a:ext cx="2744787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8775" y="3470275"/>
            <a:ext cx="3614738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SCF0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8188" y="115888"/>
            <a:ext cx="4487862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 descr="DSCF0001"/>
          <p:cNvPicPr>
            <a:picLocks noChangeAspect="1" noChangeArrowheads="1"/>
          </p:cNvPicPr>
          <p:nvPr/>
        </p:nvPicPr>
        <p:blipFill>
          <a:blip r:embed="rId3" cstate="print"/>
          <a:srcRect l="19565" b="15312"/>
          <a:stretch>
            <a:fillRect/>
          </a:stretch>
        </p:blipFill>
        <p:spPr bwMode="auto">
          <a:xfrm>
            <a:off x="107950" y="3273425"/>
            <a:ext cx="4392613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1514475" y="1171575"/>
            <a:ext cx="29130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4400">
                <a:solidFill>
                  <a:srgbClr val="CC0099"/>
                </a:solidFill>
                <a:latin typeface="Angsana New" pitchFamily="18" charset="-34"/>
              </a:rPr>
              <a:t>เกาะกลางถนน </a:t>
            </a:r>
            <a:r>
              <a:rPr lang="th-TH" sz="4400" b="0">
                <a:latin typeface="Angsana New" pitchFamily="18" charset="-34"/>
              </a:rPr>
              <a:t>   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4643438" y="4683125"/>
            <a:ext cx="39639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4400" dirty="0">
                <a:solidFill>
                  <a:srgbClr val="CC0099"/>
                </a:solidFill>
                <a:latin typeface="Angsana New" pitchFamily="18" charset="-34"/>
              </a:rPr>
              <a:t>ไหล่ถนน  ในถนนที่กว้าง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25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autoUpdateAnimBg="0"/>
      <p:bldP spid="64517" grpId="0" autoUpdateAnimBg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88" y="0"/>
            <a:ext cx="1806575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695825" y="334963"/>
            <a:ext cx="4448175" cy="938212"/>
            <a:chOff x="1629" y="211"/>
            <a:chExt cx="2802" cy="591"/>
          </a:xfrm>
        </p:grpSpPr>
        <p:sp>
          <p:nvSpPr>
            <p:cNvPr id="53261" name="Oval 4"/>
            <p:cNvSpPr>
              <a:spLocks noChangeArrowheads="1"/>
            </p:cNvSpPr>
            <p:nvPr/>
          </p:nvSpPr>
          <p:spPr bwMode="auto">
            <a:xfrm>
              <a:off x="1629" y="211"/>
              <a:ext cx="2802" cy="591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solidFill>
                  <a:srgbClr val="FF33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53262" name="Text Box 5"/>
            <p:cNvSpPr txBox="1">
              <a:spLocks noChangeArrowheads="1"/>
            </p:cNvSpPr>
            <p:nvPr/>
          </p:nvSpPr>
          <p:spPr bwMode="auto">
            <a:xfrm>
              <a:off x="1749" y="211"/>
              <a:ext cx="247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พรรณไม้ริมถนน</a:t>
              </a:r>
              <a:r>
                <a:rPr lang="en-US" sz="4400">
                  <a:latin typeface="Angsana New" pitchFamily="18" charset="-34"/>
                  <a:cs typeface="Angsana New" pitchFamily="18" charset="-34"/>
                </a:rPr>
                <a:t>/</a:t>
              </a:r>
              <a:r>
                <a:rPr lang="th-TH" sz="4400">
                  <a:latin typeface="Angsana New" pitchFamily="18" charset="-34"/>
                  <a:cs typeface="Angsana New" pitchFamily="18" charset="-34"/>
                </a:rPr>
                <a:t>ทางเท้า</a:t>
              </a:r>
            </a:p>
          </p:txBody>
        </p:sp>
      </p:grpSp>
      <p:sp>
        <p:nvSpPr>
          <p:cNvPr id="53252" name="Text Box 6"/>
          <p:cNvSpPr txBox="1">
            <a:spLocks noChangeArrowheads="1"/>
          </p:cNvSpPr>
          <p:nvPr/>
        </p:nvSpPr>
        <p:spPr bwMode="auto">
          <a:xfrm>
            <a:off x="182563" y="1667470"/>
            <a:ext cx="896143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h-TH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err="1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กะทิง</a:t>
            </a:r>
            <a:r>
              <a:rPr lang="th-TH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   กระพี้จั่น ขี้เหล็ก แคแสด  ขี้เหล็กอเมริกา ทรงบาดาล  ตะแบก  </a:t>
            </a:r>
          </a:p>
          <a:p>
            <a:r>
              <a:rPr lang="th-TH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ตีนเป็ดน้ำ  ประดู่  ปีบ  พะยอม  พิกุล  มะขาม  มะฮอกกานี  เสลา  สะเดา </a:t>
            </a:r>
            <a:r>
              <a:rPr lang="th-TH" dirty="0" smtClean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 สารภี  </a:t>
            </a:r>
            <a:r>
              <a:rPr lang="th-TH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อินทนิลน้ำ  อินทนิลบก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27025" y="3476625"/>
            <a:ext cx="3360738" cy="2790825"/>
            <a:chOff x="206" y="2190"/>
            <a:chExt cx="2117" cy="1758"/>
          </a:xfrm>
        </p:grpSpPr>
        <p:sp>
          <p:nvSpPr>
            <p:cNvPr id="53259" name="Text Box 8"/>
            <p:cNvSpPr txBox="1">
              <a:spLocks noChangeArrowheads="1"/>
            </p:cNvSpPr>
            <p:nvPr/>
          </p:nvSpPr>
          <p:spPr bwMode="auto">
            <a:xfrm>
              <a:off x="926" y="3583"/>
              <a:ext cx="55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นนทรี</a:t>
              </a:r>
            </a:p>
          </p:txBody>
        </p:sp>
        <p:pic>
          <p:nvPicPr>
            <p:cNvPr id="53260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6" y="2190"/>
              <a:ext cx="2117" cy="1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840413" y="3455988"/>
            <a:ext cx="2976562" cy="2665412"/>
            <a:chOff x="3679" y="2177"/>
            <a:chExt cx="1875" cy="1679"/>
          </a:xfrm>
        </p:grpSpPr>
        <p:pic>
          <p:nvPicPr>
            <p:cNvPr id="53257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79" y="2177"/>
              <a:ext cx="1875" cy="1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258" name="Text Box 12"/>
            <p:cNvSpPr txBox="1">
              <a:spLocks noChangeArrowheads="1"/>
            </p:cNvSpPr>
            <p:nvPr/>
          </p:nvSpPr>
          <p:spPr bwMode="auto">
            <a:xfrm>
              <a:off x="4277" y="3491"/>
              <a:ext cx="62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>
                  <a:solidFill>
                    <a:schemeClr val="bg1"/>
                  </a:solidFill>
                  <a:latin typeface="Angsana New" pitchFamily="18" charset="-34"/>
                  <a:cs typeface="Angsana New" pitchFamily="18" charset="-34"/>
                </a:rPr>
                <a:t>ตะแบก</a:t>
              </a:r>
            </a:p>
          </p:txBody>
        </p:sp>
      </p:grpSp>
      <p:pic>
        <p:nvPicPr>
          <p:cNvPr id="53255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63" y="0"/>
            <a:ext cx="1627187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14" descr="พิกุล_ดอก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3525" y="3924300"/>
            <a:ext cx="1262063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280988" y="214313"/>
            <a:ext cx="7918450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th-TH" sz="4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การคัดเลือกชนิดพรรณไม้ต้นเพื่อ</a:t>
            </a:r>
            <a:r>
              <a:rPr lang="th-TH" sz="48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ปลูก</a:t>
            </a:r>
          </a:p>
          <a:p>
            <a:pPr>
              <a:lnSpc>
                <a:spcPct val="80000"/>
              </a:lnSpc>
            </a:pPr>
            <a:r>
              <a:rPr lang="th-TH" sz="4800" b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ใน</a:t>
            </a:r>
            <a:r>
              <a:rPr lang="th-TH" sz="48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พื้นที่ลานจอดรถยนต์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823913" y="1477963"/>
            <a:ext cx="5346700" cy="457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มีทรงพุ่มที่ให้ร่มเงาได้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ไม่ผลัดใบ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ไม่มีขนาดใหญ่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กิ่งไม่เปราะ หักง่าย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ไม่มีผลขนาดใหญ่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ไม่มีน้ำยาง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ทนต่อมลพิษ และความร้อน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มีระบบรากลึก</a:t>
            </a:r>
          </a:p>
          <a:p>
            <a:pPr marL="285750" indent="-285750">
              <a:lnSpc>
                <a:spcPct val="90000"/>
              </a:lnSpc>
              <a:buFontTx/>
              <a:buChar char="•"/>
            </a:pP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โตเร็ว</a:t>
            </a: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69879"/>
            <a:ext cx="2779712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5" name="Picture 5" descr="ลานจอดรถยนต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0188" y="2341563"/>
            <a:ext cx="3373437" cy="3768725"/>
          </a:xfrm>
          <a:prstGeom prst="rect">
            <a:avLst/>
          </a:prstGeom>
          <a:noFill/>
          <a:effectLst>
            <a:outerShdw dist="107763" dir="2700000" algn="ctr" rotWithShape="0">
              <a:schemeClr val="accent1"/>
            </a:outerShdw>
          </a:effectLst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h-TH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การวางแผนในการจัดการป่าในเมือง  </a:t>
            </a:r>
          </a:p>
          <a:p>
            <a:pPr marL="514350" indent="-514350">
              <a:buAutoNum type="arabicPeriod"/>
            </a:pPr>
            <a:r>
              <a:rPr lang="th-TH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การคัดเลือกพรรณไม้ (ที่เหมาะสม) มาปลูกในเขตเมือง</a:t>
            </a:r>
          </a:p>
          <a:p>
            <a:pPr marL="514350" indent="-514350">
              <a:buAutoNum type="arabicPeriod"/>
            </a:pPr>
            <a:r>
              <a:rPr lang="th-TH" sz="36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การปลูก</a:t>
            </a:r>
            <a:r>
              <a:rPr lang="en-US" sz="36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…</a:t>
            </a:r>
          </a:p>
          <a:p>
            <a:pPr marL="514350" indent="-514350"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 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การจัดหาวัสดุพันธุกรรมสำหรับปลูกที่เหมาะสม</a:t>
            </a:r>
          </a:p>
          <a:p>
            <a:pPr marL="514350" indent="-514350"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-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การเพาะชำกล้าไม้</a:t>
            </a:r>
          </a:p>
          <a:p>
            <a:pPr marL="514350" indent="-514350"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การจัดการพื้นที่ และการเตรียมพื้นที่ปลูก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en-US" sz="3200" b="1" dirty="0">
              <a:latin typeface="TH SarabunPSK" pitchFamily="34" charset="-34"/>
              <a:cs typeface="TH SarabunPSK" pitchFamily="34" charset="-34"/>
            </a:endParaRPr>
          </a:p>
          <a:p>
            <a:pPr marL="514350" indent="-514350">
              <a:buAutoNum type="arabicPeriod"/>
            </a:pP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7661" y="306774"/>
            <a:ext cx="8820472" cy="1015663"/>
          </a:xfrm>
          <a:prstGeom prst="rect">
            <a:avLst/>
          </a:prstGeom>
          <a:solidFill>
            <a:srgbClr val="000066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0" hangingPunct="0"/>
            <a:r>
              <a:rPr lang="th-TH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จัดการต้นไม้ในเมืองอย่างไร</a:t>
            </a:r>
            <a:r>
              <a:rPr lang="en-US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?</a:t>
            </a:r>
            <a:endParaRPr lang="th-TH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105400" y="52388"/>
            <a:ext cx="3835400" cy="1044575"/>
            <a:chOff x="2958" y="144"/>
            <a:chExt cx="2416" cy="658"/>
          </a:xfrm>
        </p:grpSpPr>
        <p:sp>
          <p:nvSpPr>
            <p:cNvPr id="55310" name="Oval 3"/>
            <p:cNvSpPr>
              <a:spLocks noChangeArrowheads="1"/>
            </p:cNvSpPr>
            <p:nvPr/>
          </p:nvSpPr>
          <p:spPr bwMode="auto">
            <a:xfrm>
              <a:off x="2958" y="144"/>
              <a:ext cx="2416" cy="658"/>
            </a:xfrm>
            <a:prstGeom prst="ellipse">
              <a:avLst/>
            </a:prstGeom>
            <a:solidFill>
              <a:srgbClr val="9966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2800">
                <a:solidFill>
                  <a:srgbClr val="9966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55311" name="Text Box 4"/>
            <p:cNvSpPr txBox="1">
              <a:spLocks noChangeArrowheads="1"/>
            </p:cNvSpPr>
            <p:nvPr/>
          </p:nvSpPr>
          <p:spPr bwMode="auto">
            <a:xfrm>
              <a:off x="3069" y="211"/>
              <a:ext cx="215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4400">
                  <a:solidFill>
                    <a:srgbClr val="FFFF00"/>
                  </a:solidFill>
                  <a:latin typeface="Angsana New" pitchFamily="18" charset="-34"/>
                  <a:cs typeface="Angsana New" pitchFamily="18" charset="-34"/>
                </a:rPr>
                <a:t>พรรณไม้พื้นที่จอดรถ</a:t>
              </a:r>
            </a:p>
          </p:txBody>
        </p:sp>
      </p:grpSp>
      <p:sp>
        <p:nvSpPr>
          <p:cNvPr id="55299" name="Text Box 5"/>
          <p:cNvSpPr txBox="1">
            <a:spLocks noChangeArrowheads="1"/>
          </p:cNvSpPr>
          <p:nvPr/>
        </p:nvSpPr>
        <p:spPr bwMode="auto">
          <a:xfrm>
            <a:off x="2708275" y="1558006"/>
            <a:ext cx="56197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h-TH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err="1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กะทิง</a:t>
            </a:r>
            <a:r>
              <a:rPr lang="th-TH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  กระพี้จั่น จำปี  จำปา  ตะแบก  ประดู่  ปีบ  พะยอม  พิกุล  มะฮอกกานี  เสลา  อินทนิลน้ำ  อินทนิลบก  </a:t>
            </a:r>
          </a:p>
        </p:txBody>
      </p:sp>
      <p:pic>
        <p:nvPicPr>
          <p:cNvPr id="55300" name="Picture 6" descr="จำป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93963" cy="202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Text Box 7"/>
          <p:cNvSpPr txBox="1">
            <a:spLocks noChangeArrowheads="1"/>
          </p:cNvSpPr>
          <p:nvPr/>
        </p:nvSpPr>
        <p:spPr bwMode="auto">
          <a:xfrm>
            <a:off x="566738" y="6088063"/>
            <a:ext cx="1174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th-TH" sz="3200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กระพี้จั่น</a:t>
            </a:r>
          </a:p>
        </p:txBody>
      </p:sp>
      <p:pic>
        <p:nvPicPr>
          <p:cNvPr id="55302" name="Picture 8" descr="กระพี้จั่น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63" y="2598738"/>
            <a:ext cx="2427287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3" name="Text Box 9"/>
          <p:cNvSpPr txBox="1">
            <a:spLocks noChangeArrowheads="1"/>
          </p:cNvSpPr>
          <p:nvPr/>
        </p:nvSpPr>
        <p:spPr bwMode="auto">
          <a:xfrm>
            <a:off x="769938" y="2112963"/>
            <a:ext cx="7572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th-TH" sz="320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จำปา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6097588" y="2935288"/>
            <a:ext cx="2843212" cy="3333750"/>
            <a:chOff x="3841" y="1637"/>
            <a:chExt cx="1791" cy="2100"/>
          </a:xfrm>
        </p:grpSpPr>
        <p:pic>
          <p:nvPicPr>
            <p:cNvPr id="55308" name="Picture 11" descr="ประดู่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41" y="1637"/>
              <a:ext cx="1791" cy="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09" name="Text Box 12"/>
            <p:cNvSpPr txBox="1">
              <a:spLocks noChangeArrowheads="1"/>
            </p:cNvSpPr>
            <p:nvPr/>
          </p:nvSpPr>
          <p:spPr bwMode="auto">
            <a:xfrm>
              <a:off x="4511" y="3369"/>
              <a:ext cx="51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 dirty="0">
                  <a:solidFill>
                    <a:srgbClr val="FF0000"/>
                  </a:solidFill>
                  <a:latin typeface="Angsana New" pitchFamily="18" charset="-34"/>
                  <a:cs typeface="Angsana New" pitchFamily="18" charset="-34"/>
                </a:rPr>
                <a:t>ประดู่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3140075" y="2889250"/>
            <a:ext cx="2185988" cy="3360738"/>
            <a:chOff x="1978" y="1820"/>
            <a:chExt cx="1377" cy="2117"/>
          </a:xfrm>
        </p:grpSpPr>
        <p:pic>
          <p:nvPicPr>
            <p:cNvPr id="55306" name="Picture 14" descr="บุนนาค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78" y="1820"/>
              <a:ext cx="1377" cy="1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07" name="Text Box 15"/>
            <p:cNvSpPr txBox="1">
              <a:spLocks noChangeArrowheads="1"/>
            </p:cNvSpPr>
            <p:nvPr/>
          </p:nvSpPr>
          <p:spPr bwMode="auto">
            <a:xfrm>
              <a:off x="2344" y="3572"/>
              <a:ext cx="64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 dirty="0">
                  <a:solidFill>
                    <a:srgbClr val="FF0000"/>
                  </a:solidFill>
                  <a:latin typeface="Angsana New" pitchFamily="18" charset="-34"/>
                  <a:cs typeface="Angsana New" pitchFamily="18" charset="-34"/>
                </a:rPr>
                <a:t>บุนนาค</a:t>
              </a:r>
            </a:p>
          </p:txBody>
        </p:sp>
      </p:grp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h-TH"/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2" cstate="print">
            <a:lum bright="40000" contrast="-62000"/>
          </a:blip>
          <a:srcRect/>
          <a:stretch>
            <a:fillRect/>
          </a:stretch>
        </p:blipFill>
        <p:spPr bwMode="auto">
          <a:xfrm>
            <a:off x="1600200" y="1600200"/>
            <a:ext cx="5334000" cy="41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2362200" y="228600"/>
            <a:ext cx="4648200" cy="762000"/>
          </a:xfrm>
          <a:prstGeom prst="hexagon">
            <a:avLst>
              <a:gd name="adj" fmla="val 152500"/>
              <a:gd name="vf" fmla="val 115470"/>
            </a:avLst>
          </a:prstGeom>
          <a:gradFill rotWithShape="0">
            <a:gsLst>
              <a:gs pos="0">
                <a:srgbClr val="FFCC99"/>
              </a:gs>
              <a:gs pos="50000">
                <a:srgbClr val="FFFFFF"/>
              </a:gs>
              <a:gs pos="100000">
                <a:srgbClr val="FFCC99"/>
              </a:gs>
            </a:gsLst>
            <a:lin ang="5400000" scaled="1"/>
          </a:gradFill>
          <a:ln w="76200" cmpd="tri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3048000" y="292100"/>
            <a:ext cx="3282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4000">
                <a:solidFill>
                  <a:srgbClr val="990000"/>
                </a:solidFill>
                <a:latin typeface="Angsana New" pitchFamily="18" charset="-34"/>
              </a:rPr>
              <a:t>ไม้มงคลประจำราศีเกิด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1219200" y="1182688"/>
            <a:ext cx="7571303" cy="5262979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ราศีมังกร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	ไผ่น้ำเต้า		ทำให้มั่งมีศรีสุข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ราศีกุมภ์	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ต้นเฟื่องฟ้า	ทำให้มีชื่อเสียงรุ่งเรือง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ราศีมีน	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ต้นวาสนา	ทำให้มีโชควาสนา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ราศีเมษ	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ต้นเงินไหลมา	ทำให้เกิดความร่ำรวย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ราศีพฤษภ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ต้นพุทธรักษา	ทำให้มีชีวิตปลอดภัย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ราศีเมถุน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</a:t>
            </a:r>
            <a:r>
              <a:rPr lang="th-TH" sz="2800" dirty="0" smtClean="0">
                <a:solidFill>
                  <a:srgbClr val="0000FF"/>
                </a:solidFill>
                <a:latin typeface="Angsana New" pitchFamily="18" charset="-34"/>
              </a:rPr>
              <a:t>ต้น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เล็บครุฑ	ทำให้ช่วยคุ้มครองและกันภัย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ราศีกรกฏ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ต้นเขียวหมื่นปี	ทำให้อายุยืน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ราศีสิงห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์	</a:t>
            </a:r>
            <a:r>
              <a:rPr lang="th-TH" sz="2800" dirty="0" smtClean="0">
                <a:solidFill>
                  <a:srgbClr val="0000FF"/>
                </a:solidFill>
                <a:latin typeface="Angsana New" pitchFamily="18" charset="-34"/>
              </a:rPr>
              <a:t>ต้น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ไทรยอดทอง	ทำให้เกิดความร่ำรวย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ราศีกันย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์	</a:t>
            </a:r>
            <a:r>
              <a:rPr lang="th-TH" sz="2800" dirty="0" smtClean="0">
                <a:solidFill>
                  <a:srgbClr val="0000FF"/>
                </a:solidFill>
                <a:latin typeface="Angsana New" pitchFamily="18" charset="-34"/>
              </a:rPr>
              <a:t>ต้น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ราชพฤกษ์	ทำให้มีโชคลาภเป็นใหญ่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</a:t>
            </a:r>
            <a:r>
              <a:rPr lang="th-TH" sz="2800" i="1" dirty="0" err="1">
                <a:solidFill>
                  <a:srgbClr val="0000FF"/>
                </a:solidFill>
                <a:latin typeface="Angsana New" pitchFamily="18" charset="-34"/>
              </a:rPr>
              <a:t>ตุลย์</a:t>
            </a:r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	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ต้นโกสน		ทำให้มีบุญบารมี</a:t>
            </a:r>
          </a:p>
          <a:p>
            <a:r>
              <a:rPr lang="th-TH" sz="2800" i="1" dirty="0" err="1">
                <a:solidFill>
                  <a:srgbClr val="0000FF"/>
                </a:solidFill>
                <a:latin typeface="Angsana New" pitchFamily="18" charset="-34"/>
              </a:rPr>
              <a:t>ราศีพิ</a:t>
            </a:r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จิก	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ต้นว่านเศรษฐี	ทำให้มีเงินมีทอง</a:t>
            </a:r>
          </a:p>
          <a:p>
            <a:r>
              <a:rPr lang="th-TH" sz="2800" i="1" dirty="0">
                <a:solidFill>
                  <a:srgbClr val="0000FF"/>
                </a:solidFill>
                <a:latin typeface="Angsana New" pitchFamily="18" charset="-34"/>
              </a:rPr>
              <a:t>ราศีธนู	</a:t>
            </a:r>
            <a:r>
              <a:rPr lang="th-TH" sz="2800" dirty="0">
                <a:solidFill>
                  <a:srgbClr val="0000FF"/>
                </a:solidFill>
                <a:latin typeface="Angsana New" pitchFamily="18" charset="-34"/>
              </a:rPr>
              <a:t>	ต้นบอนสี	ทำให้ช่วยคุ้มครอง		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 autoUpdateAnimBg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h-TH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76400"/>
            <a:ext cx="6172200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1371600" y="290513"/>
            <a:ext cx="6781800" cy="685800"/>
          </a:xfrm>
          <a:prstGeom prst="flowChartTerminator">
            <a:avLst/>
          </a:prstGeom>
          <a:gradFill rotWithShape="0">
            <a:gsLst>
              <a:gs pos="0">
                <a:srgbClr val="5E9EFF"/>
              </a:gs>
              <a:gs pos="20000">
                <a:srgbClr val="85C2FF"/>
              </a:gs>
              <a:gs pos="35001">
                <a:srgbClr val="C4D6EB"/>
              </a:gs>
              <a:gs pos="50000">
                <a:srgbClr val="FFEBFA"/>
              </a:gs>
              <a:gs pos="64999">
                <a:srgbClr val="C4D6EB"/>
              </a:gs>
              <a:gs pos="80000">
                <a:srgbClr val="85C2FF"/>
              </a:gs>
              <a:gs pos="100000">
                <a:srgbClr val="5E9EFF"/>
              </a:gs>
            </a:gsLst>
            <a:lin ang="5400000" scaled="1"/>
          </a:gradFill>
          <a:ln w="76200" cmpd="tri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1860550" y="365125"/>
            <a:ext cx="591185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3500">
                <a:solidFill>
                  <a:srgbClr val="FF0000"/>
                </a:solidFill>
                <a:latin typeface="Angsana New" pitchFamily="18" charset="-34"/>
              </a:rPr>
              <a:t>ต้นไม้ที่เป็นมิ่งขวัญของคนเกิดในปีนักษัตร ต่างๆ</a:t>
            </a: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2057400" y="1127125"/>
            <a:ext cx="6157938" cy="5578475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ปีชวด		- ต้นมะพร้าว และต้นกล้วย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ปีฉลู		- ต้นตาล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ปีขาล		- ต้นรัง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ปีเถาะ		- มะพร้าว และต้นงิ้ว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ปีมะโรง		- ต้นงิ้ว และไผ่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ปีมะเส็ง		- ไผ่ และต้นรัง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ปีมะเมีย		- ต้นกล้วย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ปีมะแม		- ปาริชาต(ทองหลางลาย) และไผ่ป่า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ปีวอก		- ขนุน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ปีระกา		- ยาง และฝ้ายเทศ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ปีจอ		- สำโรง และบัวหลวง</a:t>
            </a:r>
          </a:p>
          <a:p>
            <a:r>
              <a:rPr lang="th-TH" sz="3000" dirty="0">
                <a:solidFill>
                  <a:srgbClr val="0000FF"/>
                </a:solidFill>
                <a:latin typeface="Angsana New" pitchFamily="18" charset="-34"/>
              </a:rPr>
              <a:t>ปีกุน		- บัวหลวง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9" grpId="0" autoUpdateAnimBg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h-TH"/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 cstate="print">
            <a:lum bright="42000" contrast="-60000"/>
          </a:blip>
          <a:srcRect/>
          <a:stretch>
            <a:fillRect/>
          </a:stretch>
        </p:blipFill>
        <p:spPr bwMode="auto">
          <a:xfrm>
            <a:off x="1828800" y="1219200"/>
            <a:ext cx="501491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2819400" y="254000"/>
            <a:ext cx="3810000" cy="762000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00FF00"/>
              </a:gs>
              <a:gs pos="50000">
                <a:srgbClr val="FFFFFF"/>
              </a:gs>
              <a:gs pos="100000">
                <a:srgbClr val="00FF00"/>
              </a:gs>
            </a:gsLst>
            <a:lin ang="5400000" scaled="1"/>
          </a:gradFill>
          <a:ln w="76200" cmpd="tri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622675" y="292100"/>
            <a:ext cx="23209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4000">
                <a:solidFill>
                  <a:srgbClr val="0000FF"/>
                </a:solidFill>
                <a:latin typeface="Angsana New" pitchFamily="18" charset="-34"/>
              </a:rPr>
              <a:t>ไม้มงคล 9 ชนิด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914400" y="1201738"/>
            <a:ext cx="7462838" cy="5170487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33400" indent="-533400"/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1. </a:t>
            </a:r>
            <a:r>
              <a:rPr lang="th-TH" sz="3000" i="1">
                <a:solidFill>
                  <a:srgbClr val="FF0000"/>
                </a:solidFill>
                <a:latin typeface="Angsana New" pitchFamily="18" charset="-34"/>
              </a:rPr>
              <a:t>ไม้ราชพฤกษ์</a:t>
            </a:r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	หมายถึง  ความเป็นใหญ่และมีอำนาจวาสนา</a:t>
            </a:r>
          </a:p>
          <a:p>
            <a:pPr marL="533400" indent="-533400"/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2. </a:t>
            </a:r>
            <a:r>
              <a:rPr lang="th-TH" sz="3000" i="1">
                <a:solidFill>
                  <a:srgbClr val="FF0000"/>
                </a:solidFill>
                <a:latin typeface="Angsana New" pitchFamily="18" charset="-34"/>
              </a:rPr>
              <a:t>ไม้ขนุน</a:t>
            </a:r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	หมายถึง  หนุนให้ดีขึ้นร่ำรวยขึ้น ทำอะไรจะมีผู้ให้การ</a:t>
            </a:r>
          </a:p>
          <a:p>
            <a:pPr marL="533400" indent="-533400"/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                           เกื้อหนุน</a:t>
            </a:r>
          </a:p>
          <a:p>
            <a:pPr marL="533400" indent="-533400"/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3.  </a:t>
            </a:r>
            <a:r>
              <a:rPr lang="th-TH" sz="3000" i="1">
                <a:solidFill>
                  <a:srgbClr val="FF0000"/>
                </a:solidFill>
                <a:latin typeface="Angsana New" pitchFamily="18" charset="-34"/>
              </a:rPr>
              <a:t>ไม้ชัยพฤกษ</a:t>
            </a:r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์</a:t>
            </a:r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	หมายถึง  การมีโชคชัย ชัยชนะ</a:t>
            </a:r>
          </a:p>
          <a:p>
            <a:pPr marL="533400" indent="-533400"/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4.  </a:t>
            </a:r>
            <a:r>
              <a:rPr lang="th-TH" sz="3000" i="1">
                <a:solidFill>
                  <a:srgbClr val="FF0000"/>
                </a:solidFill>
                <a:latin typeface="Angsana New" pitchFamily="18" charset="-34"/>
              </a:rPr>
              <a:t>ไม้ทองหลาง</a:t>
            </a:r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	หมายถึง  มีเงินทอง</a:t>
            </a:r>
          </a:p>
          <a:p>
            <a:pPr marL="533400" indent="-533400"/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5.  </a:t>
            </a:r>
            <a:r>
              <a:rPr lang="th-TH" sz="3000" i="1">
                <a:solidFill>
                  <a:srgbClr val="FF0000"/>
                </a:solidFill>
                <a:latin typeface="Angsana New" pitchFamily="18" charset="-34"/>
              </a:rPr>
              <a:t>ไม้ไผ่สีสุก</a:t>
            </a:r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	หมายถึง  มีความสุข</a:t>
            </a:r>
          </a:p>
          <a:p>
            <a:pPr marL="533400" indent="-533400"/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6.  </a:t>
            </a:r>
            <a:r>
              <a:rPr lang="th-TH" sz="3000" i="1">
                <a:solidFill>
                  <a:srgbClr val="FF0000"/>
                </a:solidFill>
                <a:latin typeface="Angsana New" pitchFamily="18" charset="-34"/>
              </a:rPr>
              <a:t>ไม้ทรงบาดาล</a:t>
            </a:r>
            <a:r>
              <a:rPr lang="th-TH" sz="3000" i="1">
                <a:solidFill>
                  <a:srgbClr val="0000FF"/>
                </a:solidFill>
                <a:latin typeface="Angsana New" pitchFamily="18" charset="-34"/>
              </a:rPr>
              <a:t> </a:t>
            </a:r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หมายถึง  ความมั่นคง หรือทำให้บ้านมั่นคงแข็งแรง</a:t>
            </a:r>
          </a:p>
          <a:p>
            <a:pPr marL="533400" indent="-533400"/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7.  </a:t>
            </a:r>
            <a:r>
              <a:rPr lang="th-TH" sz="3000" i="1">
                <a:solidFill>
                  <a:srgbClr val="FF0000"/>
                </a:solidFill>
                <a:latin typeface="Angsana New" pitchFamily="18" charset="-34"/>
              </a:rPr>
              <a:t>ไม้สัก</a:t>
            </a:r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	</a:t>
            </a:r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หมายถึง  ความมีศักดิ์ศรี ความมีเกียรติ</a:t>
            </a:r>
          </a:p>
          <a:p>
            <a:pPr marL="533400" indent="-533400"/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8.  </a:t>
            </a:r>
            <a:r>
              <a:rPr lang="th-TH" sz="3000" i="1">
                <a:solidFill>
                  <a:srgbClr val="FF0000"/>
                </a:solidFill>
                <a:latin typeface="Angsana New" pitchFamily="18" charset="-34"/>
              </a:rPr>
              <a:t>ไม้พยุง</a:t>
            </a:r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	หมายถึง  การพยุงฐานะให้ดีขึ้น</a:t>
            </a:r>
          </a:p>
          <a:p>
            <a:pPr marL="533400" indent="-533400"/>
            <a:r>
              <a:rPr lang="th-TH" sz="3000">
                <a:solidFill>
                  <a:srgbClr val="FF0000"/>
                </a:solidFill>
                <a:latin typeface="Angsana New" pitchFamily="18" charset="-34"/>
              </a:rPr>
              <a:t>9.  </a:t>
            </a:r>
            <a:r>
              <a:rPr lang="th-TH" sz="3000" i="1">
                <a:solidFill>
                  <a:srgbClr val="FF0000"/>
                </a:solidFill>
                <a:latin typeface="Angsana New" pitchFamily="18" charset="-34"/>
              </a:rPr>
              <a:t>ไม้กันเกรา</a:t>
            </a:r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	หมายถึง  ป้องกันภัยอันตรายต่างๆ หรืออีกชื่อหนึ่งว่า</a:t>
            </a:r>
          </a:p>
          <a:p>
            <a:pPr marL="533400" indent="-533400"/>
            <a:r>
              <a:rPr lang="th-TH" sz="3000">
                <a:solidFill>
                  <a:srgbClr val="0000FF"/>
                </a:solidFill>
                <a:latin typeface="Angsana New" pitchFamily="18" charset="-34"/>
              </a:rPr>
              <a:t>                           ตำเสาซึ่งอาจหมายถึงทำให้เสาเรือนมั่นคง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 autoUpdateAnimBg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seedling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9275" y="4520863"/>
            <a:ext cx="3336925" cy="2122487"/>
          </a:xfrm>
          <a:prstGeom prst="rect">
            <a:avLst/>
          </a:prstGeom>
          <a:noFill/>
          <a:effectLst>
            <a:outerShdw dist="107763" dir="2700000" algn="ctr" rotWithShape="0">
              <a:schemeClr val="accent1"/>
            </a:outerShdw>
          </a:effec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66800"/>
            <a:ext cx="2706688" cy="517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438150" y="152400"/>
            <a:ext cx="5348296" cy="1200329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7200" b="1" dirty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การปลูกไม้ต้น…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1858475" y="1300993"/>
            <a:ext cx="434926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buFontTx/>
              <a:buChar char="•"/>
            </a:pPr>
            <a:r>
              <a:rPr lang="th-TH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 การปลูกจากเมล็ดโดยตรง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th-TH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 การปลูกโดยใช้กล้าไม้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th-TH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 การปลูกโดยใช้เหง้า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th-TH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 การปลูกต้นไม้ขนาดใหญ่</a:t>
            </a:r>
          </a:p>
        </p:txBody>
      </p:sp>
      <p:pic>
        <p:nvPicPr>
          <p:cNvPr id="563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175" y="384416"/>
            <a:ext cx="2144713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7288" y="3124200"/>
            <a:ext cx="3898900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438150" y="152400"/>
            <a:ext cx="6069290" cy="92333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5400" dirty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การปลูกด้วยกล้า…ข้อควรคำนึง</a:t>
            </a: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80988" y="1285875"/>
            <a:ext cx="7862887" cy="3112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>
              <a:lnSpc>
                <a:spcPct val="110000"/>
              </a:lnSpc>
              <a:buFontTx/>
              <a:buChar char="•"/>
            </a:pPr>
            <a:r>
              <a:rPr lang="th-TH" sz="36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ขุดหลุมปลูกให้กว้าง ไม่ลึกนัก และอย่าทิ้งหน้าดิน</a:t>
            </a:r>
          </a:p>
          <a:p>
            <a:pPr marL="231775" indent="-231775">
              <a:lnSpc>
                <a:spcPct val="110000"/>
              </a:lnSpc>
              <a:buFontTx/>
              <a:buChar char="•"/>
            </a:pPr>
            <a:r>
              <a:rPr lang="th-TH" sz="36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ไม่ควรปลูกไม้คลุมดินที่บริเวณโคนต้นไม้ที่เพิ่งปลูกใหม่</a:t>
            </a:r>
          </a:p>
          <a:p>
            <a:pPr marL="231775" indent="-231775">
              <a:lnSpc>
                <a:spcPct val="110000"/>
              </a:lnSpc>
              <a:buFontTx/>
              <a:buChar char="•"/>
            </a:pPr>
            <a:r>
              <a:rPr lang="th-TH" sz="36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การใส่ปุ๋ยขึ้นอยู่กับสภาพดิน</a:t>
            </a:r>
          </a:p>
          <a:p>
            <a:pPr marL="231775" indent="-231775">
              <a:lnSpc>
                <a:spcPct val="110000"/>
              </a:lnSpc>
              <a:buFontTx/>
              <a:buChar char="•"/>
            </a:pPr>
            <a:r>
              <a:rPr lang="th-TH" sz="36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ไม่ควรค้ำจุนต้นไม้มากเกินไป</a:t>
            </a:r>
          </a:p>
          <a:p>
            <a:pPr marL="231775" indent="-231775">
              <a:lnSpc>
                <a:spcPct val="110000"/>
              </a:lnSpc>
              <a:buFontTx/>
              <a:buChar char="•"/>
            </a:pPr>
            <a:r>
              <a:rPr lang="th-TH" sz="36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ไม่ควรตัดกิ่งและใบทิ้งหลังการปลูก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การปลูก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381000"/>
            <a:ext cx="4495800" cy="332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1444384" y="3683752"/>
            <a:ext cx="741389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ข้อควรระวัง </a:t>
            </a:r>
            <a:r>
              <a:rPr lang="en-US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หากดินรอบรากอัดแน่นเกินไป ในขณะที่ดินที่ขุดใหม่มีความร่วนซุยมาก จะทำให้น้ำและธาตุอาหารเข้าไปถึงส่วน</a:t>
            </a:r>
            <a:r>
              <a:rPr lang="th-TH" sz="4400" b="1" dirty="0" smtClean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รากไม่ได้</a:t>
            </a:r>
            <a:endParaRPr lang="th-TH" sz="4400" b="1" dirty="0">
              <a:solidFill>
                <a:srgbClr val="9966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2"/>
          <p:cNvSpPr txBox="1">
            <a:spLocks noChangeArrowheads="1"/>
          </p:cNvSpPr>
          <p:nvPr/>
        </p:nvSpPr>
        <p:spPr bwMode="auto">
          <a:xfrm>
            <a:off x="438150" y="152400"/>
            <a:ext cx="7609776" cy="92333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5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การย้ายปลูกไม้ขนาดใหญ่ (การขุดล้อม)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438150" y="1479550"/>
            <a:ext cx="7862888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>
              <a:lnSpc>
                <a:spcPct val="110000"/>
              </a:lnSpc>
            </a:pPr>
            <a:r>
              <a:rPr lang="th-TH" sz="48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ประโยชน์ของการย้ายปลูกไม้ขนาดใหญ่</a:t>
            </a:r>
            <a:endParaRPr lang="th-TH" sz="4400" b="1" dirty="0">
              <a:solidFill>
                <a:srgbClr val="9966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625475" lvl="1" indent="-168275">
              <a:lnSpc>
                <a:spcPct val="110000"/>
              </a:lnSpc>
              <a:buFontTx/>
              <a:buChar char="•"/>
            </a:pPr>
            <a:r>
              <a:rPr lang="th-TH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 เพื่อการอนุรักษ์พันธุกรรมพืช</a:t>
            </a:r>
          </a:p>
          <a:p>
            <a:pPr marL="625475" lvl="1" indent="-168275">
              <a:lnSpc>
                <a:spcPct val="110000"/>
              </a:lnSpc>
              <a:buFontTx/>
              <a:buChar char="•"/>
            </a:pPr>
            <a:r>
              <a:rPr lang="th-TH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 เมื่อมีความจำเป็นต้องใช้ที่ดิน</a:t>
            </a:r>
          </a:p>
          <a:p>
            <a:pPr marL="625475" lvl="1" indent="-168275">
              <a:lnSpc>
                <a:spcPct val="110000"/>
              </a:lnSpc>
              <a:buFontTx/>
              <a:buChar char="•"/>
            </a:pPr>
            <a:r>
              <a:rPr lang="th-TH" sz="4400" b="1" dirty="0">
                <a:solidFill>
                  <a:srgbClr val="996600"/>
                </a:solidFill>
                <a:latin typeface="TH SarabunPSK" pitchFamily="34" charset="-34"/>
                <a:cs typeface="TH SarabunPSK" pitchFamily="34" charset="-34"/>
              </a:rPr>
              <a:t> เพื่อการตกแต่งภูมิทัศน์</a:t>
            </a: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608" y="4749424"/>
            <a:ext cx="2667000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8588" y="1143000"/>
            <a:ext cx="2665412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/>
          <p:cNvSpPr txBox="1">
            <a:spLocks noChangeArrowheads="1"/>
          </p:cNvSpPr>
          <p:nvPr/>
        </p:nvSpPr>
        <p:spPr bwMode="auto">
          <a:xfrm>
            <a:off x="438150" y="152400"/>
            <a:ext cx="6420347" cy="92333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400" b="1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ขั้นตอนการย้ายปลูกไม้ขนาดใหญ่</a:t>
            </a:r>
          </a:p>
        </p:txBody>
      </p:sp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7862888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 eaLnBrk="0" hangingPunct="0"/>
            <a:r>
              <a:rPr lang="en-US" sz="4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50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การสำรวจเบื้องต้น</a:t>
            </a:r>
            <a:r>
              <a:rPr lang="th-TH" sz="4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339725" indent="-339725" eaLnBrk="0" hangingPunct="0"/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	เป็นการสำรวจทั่วไป เพื่อการวางแผน โดยทำการสำรวจต้นไม้ที่จะทำการขุดล้อม ได้แก่ ชนิด ความโต ความสูง ลักษณะทรงพุ่ม และสำรวจพื้นที่ที่ต้นไม้ขึ้นอยู่และที่จะนำต้นไม้ไปปลูก</a:t>
            </a:r>
          </a:p>
        </p:txBody>
      </p:sp>
      <p:pic>
        <p:nvPicPr>
          <p:cNvPr id="145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000500"/>
            <a:ext cx="2895600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 Box 2"/>
          <p:cNvSpPr txBox="1">
            <a:spLocks noChangeArrowheads="1"/>
          </p:cNvSpPr>
          <p:nvPr/>
        </p:nvSpPr>
        <p:spPr bwMode="auto">
          <a:xfrm>
            <a:off x="438150" y="152400"/>
            <a:ext cx="6303963" cy="9144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400" b="1" dirty="0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ขั้นตอนการย้ายปลูกไม้ขนาดใหญ่</a:t>
            </a:r>
          </a:p>
        </p:txBody>
      </p:sp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609600" y="1600200"/>
            <a:ext cx="8001000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 eaLnBrk="0" hangingPunct="0"/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5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การเตรียมอุปกรณ์และเครื่องมือ</a:t>
            </a:r>
            <a:r>
              <a:rPr lang="th-TH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339725" indent="-339725" eaLnBrk="0" hangingPunct="0"/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	ต้องเตรียมอุปกรณ์ในการขุดและการตักดิน อุปกรณ์สำหรับการตัดแต่งทรงพุ่ม  รถสำหรับยกต้นไม้  อุปกรณ์ในการห่อหุ้มตุ้มดิน  ยาทาปิดแผล  สายยางรดน้ำ  ฯลฯ</a:t>
            </a:r>
          </a:p>
        </p:txBody>
      </p:sp>
      <p:pic>
        <p:nvPicPr>
          <p:cNvPr id="146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184650"/>
            <a:ext cx="2209800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593304"/>
            <a:ext cx="8503920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4. </a:t>
            </a:r>
            <a:r>
              <a:rPr lang="th-TH" sz="36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การบำรุงรักษา</a:t>
            </a:r>
          </a:p>
          <a:p>
            <a:pPr>
              <a:buNone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การให้น้ำ</a:t>
            </a:r>
          </a:p>
          <a:p>
            <a:pPr>
              <a:buNone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การให้ปุ๋ย</a:t>
            </a:r>
          </a:p>
          <a:p>
            <a:pPr>
              <a:buNone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การกำจัดวัชพืช</a:t>
            </a:r>
          </a:p>
          <a:p>
            <a:pPr>
              <a:buNone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การป้องกัน กำจัดโรคและแมลง</a:t>
            </a:r>
          </a:p>
          <a:p>
            <a:pPr>
              <a:buNone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การลิดกิ่งและการตัดแต่งต้นไม้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(pruning)</a:t>
            </a:r>
            <a:endParaRPr lang="th-TH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การศัลยกรรมต้นไม้ (</a:t>
            </a:r>
            <a:r>
              <a:rPr lang="en-US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tree surgery)</a:t>
            </a:r>
            <a:endParaRPr lang="th-TH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742950" indent="-742950">
              <a:buAutoNum type="arabicPeriod" startAt="5"/>
            </a:pP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การป้องกันอันตรายต่างๆ จากต้นไม้และพืชพรรณ</a:t>
            </a:r>
          </a:p>
          <a:p>
            <a:pPr marL="742950" indent="-742950">
              <a:buAutoNum type="arabicPeriod" startAt="5"/>
            </a:pPr>
            <a:r>
              <a:rPr lang="th-TH" sz="40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การติดตามประเมินผล</a:t>
            </a:r>
            <a:r>
              <a:rPr lang="en-US" sz="40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01752" y="181089"/>
            <a:ext cx="8534400" cy="1015663"/>
          </a:xfrm>
          <a:prstGeom prst="rect">
            <a:avLst/>
          </a:prstGeom>
          <a:solidFill>
            <a:srgbClr val="000066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0" hangingPunct="0"/>
            <a:r>
              <a:rPr lang="th-TH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จัดการต้นไม้ในเมืองอย่างไร</a:t>
            </a:r>
            <a:r>
              <a:rPr lang="en-US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?</a:t>
            </a:r>
            <a:endParaRPr lang="th-TH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438150" y="152400"/>
            <a:ext cx="6303963" cy="9144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400" b="1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ขั้นตอนการย้ายปลูกไม้ขนาดใหญ่</a:t>
            </a: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457200" y="1219200"/>
            <a:ext cx="8458200" cy="48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 eaLnBrk="0" hangingPunct="0">
              <a:lnSpc>
                <a:spcPct val="95000"/>
              </a:lnSpc>
            </a:pPr>
            <a:r>
              <a:rPr lang="en-US" sz="4400" b="1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3.  </a:t>
            </a:r>
            <a:r>
              <a:rPr lang="th-TH" sz="5000" b="1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การขุดล้อม</a:t>
            </a:r>
            <a:endParaRPr lang="en-US" sz="4400" b="1" dirty="0">
              <a:solidFill>
                <a:srgbClr val="C00000"/>
              </a:solidFill>
              <a:latin typeface="Angsana New" pitchFamily="18" charset="-34"/>
              <a:cs typeface="Angsana New" pitchFamily="18" charset="-34"/>
            </a:endParaRPr>
          </a:p>
          <a:p>
            <a:pPr marL="744538" lvl="1" indent="-290513" eaLnBrk="0" hangingPunct="0">
              <a:lnSpc>
                <a:spcPct val="95000"/>
              </a:lnSpc>
              <a:buFontTx/>
              <a:buChar char="•"/>
            </a:pPr>
            <a:r>
              <a:rPr lang="th-TH" sz="4600" b="1" dirty="0">
                <a:latin typeface="Angsana New" pitchFamily="18" charset="-34"/>
                <a:cs typeface="Angsana New" pitchFamily="18" charset="-34"/>
              </a:rPr>
              <a:t>การตีตุ้มหรือตุ้มดิน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  เป็นการขุดดินและตัดรากโดยรอบโคนต้นไม้ โดยปกติให้มีขนาดประมาณ </a:t>
            </a:r>
            <a:r>
              <a:rPr lang="en-US" sz="4400" b="1" dirty="0">
                <a:latin typeface="Angsana New" pitchFamily="18" charset="-34"/>
                <a:cs typeface="Angsana New" pitchFamily="18" charset="-34"/>
              </a:rPr>
              <a:t>3 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เท่าของเส้นผ่าศูนย์กลาง อาจมีทรงกลม สี่เหลี่ยมผืนผ้า หรือรูปไข่</a:t>
            </a:r>
          </a:p>
          <a:p>
            <a:pPr marL="339725" indent="-339725" eaLnBrk="0" hangingPunct="0">
              <a:lnSpc>
                <a:spcPct val="95000"/>
              </a:lnSpc>
            </a:pP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4800" b="1" dirty="0">
                <a:solidFill>
                  <a:srgbClr val="00B0F0"/>
                </a:solidFill>
                <a:latin typeface="Angsana New" pitchFamily="18" charset="-34"/>
                <a:cs typeface="Angsana New" pitchFamily="18" charset="-34"/>
              </a:rPr>
              <a:t>ตุ้มใหญ่ </a:t>
            </a:r>
            <a:r>
              <a:rPr lang="en-US" sz="4800" b="1" dirty="0">
                <a:solidFill>
                  <a:srgbClr val="00B0F0"/>
                </a:solidFill>
                <a:latin typeface="Angsana New" pitchFamily="18" charset="-34"/>
                <a:cs typeface="Angsana New" pitchFamily="18" charset="-34"/>
              </a:rPr>
              <a:t>: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ฟื้นตัวง่าย แต่ เคลื่อนย้ายลำบาก</a:t>
            </a:r>
          </a:p>
          <a:p>
            <a:pPr marL="339725" indent="-339725" eaLnBrk="0" hangingPunct="0">
              <a:lnSpc>
                <a:spcPct val="95000"/>
              </a:lnSpc>
            </a:pP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	</a:t>
            </a:r>
            <a:r>
              <a:rPr lang="th-TH" sz="48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ตุ้มเล็ก </a:t>
            </a:r>
            <a:r>
              <a:rPr lang="en-US" sz="48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:</a:t>
            </a:r>
            <a:r>
              <a:rPr lang="en-US" sz="44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	</a:t>
            </a:r>
            <a:r>
              <a:rPr lang="en-US" sz="4400" b="1" dirty="0" err="1">
                <a:latin typeface="Angsana New" pitchFamily="18" charset="-34"/>
                <a:cs typeface="Angsana New" pitchFamily="18" charset="-34"/>
              </a:rPr>
              <a:t>ฟื้นตัวยาก</a:t>
            </a:r>
            <a:r>
              <a:rPr lang="en-US" sz="44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4400" b="1" dirty="0" err="1">
                <a:latin typeface="Angsana New" pitchFamily="18" charset="-34"/>
                <a:cs typeface="Angsana New" pitchFamily="18" charset="-34"/>
              </a:rPr>
              <a:t>แต่</a:t>
            </a:r>
            <a:r>
              <a:rPr lang="en-US" sz="44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4400" b="1" dirty="0" err="1">
                <a:latin typeface="Angsana New" pitchFamily="18" charset="-34"/>
                <a:cs typeface="Angsana New" pitchFamily="18" charset="-34"/>
              </a:rPr>
              <a:t>สะดวกในการเคลื่อนย้าย</a:t>
            </a:r>
            <a:endParaRPr lang="th-TH" sz="4400" b="1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7175" y="3200400"/>
            <a:ext cx="2201863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438150" y="152400"/>
            <a:ext cx="6303963" cy="9144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400" b="1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ขั้นตอนการย้ายปลูกไม้ขนาดใหญ่</a:t>
            </a:r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609600" y="1676400"/>
            <a:ext cx="7862888" cy="236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 eaLnBrk="0" hangingPunct="0">
              <a:lnSpc>
                <a:spcPct val="110000"/>
              </a:lnSpc>
              <a:buFontTx/>
              <a:buChar char="•"/>
            </a:pPr>
            <a:r>
              <a:rPr lang="th-TH" sz="46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การตัดแต่งทรงพุ่ม</a:t>
            </a:r>
            <a:r>
              <a:rPr lang="th-TH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เป็นการลดการคายน้ำให้เหลือน้อยที่สุด  โดยการตัดกิ่งที่มีลักษณะไม่ดีออก และตัดกิ่งที่เหลือให้สั้นลง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ext Box 2"/>
          <p:cNvSpPr txBox="1">
            <a:spLocks noChangeArrowheads="1"/>
          </p:cNvSpPr>
          <p:nvPr/>
        </p:nvSpPr>
        <p:spPr bwMode="auto">
          <a:xfrm>
            <a:off x="438150" y="152400"/>
            <a:ext cx="6303963" cy="9144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400" b="1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ขั้นตอนการย้ายปลูกไม้ขนาดใหญ่</a:t>
            </a:r>
          </a:p>
        </p:txBody>
      </p:sp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457200" y="1438275"/>
            <a:ext cx="8305800" cy="445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 eaLnBrk="0" hangingPunct="0">
              <a:lnSpc>
                <a:spcPct val="105000"/>
              </a:lnSpc>
            </a:pPr>
            <a:r>
              <a:rPr lang="en-US" sz="44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4.  </a:t>
            </a:r>
            <a:r>
              <a:rPr lang="th-TH" sz="50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การขนย้าย</a:t>
            </a:r>
            <a:endParaRPr lang="en-US" sz="4400" b="1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  <a:p>
            <a:pPr marL="461963" lvl="1" indent="-7938" eaLnBrk="0" hangingPunct="0">
              <a:lnSpc>
                <a:spcPct val="105000"/>
              </a:lnSpc>
            </a:pP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ต้นไม้ขนาดใหญ่จำเป็นต้องใช้รถยก โดยการสอดไม้เข้าใต้ตุ้มดิน และยกแผ่นไม้ ถ้าจำเป็นต้องยกตัวลำต้น จะต้องหาวัสดุมารองเพื่อไม่ให้สัมผัสลำต้นโดยตรง การขนย้ายต้องใช้รถบรรทุกขนาดใหญ่ คลุมผ้าบริเวณเรือนยอดเพื่อป้องกันลมโกรก</a:t>
            </a:r>
          </a:p>
        </p:txBody>
      </p:sp>
      <p:pic>
        <p:nvPicPr>
          <p:cNvPr id="149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457200"/>
            <a:ext cx="28194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886200"/>
            <a:ext cx="31242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438150" y="152400"/>
            <a:ext cx="6303963" cy="9144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400" b="1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ขั้นตอนการย้ายปลูกไม้ขนาดใหญ่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381000" y="1228725"/>
            <a:ext cx="7862888" cy="391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 eaLnBrk="0" hangingPunct="0">
              <a:lnSpc>
                <a:spcPct val="110000"/>
              </a:lnSpc>
            </a:pPr>
            <a:r>
              <a:rPr lang="en-US" sz="44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5. </a:t>
            </a:r>
            <a:r>
              <a:rPr lang="th-TH" sz="50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การเตรียมหลุมปลูก</a:t>
            </a:r>
            <a:endParaRPr lang="th-TH" sz="4400" b="1" dirty="0">
              <a:solidFill>
                <a:srgbClr val="FF0000"/>
              </a:solidFill>
              <a:latin typeface="Angsana New" pitchFamily="18" charset="-34"/>
              <a:cs typeface="Angsana New" pitchFamily="18" charset="-34"/>
            </a:endParaRPr>
          </a:p>
          <a:p>
            <a:pPr marL="461963" lvl="1" indent="-7938" eaLnBrk="0" hangingPunct="0">
              <a:lnSpc>
                <a:spcPct val="110000"/>
              </a:lnSpc>
            </a:pP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	ต้องเตรียมหลุมให้กว้างและลึกเพียงพอ เตรียมวัสดุปลูก และทนสอบการซึมน้ำ หากดินอ่อนมากต้องวางไม้หมอนหลายๆ อันในก้นหลุม แล้วกลบด้วยทรายหยาบ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2"/>
          <p:cNvSpPr txBox="1">
            <a:spLocks noChangeArrowheads="1"/>
          </p:cNvSpPr>
          <p:nvPr/>
        </p:nvSpPr>
        <p:spPr bwMode="auto">
          <a:xfrm>
            <a:off x="438150" y="152400"/>
            <a:ext cx="6303963" cy="9144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400" b="1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ขั้นตอนการย้ายปลูกไม้ขนาดใหญ่</a:t>
            </a:r>
          </a:p>
        </p:txBody>
      </p:sp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8001000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 eaLnBrk="0" hangingPunct="0">
              <a:lnSpc>
                <a:spcPct val="110000"/>
              </a:lnSpc>
            </a:pPr>
            <a:r>
              <a:rPr lang="en-US" sz="4400" b="1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6.  </a:t>
            </a:r>
            <a:r>
              <a:rPr lang="th-TH" sz="5000" b="1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การปลูก</a:t>
            </a:r>
            <a:endParaRPr lang="th-TH" sz="4400" b="1" dirty="0">
              <a:solidFill>
                <a:srgbClr val="0070C0"/>
              </a:solidFill>
              <a:latin typeface="Angsana New" pitchFamily="18" charset="-34"/>
              <a:cs typeface="Angsana New" pitchFamily="18" charset="-34"/>
            </a:endParaRPr>
          </a:p>
          <a:p>
            <a:pPr marL="454025" lvl="1" eaLnBrk="0" hangingPunct="0">
              <a:lnSpc>
                <a:spcPct val="110000"/>
              </a:lnSpc>
            </a:pP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ยกต้นไม้ให้อยู่ในลักษณะเดียวกับต้นไม้ก่อนย้ายปลูก วางลงในหลุม แล้วกลบหลุมด้วยทรายหยาบผสมปุ๋ยหมักจนเต็มหลุม รดน้ำ และเหยียบย่ำรอบตุ้มดินให้แน่น เพื่อป้องกันการเกิดโพรงในหลุม คลุมโคนด้วยวัสดุคลุมดิน</a:t>
            </a:r>
          </a:p>
        </p:txBody>
      </p:sp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381000"/>
            <a:ext cx="2209800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2"/>
          <p:cNvSpPr txBox="1">
            <a:spLocks noChangeArrowheads="1"/>
          </p:cNvSpPr>
          <p:nvPr/>
        </p:nvSpPr>
        <p:spPr bwMode="auto">
          <a:xfrm>
            <a:off x="438150" y="152400"/>
            <a:ext cx="6303963" cy="9144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400" b="1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ขั้นตอนการย้ายปลูกไม้ขนาดใหญ่</a:t>
            </a:r>
          </a:p>
        </p:txBody>
      </p:sp>
      <p:sp>
        <p:nvSpPr>
          <p:cNvPr id="152579" name="Text Box 3"/>
          <p:cNvSpPr txBox="1">
            <a:spLocks noChangeArrowheads="1"/>
          </p:cNvSpPr>
          <p:nvPr/>
        </p:nvSpPr>
        <p:spPr bwMode="auto">
          <a:xfrm>
            <a:off x="685800" y="1524000"/>
            <a:ext cx="7862888" cy="242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 eaLnBrk="0" hangingPunct="0">
              <a:lnSpc>
                <a:spcPct val="110000"/>
              </a:lnSpc>
            </a:pPr>
            <a:r>
              <a:rPr lang="en-US" sz="44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7. </a:t>
            </a:r>
            <a:r>
              <a:rPr lang="th-TH" sz="50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การค้ำยัน</a:t>
            </a:r>
            <a:r>
              <a:rPr lang="th-TH" sz="44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  </a:t>
            </a:r>
          </a:p>
          <a:p>
            <a:pPr marL="339725" indent="-339725" eaLnBrk="0" hangingPunct="0">
              <a:lnSpc>
                <a:spcPct val="110000"/>
              </a:lnSpc>
            </a:pP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	เนื่องจากต้นไม้ที่ขุดล้อมย้ายยังไม่มีรากยึดลำต้น จึงจำเป็นต้องทำการค้ำยันเพื่อไม่ให้ไม้โค่นล้ม</a:t>
            </a:r>
          </a:p>
        </p:txBody>
      </p:sp>
      <p:pic>
        <p:nvPicPr>
          <p:cNvPr id="152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0"/>
            <a:ext cx="23209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ext Box 2"/>
          <p:cNvSpPr txBox="1">
            <a:spLocks noChangeArrowheads="1"/>
          </p:cNvSpPr>
          <p:nvPr/>
        </p:nvSpPr>
        <p:spPr bwMode="auto">
          <a:xfrm>
            <a:off x="438150" y="282575"/>
            <a:ext cx="6303963" cy="9144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400" b="1">
                <a:solidFill>
                  <a:srgbClr val="FFFF00"/>
                </a:solidFill>
                <a:latin typeface="Angsana New" pitchFamily="18" charset="-34"/>
                <a:cs typeface="Angsana New" pitchFamily="18" charset="-34"/>
              </a:rPr>
              <a:t>ขั้นตอนการย้ายปลูกไม้ขนาดใหญ่</a:t>
            </a:r>
          </a:p>
        </p:txBody>
      </p:sp>
      <p:sp>
        <p:nvSpPr>
          <p:cNvPr id="153603" name="Text Box 3"/>
          <p:cNvSpPr txBox="1">
            <a:spLocks noChangeArrowheads="1"/>
          </p:cNvSpPr>
          <p:nvPr/>
        </p:nvSpPr>
        <p:spPr bwMode="auto">
          <a:xfrm>
            <a:off x="685800" y="1624013"/>
            <a:ext cx="7924800" cy="445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39725" indent="-339725" eaLnBrk="0" hangingPunct="0">
              <a:lnSpc>
                <a:spcPct val="90000"/>
              </a:lnSpc>
            </a:pPr>
            <a:r>
              <a:rPr lang="en-US" sz="44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8. </a:t>
            </a:r>
            <a:r>
              <a:rPr lang="th-TH" sz="50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การดูแล</a:t>
            </a:r>
            <a:r>
              <a:rPr lang="th-TH" sz="4400" b="1" dirty="0">
                <a:solidFill>
                  <a:srgbClr val="FF0000"/>
                </a:solidFill>
                <a:latin typeface="Angsana New" pitchFamily="18" charset="-34"/>
                <a:cs typeface="Angsana New" pitchFamily="18" charset="-34"/>
              </a:rPr>
              <a:t>  </a:t>
            </a:r>
          </a:p>
          <a:p>
            <a:pPr marL="744538" lvl="1" indent="-290513" eaLnBrk="0" hangingPunct="0">
              <a:lnSpc>
                <a:spcPct val="90000"/>
              </a:lnSpc>
              <a:buFontTx/>
              <a:buChar char="•"/>
            </a:pP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การให้น้ำ ควรติด </a:t>
            </a:r>
            <a:r>
              <a:rPr lang="en-US" sz="4400" b="1" dirty="0" err="1">
                <a:latin typeface="Angsana New" pitchFamily="18" charset="-34"/>
                <a:cs typeface="Angsana New" pitchFamily="18" charset="-34"/>
              </a:rPr>
              <a:t>sprinker</a:t>
            </a:r>
            <a:r>
              <a:rPr lang="en-US" sz="4400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และให้น้ำบนเรือนยอด แทนการให้น้ำโคนต้น วันละ </a:t>
            </a:r>
            <a:r>
              <a:rPr lang="en-US" sz="4400" b="1" dirty="0">
                <a:latin typeface="Angsana New" pitchFamily="18" charset="-34"/>
                <a:cs typeface="Angsana New" pitchFamily="18" charset="-34"/>
              </a:rPr>
              <a:t>2-5 </a:t>
            </a: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ครั้ง </a:t>
            </a:r>
          </a:p>
          <a:p>
            <a:pPr marL="744538" lvl="1" indent="-290513" eaLnBrk="0" hangingPunct="0">
              <a:lnSpc>
                <a:spcPct val="90000"/>
              </a:lnSpc>
              <a:buFontTx/>
              <a:buChar char="•"/>
            </a:pP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ในระยะแรกไม่ควรให้ปุ๋ย แต่ฉีดพ่นฮอร์โมนเร่งราก และใบ</a:t>
            </a:r>
          </a:p>
          <a:p>
            <a:pPr marL="744538" lvl="1" indent="-290513" eaLnBrk="0" hangingPunct="0">
              <a:lnSpc>
                <a:spcPct val="90000"/>
              </a:lnSpc>
              <a:buFontTx/>
              <a:buChar char="•"/>
            </a:pPr>
            <a:r>
              <a:rPr lang="th-TH" sz="4400" b="1" dirty="0">
                <a:latin typeface="Angsana New" pitchFamily="18" charset="-34"/>
                <a:cs typeface="Angsana New" pitchFamily="18" charset="-34"/>
              </a:rPr>
              <a:t>หลังจากปีแรก ให้ทำการตกแต่งทรงพุ่มเพื่อไม่ให้ใหญ่เกินไป</a:t>
            </a:r>
          </a:p>
        </p:txBody>
      </p:sp>
      <p:pic>
        <p:nvPicPr>
          <p:cNvPr id="1536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115888"/>
            <a:ext cx="19875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WordArt 2" descr="White marble"/>
          <p:cNvSpPr>
            <a:spLocks noChangeArrowheads="1" noChangeShapeType="1" noTextEdit="1"/>
          </p:cNvSpPr>
          <p:nvPr/>
        </p:nvSpPr>
        <p:spPr bwMode="auto">
          <a:xfrm>
            <a:off x="1295400" y="2286000"/>
            <a:ext cx="63246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th-TH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JasmineUPC"/>
                <a:cs typeface="JasmineUPC"/>
              </a:rPr>
              <a:t>การกำหนดระยะปลูก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WordArt 2" descr="White marble"/>
          <p:cNvSpPr>
            <a:spLocks noChangeArrowheads="1" noChangeShapeType="1" noTextEdit="1"/>
          </p:cNvSpPr>
          <p:nvPr/>
        </p:nvSpPr>
        <p:spPr bwMode="auto">
          <a:xfrm>
            <a:off x="3733800" y="152400"/>
            <a:ext cx="5029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th-TH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JasmineUPC"/>
                <a:cs typeface="JasmineUPC"/>
              </a:rPr>
              <a:t>การกำหนดระยะปลูก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797452" y="882364"/>
            <a:ext cx="8153400" cy="101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235136" y="1164608"/>
            <a:ext cx="6824663" cy="579438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3200">
                <a:solidFill>
                  <a:schemeClr val="bg1"/>
                </a:solidFill>
                <a:latin typeface="JasmineUPC" pitchFamily="18" charset="-34"/>
              </a:rPr>
              <a:t>สิ่งที่ต้องพิจารณาในการกำหนดระยะในการปลูก คือ</a:t>
            </a: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142877" y="1787856"/>
            <a:ext cx="8929717" cy="501675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1.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วัตถุประสงค์ในการปลูก</a:t>
            </a:r>
          </a:p>
          <a:p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2.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ปัจจัยจำกัดทางด้านสภาพพื้นที่ </a:t>
            </a:r>
          </a:p>
          <a:p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3.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ชนิด ขนาด และระบบรากของพืชพรรณ</a:t>
            </a:r>
          </a:p>
          <a:p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	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3.1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ไม้ต้นขนาดใหญ่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…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สูง    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&gt; 12 m.,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ทรงพุ่มกว้าง  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&gt; 9 m.</a:t>
            </a:r>
          </a:p>
          <a:p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	3.2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ไม้ต้นขนาดกลาง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…</a:t>
            </a:r>
            <a:r>
              <a:rPr lang="en-US" sz="3200" b="1" dirty="0" err="1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สูง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   9 - 12 m.,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ทรงพุ่มกว้าง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6 - 9 m.</a:t>
            </a:r>
          </a:p>
          <a:p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	3.3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ไม้ต้นขนาดเล็ก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…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สูง 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4.5 - 9 m.,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ทรงพุ่มกว้าง  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&lt; 6 m.</a:t>
            </a:r>
          </a:p>
          <a:p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	3.4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ไม้พุ่มสูง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…	  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สูง   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3 - 4 m</a:t>
            </a:r>
          </a:p>
          <a:p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	3.5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ไม้พุ่มกลาง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…     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สูง   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1 - 3 m</a:t>
            </a:r>
          </a:p>
          <a:p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	3.6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ไม้พุ่มเตี้ย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…      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สูง  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0.3 - 1 m</a:t>
            </a:r>
          </a:p>
          <a:p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	3.7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พืชคลุมดิน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…      </a:t>
            </a:r>
            <a:r>
              <a:rPr lang="th-TH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สูง      </a:t>
            </a:r>
            <a:r>
              <a:rPr lang="en-US" sz="3200" b="1" dirty="0">
                <a:solidFill>
                  <a:schemeClr val="bg1"/>
                </a:solidFill>
                <a:latin typeface="AngsanaUPC" pitchFamily="18" charset="-34"/>
                <a:cs typeface="AngsanaUPC" pitchFamily="18" charset="-34"/>
              </a:rPr>
              <a:t>&lt; 0.3 m</a:t>
            </a:r>
            <a:endParaRPr lang="th-TH" sz="3200" b="1" dirty="0">
              <a:solidFill>
                <a:schemeClr val="bg1"/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WordArt 2" descr="White marble"/>
          <p:cNvSpPr>
            <a:spLocks noChangeArrowheads="1" noChangeShapeType="1" noTextEdit="1"/>
          </p:cNvSpPr>
          <p:nvPr/>
        </p:nvSpPr>
        <p:spPr bwMode="auto">
          <a:xfrm>
            <a:off x="3505200" y="203200"/>
            <a:ext cx="5029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th-TH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JasmineUPC"/>
                <a:cs typeface="JasmineUPC"/>
              </a:rPr>
              <a:t>การกำหนดระยะปลูก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469900" y="977900"/>
            <a:ext cx="8153400" cy="101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65540" name="WordArt 4"/>
          <p:cNvSpPr>
            <a:spLocks noChangeArrowheads="1" noChangeShapeType="1" noTextEdit="1"/>
          </p:cNvSpPr>
          <p:nvPr/>
        </p:nvSpPr>
        <p:spPr bwMode="auto">
          <a:xfrm>
            <a:off x="228600" y="990600"/>
            <a:ext cx="1981200" cy="838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th-TH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ตัวอย่าง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04800" y="1971675"/>
            <a:ext cx="4314825" cy="519113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JasmineUPC" pitchFamily="18" charset="-34"/>
              </a:rPr>
              <a:t>1. </a:t>
            </a:r>
            <a:r>
              <a:rPr lang="th-TH" sz="2800">
                <a:solidFill>
                  <a:schemeClr val="bg1"/>
                </a:solidFill>
                <a:latin typeface="JasmineUPC" pitchFamily="18" charset="-34"/>
              </a:rPr>
              <a:t>การปลูกต้นไม้บังแดดให้ตัวอาคาร</a:t>
            </a: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179451" y="2500306"/>
            <a:ext cx="43925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 sz="2800">
                <a:solidFill>
                  <a:srgbClr val="0070C0"/>
                </a:solidFill>
              </a:rPr>
              <a:t>  ปลูกห่างจากตัวอาคารประมาณ </a:t>
            </a:r>
            <a:r>
              <a:rPr lang="en-US" sz="2800">
                <a:solidFill>
                  <a:srgbClr val="0070C0"/>
                </a:solidFill>
              </a:rPr>
              <a:t>5 </a:t>
            </a:r>
            <a:r>
              <a:rPr lang="th-TH" sz="2800">
                <a:solidFill>
                  <a:srgbClr val="0070C0"/>
                </a:solidFill>
              </a:rPr>
              <a:t>เมตร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304800" y="3606800"/>
            <a:ext cx="3870325" cy="519113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JasmineUPC" pitchFamily="18" charset="-34"/>
              </a:rPr>
              <a:t>2. </a:t>
            </a:r>
            <a:r>
              <a:rPr lang="th-TH" sz="2800">
                <a:solidFill>
                  <a:schemeClr val="bg1"/>
                </a:solidFill>
                <a:latin typeface="JasmineUPC" pitchFamily="18" charset="-34"/>
              </a:rPr>
              <a:t>การปลูกต้นไม้ริมสองข้างถนน</a:t>
            </a:r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214282" y="4173538"/>
            <a:ext cx="43540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 sz="2800" dirty="0">
                <a:solidFill>
                  <a:srgbClr val="0070C0"/>
                </a:solidFill>
              </a:rPr>
              <a:t>  ปลูกห่างจากขอบถนนประมาณ </a:t>
            </a:r>
            <a:r>
              <a:rPr lang="en-US" sz="2800" dirty="0">
                <a:solidFill>
                  <a:srgbClr val="0070C0"/>
                </a:solidFill>
              </a:rPr>
              <a:t>2 </a:t>
            </a:r>
            <a:r>
              <a:rPr lang="th-TH" sz="2800" dirty="0">
                <a:solidFill>
                  <a:srgbClr val="0070C0"/>
                </a:solidFill>
              </a:rPr>
              <a:t>เมตร</a:t>
            </a:r>
          </a:p>
        </p:txBody>
      </p:sp>
      <p:sp>
        <p:nvSpPr>
          <p:cNvPr id="65545" name="Freeform 9"/>
          <p:cNvSpPr>
            <a:spLocks/>
          </p:cNvSpPr>
          <p:nvPr/>
        </p:nvSpPr>
        <p:spPr bwMode="auto">
          <a:xfrm>
            <a:off x="4495800" y="1295400"/>
            <a:ext cx="1158875" cy="5062538"/>
          </a:xfrm>
          <a:custGeom>
            <a:avLst/>
            <a:gdLst>
              <a:gd name="T0" fmla="*/ 730 w 730"/>
              <a:gd name="T1" fmla="*/ 0 h 3189"/>
              <a:gd name="T2" fmla="*/ 627 w 730"/>
              <a:gd name="T3" fmla="*/ 31 h 3189"/>
              <a:gd name="T4" fmla="*/ 548 w 730"/>
              <a:gd name="T5" fmla="*/ 71 h 3189"/>
              <a:gd name="T6" fmla="*/ 485 w 730"/>
              <a:gd name="T7" fmla="*/ 126 h 3189"/>
              <a:gd name="T8" fmla="*/ 461 w 730"/>
              <a:gd name="T9" fmla="*/ 142 h 3189"/>
              <a:gd name="T10" fmla="*/ 414 w 730"/>
              <a:gd name="T11" fmla="*/ 236 h 3189"/>
              <a:gd name="T12" fmla="*/ 422 w 730"/>
              <a:gd name="T13" fmla="*/ 331 h 3189"/>
              <a:gd name="T14" fmla="*/ 540 w 730"/>
              <a:gd name="T15" fmla="*/ 497 h 3189"/>
              <a:gd name="T16" fmla="*/ 469 w 730"/>
              <a:gd name="T17" fmla="*/ 679 h 3189"/>
              <a:gd name="T18" fmla="*/ 169 w 730"/>
              <a:gd name="T19" fmla="*/ 844 h 3189"/>
              <a:gd name="T20" fmla="*/ 201 w 730"/>
              <a:gd name="T21" fmla="*/ 1018 h 3189"/>
              <a:gd name="T22" fmla="*/ 256 w 730"/>
              <a:gd name="T23" fmla="*/ 1073 h 3189"/>
              <a:gd name="T24" fmla="*/ 375 w 730"/>
              <a:gd name="T25" fmla="*/ 1176 h 3189"/>
              <a:gd name="T26" fmla="*/ 422 w 730"/>
              <a:gd name="T27" fmla="*/ 1208 h 3189"/>
              <a:gd name="T28" fmla="*/ 375 w 730"/>
              <a:gd name="T29" fmla="*/ 1326 h 3189"/>
              <a:gd name="T30" fmla="*/ 351 w 730"/>
              <a:gd name="T31" fmla="*/ 1365 h 3189"/>
              <a:gd name="T32" fmla="*/ 280 w 730"/>
              <a:gd name="T33" fmla="*/ 1437 h 3189"/>
              <a:gd name="T34" fmla="*/ 225 w 730"/>
              <a:gd name="T35" fmla="*/ 1508 h 3189"/>
              <a:gd name="T36" fmla="*/ 177 w 730"/>
              <a:gd name="T37" fmla="*/ 1523 h 3189"/>
              <a:gd name="T38" fmla="*/ 114 w 730"/>
              <a:gd name="T39" fmla="*/ 1602 h 3189"/>
              <a:gd name="T40" fmla="*/ 122 w 730"/>
              <a:gd name="T41" fmla="*/ 1634 h 3189"/>
              <a:gd name="T42" fmla="*/ 146 w 730"/>
              <a:gd name="T43" fmla="*/ 1650 h 3189"/>
              <a:gd name="T44" fmla="*/ 217 w 730"/>
              <a:gd name="T45" fmla="*/ 1713 h 3189"/>
              <a:gd name="T46" fmla="*/ 304 w 730"/>
              <a:gd name="T47" fmla="*/ 1839 h 3189"/>
              <a:gd name="T48" fmla="*/ 296 w 730"/>
              <a:gd name="T49" fmla="*/ 1918 h 3189"/>
              <a:gd name="T50" fmla="*/ 240 w 730"/>
              <a:gd name="T51" fmla="*/ 1973 h 3189"/>
              <a:gd name="T52" fmla="*/ 193 w 730"/>
              <a:gd name="T53" fmla="*/ 2037 h 3189"/>
              <a:gd name="T54" fmla="*/ 98 w 730"/>
              <a:gd name="T55" fmla="*/ 2123 h 3189"/>
              <a:gd name="T56" fmla="*/ 19 w 730"/>
              <a:gd name="T57" fmla="*/ 2194 h 3189"/>
              <a:gd name="T58" fmla="*/ 4 w 730"/>
              <a:gd name="T59" fmla="*/ 2218 h 3189"/>
              <a:gd name="T60" fmla="*/ 35 w 730"/>
              <a:gd name="T61" fmla="*/ 2226 h 3189"/>
              <a:gd name="T62" fmla="*/ 98 w 730"/>
              <a:gd name="T63" fmla="*/ 2258 h 3189"/>
              <a:gd name="T64" fmla="*/ 193 w 730"/>
              <a:gd name="T65" fmla="*/ 2273 h 3189"/>
              <a:gd name="T66" fmla="*/ 193 w 730"/>
              <a:gd name="T67" fmla="*/ 2384 h 3189"/>
              <a:gd name="T68" fmla="*/ 296 w 730"/>
              <a:gd name="T69" fmla="*/ 2423 h 3189"/>
              <a:gd name="T70" fmla="*/ 327 w 730"/>
              <a:gd name="T71" fmla="*/ 2510 h 3189"/>
              <a:gd name="T72" fmla="*/ 319 w 730"/>
              <a:gd name="T73" fmla="*/ 2542 h 3189"/>
              <a:gd name="T74" fmla="*/ 225 w 730"/>
              <a:gd name="T75" fmla="*/ 2589 h 3189"/>
              <a:gd name="T76" fmla="*/ 217 w 730"/>
              <a:gd name="T77" fmla="*/ 2613 h 3189"/>
              <a:gd name="T78" fmla="*/ 288 w 730"/>
              <a:gd name="T79" fmla="*/ 2652 h 3189"/>
              <a:gd name="T80" fmla="*/ 304 w 730"/>
              <a:gd name="T81" fmla="*/ 2747 h 3189"/>
              <a:gd name="T82" fmla="*/ 264 w 730"/>
              <a:gd name="T83" fmla="*/ 2826 h 3189"/>
              <a:gd name="T84" fmla="*/ 256 w 730"/>
              <a:gd name="T85" fmla="*/ 2850 h 3189"/>
              <a:gd name="T86" fmla="*/ 193 w 730"/>
              <a:gd name="T87" fmla="*/ 2873 h 3189"/>
              <a:gd name="T88" fmla="*/ 232 w 730"/>
              <a:gd name="T89" fmla="*/ 2968 h 3189"/>
              <a:gd name="T90" fmla="*/ 256 w 730"/>
              <a:gd name="T91" fmla="*/ 3016 h 3189"/>
              <a:gd name="T92" fmla="*/ 169 w 730"/>
              <a:gd name="T93" fmla="*/ 3142 h 3189"/>
              <a:gd name="T94" fmla="*/ 225 w 730"/>
              <a:gd name="T95" fmla="*/ 3189 h 3189"/>
              <a:gd name="T96" fmla="*/ 240 w 730"/>
              <a:gd name="T97" fmla="*/ 3158 h 318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730"/>
              <a:gd name="T148" fmla="*/ 0 h 3189"/>
              <a:gd name="T149" fmla="*/ 730 w 730"/>
              <a:gd name="T150" fmla="*/ 3189 h 3189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730" h="3189">
                <a:moveTo>
                  <a:pt x="730" y="0"/>
                </a:moveTo>
                <a:cubicBezTo>
                  <a:pt x="696" y="7"/>
                  <a:pt x="658" y="15"/>
                  <a:pt x="627" y="31"/>
                </a:cubicBezTo>
                <a:cubicBezTo>
                  <a:pt x="600" y="45"/>
                  <a:pt x="577" y="61"/>
                  <a:pt x="548" y="71"/>
                </a:cubicBezTo>
                <a:cubicBezTo>
                  <a:pt x="521" y="109"/>
                  <a:pt x="539" y="89"/>
                  <a:pt x="485" y="126"/>
                </a:cubicBezTo>
                <a:cubicBezTo>
                  <a:pt x="477" y="131"/>
                  <a:pt x="461" y="142"/>
                  <a:pt x="461" y="142"/>
                </a:cubicBezTo>
                <a:cubicBezTo>
                  <a:pt x="438" y="173"/>
                  <a:pt x="432" y="202"/>
                  <a:pt x="414" y="236"/>
                </a:cubicBezTo>
                <a:cubicBezTo>
                  <a:pt x="417" y="268"/>
                  <a:pt x="417" y="300"/>
                  <a:pt x="422" y="331"/>
                </a:cubicBezTo>
                <a:cubicBezTo>
                  <a:pt x="433" y="395"/>
                  <a:pt x="497" y="452"/>
                  <a:pt x="540" y="497"/>
                </a:cubicBezTo>
                <a:cubicBezTo>
                  <a:pt x="564" y="570"/>
                  <a:pt x="523" y="634"/>
                  <a:pt x="469" y="679"/>
                </a:cubicBezTo>
                <a:cubicBezTo>
                  <a:pt x="385" y="750"/>
                  <a:pt x="273" y="809"/>
                  <a:pt x="169" y="844"/>
                </a:cubicBezTo>
                <a:cubicBezTo>
                  <a:pt x="133" y="902"/>
                  <a:pt x="160" y="970"/>
                  <a:pt x="201" y="1018"/>
                </a:cubicBezTo>
                <a:cubicBezTo>
                  <a:pt x="218" y="1038"/>
                  <a:pt x="256" y="1073"/>
                  <a:pt x="256" y="1073"/>
                </a:cubicBezTo>
                <a:cubicBezTo>
                  <a:pt x="276" y="1134"/>
                  <a:pt x="325" y="1142"/>
                  <a:pt x="375" y="1176"/>
                </a:cubicBezTo>
                <a:cubicBezTo>
                  <a:pt x="391" y="1187"/>
                  <a:pt x="422" y="1208"/>
                  <a:pt x="422" y="1208"/>
                </a:cubicBezTo>
                <a:cubicBezTo>
                  <a:pt x="460" y="1262"/>
                  <a:pt x="411" y="1290"/>
                  <a:pt x="375" y="1326"/>
                </a:cubicBezTo>
                <a:cubicBezTo>
                  <a:pt x="364" y="1337"/>
                  <a:pt x="360" y="1352"/>
                  <a:pt x="351" y="1365"/>
                </a:cubicBezTo>
                <a:cubicBezTo>
                  <a:pt x="331" y="1395"/>
                  <a:pt x="310" y="1417"/>
                  <a:pt x="280" y="1437"/>
                </a:cubicBezTo>
                <a:cubicBezTo>
                  <a:pt x="271" y="1450"/>
                  <a:pt x="234" y="1501"/>
                  <a:pt x="225" y="1508"/>
                </a:cubicBezTo>
                <a:cubicBezTo>
                  <a:pt x="212" y="1518"/>
                  <a:pt x="193" y="1518"/>
                  <a:pt x="177" y="1523"/>
                </a:cubicBezTo>
                <a:cubicBezTo>
                  <a:pt x="116" y="1585"/>
                  <a:pt x="131" y="1554"/>
                  <a:pt x="114" y="1602"/>
                </a:cubicBezTo>
                <a:cubicBezTo>
                  <a:pt x="117" y="1613"/>
                  <a:pt x="116" y="1625"/>
                  <a:pt x="122" y="1634"/>
                </a:cubicBezTo>
                <a:cubicBezTo>
                  <a:pt x="127" y="1642"/>
                  <a:pt x="139" y="1644"/>
                  <a:pt x="146" y="1650"/>
                </a:cubicBezTo>
                <a:cubicBezTo>
                  <a:pt x="170" y="1670"/>
                  <a:pt x="195" y="1691"/>
                  <a:pt x="217" y="1713"/>
                </a:cubicBezTo>
                <a:cubicBezTo>
                  <a:pt x="233" y="1761"/>
                  <a:pt x="269" y="1804"/>
                  <a:pt x="304" y="1839"/>
                </a:cubicBezTo>
                <a:cubicBezTo>
                  <a:pt x="301" y="1865"/>
                  <a:pt x="302" y="1892"/>
                  <a:pt x="296" y="1918"/>
                </a:cubicBezTo>
                <a:cubicBezTo>
                  <a:pt x="290" y="1943"/>
                  <a:pt x="254" y="1958"/>
                  <a:pt x="240" y="1973"/>
                </a:cubicBezTo>
                <a:cubicBezTo>
                  <a:pt x="222" y="1993"/>
                  <a:pt x="209" y="2016"/>
                  <a:pt x="193" y="2037"/>
                </a:cubicBezTo>
                <a:cubicBezTo>
                  <a:pt x="152" y="2093"/>
                  <a:pt x="142" y="2083"/>
                  <a:pt x="98" y="2123"/>
                </a:cubicBezTo>
                <a:cubicBezTo>
                  <a:pt x="8" y="2205"/>
                  <a:pt x="89" y="2144"/>
                  <a:pt x="19" y="2194"/>
                </a:cubicBezTo>
                <a:cubicBezTo>
                  <a:pt x="14" y="2202"/>
                  <a:pt x="0" y="2210"/>
                  <a:pt x="4" y="2218"/>
                </a:cubicBezTo>
                <a:cubicBezTo>
                  <a:pt x="9" y="2228"/>
                  <a:pt x="25" y="2222"/>
                  <a:pt x="35" y="2226"/>
                </a:cubicBezTo>
                <a:cubicBezTo>
                  <a:pt x="57" y="2235"/>
                  <a:pt x="75" y="2255"/>
                  <a:pt x="98" y="2258"/>
                </a:cubicBezTo>
                <a:cubicBezTo>
                  <a:pt x="172" y="2267"/>
                  <a:pt x="140" y="2261"/>
                  <a:pt x="193" y="2273"/>
                </a:cubicBezTo>
                <a:cubicBezTo>
                  <a:pt x="218" y="2310"/>
                  <a:pt x="207" y="2343"/>
                  <a:pt x="193" y="2384"/>
                </a:cubicBezTo>
                <a:cubicBezTo>
                  <a:pt x="209" y="2433"/>
                  <a:pt x="251" y="2413"/>
                  <a:pt x="296" y="2423"/>
                </a:cubicBezTo>
                <a:cubicBezTo>
                  <a:pt x="312" y="2449"/>
                  <a:pt x="327" y="2510"/>
                  <a:pt x="327" y="2510"/>
                </a:cubicBezTo>
                <a:cubicBezTo>
                  <a:pt x="324" y="2521"/>
                  <a:pt x="325" y="2533"/>
                  <a:pt x="319" y="2542"/>
                </a:cubicBezTo>
                <a:cubicBezTo>
                  <a:pt x="310" y="2556"/>
                  <a:pt x="242" y="2583"/>
                  <a:pt x="225" y="2589"/>
                </a:cubicBezTo>
                <a:cubicBezTo>
                  <a:pt x="222" y="2597"/>
                  <a:pt x="214" y="2605"/>
                  <a:pt x="217" y="2613"/>
                </a:cubicBezTo>
                <a:cubicBezTo>
                  <a:pt x="224" y="2631"/>
                  <a:pt x="272" y="2647"/>
                  <a:pt x="288" y="2652"/>
                </a:cubicBezTo>
                <a:cubicBezTo>
                  <a:pt x="330" y="2695"/>
                  <a:pt x="336" y="2695"/>
                  <a:pt x="304" y="2747"/>
                </a:cubicBezTo>
                <a:cubicBezTo>
                  <a:pt x="291" y="2797"/>
                  <a:pt x="302" y="2770"/>
                  <a:pt x="264" y="2826"/>
                </a:cubicBezTo>
                <a:cubicBezTo>
                  <a:pt x="259" y="2833"/>
                  <a:pt x="261" y="2843"/>
                  <a:pt x="256" y="2850"/>
                </a:cubicBezTo>
                <a:cubicBezTo>
                  <a:pt x="240" y="2870"/>
                  <a:pt x="215" y="2869"/>
                  <a:pt x="193" y="2873"/>
                </a:cubicBezTo>
                <a:cubicBezTo>
                  <a:pt x="156" y="2929"/>
                  <a:pt x="180" y="2950"/>
                  <a:pt x="232" y="2968"/>
                </a:cubicBezTo>
                <a:cubicBezTo>
                  <a:pt x="238" y="2977"/>
                  <a:pt x="258" y="3002"/>
                  <a:pt x="256" y="3016"/>
                </a:cubicBezTo>
                <a:cubicBezTo>
                  <a:pt x="251" y="3063"/>
                  <a:pt x="213" y="3127"/>
                  <a:pt x="169" y="3142"/>
                </a:cubicBezTo>
                <a:cubicBezTo>
                  <a:pt x="200" y="3162"/>
                  <a:pt x="213" y="3154"/>
                  <a:pt x="225" y="3189"/>
                </a:cubicBezTo>
                <a:cubicBezTo>
                  <a:pt x="241" y="3164"/>
                  <a:pt x="240" y="3175"/>
                  <a:pt x="240" y="3158"/>
                </a:cubicBezTo>
              </a:path>
            </a:pathLst>
          </a:custGeom>
          <a:solidFill>
            <a:srgbClr val="FFFF00"/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355600" y="5219700"/>
            <a:ext cx="2728913" cy="519113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JasmineUPC" pitchFamily="18" charset="-34"/>
              </a:rPr>
              <a:t>3. </a:t>
            </a:r>
            <a:r>
              <a:rPr lang="th-TH" sz="2800">
                <a:solidFill>
                  <a:schemeClr val="bg1"/>
                </a:solidFill>
                <a:latin typeface="JasmineUPC" pitchFamily="18" charset="-34"/>
              </a:rPr>
              <a:t>การปลูกต้นไม้ริมรั้ว</a:t>
            </a:r>
          </a:p>
        </p:txBody>
      </p:sp>
      <p:sp>
        <p:nvSpPr>
          <p:cNvPr id="65547" name="Text Box 11"/>
          <p:cNvSpPr txBox="1">
            <a:spLocks noChangeArrowheads="1"/>
          </p:cNvSpPr>
          <p:nvPr/>
        </p:nvSpPr>
        <p:spPr bwMode="auto">
          <a:xfrm>
            <a:off x="682625" y="5837238"/>
            <a:ext cx="3961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 sz="2800">
                <a:solidFill>
                  <a:srgbClr val="0070C0"/>
                </a:solidFill>
              </a:rPr>
              <a:t>  ปลูกห่างจากริมรั้วประมาณ </a:t>
            </a:r>
            <a:r>
              <a:rPr lang="en-US" sz="2800">
                <a:solidFill>
                  <a:srgbClr val="0070C0"/>
                </a:solidFill>
              </a:rPr>
              <a:t>2 </a:t>
            </a:r>
            <a:r>
              <a:rPr lang="th-TH" sz="2800">
                <a:solidFill>
                  <a:srgbClr val="0070C0"/>
                </a:solidFill>
              </a:rPr>
              <a:t>เมตร</a:t>
            </a:r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30280" y="1981200"/>
            <a:ext cx="379943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 sz="2800" dirty="0"/>
              <a:t>  การปลูกให้เห็นทรงพุ่มไม้ต้น</a:t>
            </a:r>
          </a:p>
          <a:p>
            <a:r>
              <a:rPr lang="th-TH" sz="2800" dirty="0"/>
              <a:t>   ระยะห่างระหว่างต้น </a:t>
            </a:r>
            <a:r>
              <a:rPr lang="en-US" sz="2800" dirty="0"/>
              <a:t>8 </a:t>
            </a:r>
            <a:r>
              <a:rPr lang="th-TH" sz="2800" dirty="0"/>
              <a:t>เมตร</a:t>
            </a:r>
          </a:p>
          <a:p>
            <a:pPr>
              <a:buFontTx/>
              <a:buChar char="•"/>
            </a:pPr>
            <a:r>
              <a:rPr lang="th-TH" sz="2800" dirty="0"/>
              <a:t>  ถ้าต้องการร่มเงามากๆ เช่น </a:t>
            </a:r>
          </a:p>
          <a:p>
            <a:r>
              <a:rPr lang="th-TH" sz="2800" dirty="0"/>
              <a:t>   ลานจอดรถ ริมทางเท้า ก็อาจ</a:t>
            </a:r>
          </a:p>
          <a:p>
            <a:r>
              <a:rPr lang="th-TH" sz="2800" dirty="0"/>
              <a:t>   ปลูกให้ชิดกันได้</a:t>
            </a:r>
          </a:p>
          <a:p>
            <a:pPr>
              <a:buFontTx/>
              <a:buChar char="•"/>
            </a:pPr>
            <a:r>
              <a:rPr lang="th-TH" sz="2800" dirty="0"/>
              <a:t>  ถ้าปลูกเลียนแบบธรรมชาติ เช่น</a:t>
            </a:r>
          </a:p>
          <a:p>
            <a:r>
              <a:rPr lang="th-TH" sz="2800" dirty="0"/>
              <a:t>   สวนสาธารณะ สวนป่าในเมือง ก็</a:t>
            </a:r>
          </a:p>
          <a:p>
            <a:r>
              <a:rPr lang="th-TH" sz="2800" dirty="0"/>
              <a:t>   ไม่ต้องคำนึงถึงระยะปลูก แต่ต้อง</a:t>
            </a:r>
          </a:p>
          <a:p>
            <a:r>
              <a:rPr lang="th-TH" sz="2800" dirty="0"/>
              <a:t>   จัดจังหวะให้ห่างกันบ้าง ชิดบ้าง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15963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th-TH" sz="5400" b="1" dirty="0">
                <a:solidFill>
                  <a:srgbClr val="0070C0"/>
                </a:solidFill>
                <a:latin typeface="Angsana New" pitchFamily="18" charset="-34"/>
                <a:cs typeface="JasmineUPC" pitchFamily="18" charset="-34"/>
              </a:rPr>
              <a:t>การเติบโตของต้นไม้ขึ้นอยู่กับ......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81050" y="1828800"/>
            <a:ext cx="7505700" cy="4140200"/>
            <a:chOff x="492" y="1152"/>
            <a:chExt cx="4728" cy="2608"/>
          </a:xfrm>
        </p:grpSpPr>
        <p:sp>
          <p:nvSpPr>
            <p:cNvPr id="88068" name="Text Box 4">
              <a:hlinkClick r:id="rId2" action="ppaction://hlinksldjump" highlightClick="1"/>
            </p:cNvPr>
            <p:cNvSpPr txBox="1">
              <a:spLocks noChangeArrowheads="1"/>
            </p:cNvSpPr>
            <p:nvPr/>
          </p:nvSpPr>
          <p:spPr bwMode="auto">
            <a:xfrm>
              <a:off x="492" y="1152"/>
              <a:ext cx="1620" cy="540"/>
            </a:xfrm>
            <a:prstGeom prst="rect">
              <a:avLst/>
            </a:prstGeom>
            <a:solidFill>
              <a:srgbClr val="FF6699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Genetic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(Heredity)</a:t>
              </a:r>
              <a:endParaRPr lang="th-TH" sz="9000" b="1">
                <a:solidFill>
                  <a:schemeClr val="bg1"/>
                </a:solidFill>
                <a:latin typeface="Comic Sans MS" pitchFamily="66" charset="0"/>
                <a:ea typeface="Cordia New" pitchFamily="34" charset="-34"/>
                <a:cs typeface="EucrosiaUPC" pitchFamily="18" charset="-34"/>
              </a:endParaRPr>
            </a:p>
          </p:txBody>
        </p:sp>
        <p:sp>
          <p:nvSpPr>
            <p:cNvPr id="88069" name="Text Box 5">
              <a:hlinkClick r:id="rId3" action="ppaction://hlinksldjump" highlightClick="1"/>
            </p:cNvPr>
            <p:cNvSpPr txBox="1">
              <a:spLocks noChangeArrowheads="1"/>
            </p:cNvSpPr>
            <p:nvPr/>
          </p:nvSpPr>
          <p:spPr bwMode="auto">
            <a:xfrm>
              <a:off x="3600" y="1152"/>
              <a:ext cx="1620" cy="5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Ecology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(Environment)</a:t>
              </a:r>
              <a:endParaRPr lang="th-TH" sz="9000" b="1">
                <a:solidFill>
                  <a:schemeClr val="bg1"/>
                </a:solidFill>
                <a:latin typeface="Comic Sans MS" pitchFamily="66" charset="0"/>
                <a:ea typeface="Cordia New" pitchFamily="34" charset="-34"/>
                <a:cs typeface="EucrosiaUPC" pitchFamily="18" charset="-34"/>
              </a:endParaRPr>
            </a:p>
          </p:txBody>
        </p:sp>
        <p:sp>
          <p:nvSpPr>
            <p:cNvPr id="88070" name="Text Box 6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969" y="2141"/>
              <a:ext cx="1889" cy="540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Physiology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(Internal Process)</a:t>
              </a:r>
              <a:endParaRPr lang="th-TH" sz="9000" b="1">
                <a:solidFill>
                  <a:schemeClr val="bg1"/>
                </a:solidFill>
                <a:latin typeface="Comic Sans MS" pitchFamily="66" charset="0"/>
                <a:ea typeface="Cordia New" pitchFamily="34" charset="-34"/>
                <a:cs typeface="EucrosiaUPC" pitchFamily="18" charset="-34"/>
              </a:endParaRPr>
            </a:p>
          </p:txBody>
        </p:sp>
        <p:sp>
          <p:nvSpPr>
            <p:cNvPr id="88071" name="Oval 7"/>
            <p:cNvSpPr>
              <a:spLocks noChangeArrowheads="1"/>
            </p:cNvSpPr>
            <p:nvPr/>
          </p:nvSpPr>
          <p:spPr bwMode="auto">
            <a:xfrm>
              <a:off x="1969" y="2951"/>
              <a:ext cx="1800" cy="809"/>
            </a:xfrm>
            <a:prstGeom prst="ellipse">
              <a:avLst/>
            </a:prstGeom>
            <a:solidFill>
              <a:srgbClr val="66FF33"/>
            </a:solidFill>
            <a:ln w="9525">
              <a:noFill/>
              <a:round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pPr algn="ctr">
                <a:lnSpc>
                  <a:spcPct val="90000"/>
                </a:lnSpc>
              </a:pPr>
              <a:r>
                <a:rPr lang="en-US" sz="3600" b="1">
                  <a:solidFill>
                    <a:schemeClr val="bg1"/>
                  </a:solidFill>
                  <a:latin typeface="Comic Sans MS" pitchFamily="66" charset="0"/>
                  <a:cs typeface="EucrosiaUPC" pitchFamily="18" charset="-34"/>
                </a:rPr>
                <a:t>Tree Growth</a:t>
              </a:r>
              <a:endParaRPr lang="th-TH" sz="9800" b="1">
                <a:solidFill>
                  <a:schemeClr val="bg1"/>
                </a:solidFill>
                <a:latin typeface="Comic Sans MS" pitchFamily="66" charset="0"/>
                <a:cs typeface="EucrosiaUPC" pitchFamily="18" charset="-34"/>
              </a:endParaRPr>
            </a:p>
          </p:txBody>
        </p:sp>
        <p:sp>
          <p:nvSpPr>
            <p:cNvPr id="88072" name="Line 8"/>
            <p:cNvSpPr>
              <a:spLocks noChangeShapeType="1"/>
            </p:cNvSpPr>
            <p:nvPr/>
          </p:nvSpPr>
          <p:spPr bwMode="auto">
            <a:xfrm>
              <a:off x="1296" y="1872"/>
              <a:ext cx="316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8073" name="Line 9"/>
            <p:cNvSpPr>
              <a:spLocks noChangeShapeType="1"/>
            </p:cNvSpPr>
            <p:nvPr/>
          </p:nvSpPr>
          <p:spPr bwMode="auto">
            <a:xfrm>
              <a:off x="1296" y="1692"/>
              <a:ext cx="0" cy="1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8074" name="Line 10"/>
            <p:cNvSpPr>
              <a:spLocks noChangeShapeType="1"/>
            </p:cNvSpPr>
            <p:nvPr/>
          </p:nvSpPr>
          <p:spPr bwMode="auto">
            <a:xfrm>
              <a:off x="4464" y="1692"/>
              <a:ext cx="0" cy="1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8075" name="Line 11"/>
            <p:cNvSpPr>
              <a:spLocks noChangeShapeType="1"/>
            </p:cNvSpPr>
            <p:nvPr/>
          </p:nvSpPr>
          <p:spPr bwMode="auto">
            <a:xfrm>
              <a:off x="2869" y="1872"/>
              <a:ext cx="0" cy="2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8076" name="Line 12"/>
            <p:cNvSpPr>
              <a:spLocks noChangeShapeType="1"/>
            </p:cNvSpPr>
            <p:nvPr/>
          </p:nvSpPr>
          <p:spPr bwMode="auto">
            <a:xfrm>
              <a:off x="2869" y="2681"/>
              <a:ext cx="0" cy="2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88077" name="Oval 13"/>
          <p:cNvSpPr>
            <a:spLocks noChangeArrowheads="1"/>
          </p:cNvSpPr>
          <p:nvPr/>
        </p:nvSpPr>
        <p:spPr bwMode="auto">
          <a:xfrm>
            <a:off x="228600" y="1371600"/>
            <a:ext cx="3810000" cy="17526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7" grpId="0" animBg="1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WordArt 2"/>
          <p:cNvSpPr>
            <a:spLocks noChangeArrowheads="1" noChangeShapeType="1" noTextEdit="1"/>
          </p:cNvSpPr>
          <p:nvPr/>
        </p:nvSpPr>
        <p:spPr bwMode="auto">
          <a:xfrm>
            <a:off x="1219200" y="1524000"/>
            <a:ext cx="6934200" cy="3200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th-TH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FFFF00"/>
                  </a:outerShdw>
                </a:effectLst>
                <a:latin typeface="JasmineUPC"/>
                <a:cs typeface="JasmineUPC"/>
              </a:rPr>
              <a:t>การเตรียมพื้นที่ปลูก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WordArt 2"/>
          <p:cNvSpPr>
            <a:spLocks noChangeArrowheads="1" noChangeShapeType="1" noTextEdit="1"/>
          </p:cNvSpPr>
          <p:nvPr/>
        </p:nvSpPr>
        <p:spPr bwMode="auto">
          <a:xfrm>
            <a:off x="228600" y="228600"/>
            <a:ext cx="4191000" cy="1371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th-TH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FFFF00"/>
                  </a:outerShdw>
                </a:effectLst>
                <a:latin typeface="JasmineUPC"/>
                <a:cs typeface="JasmineUPC"/>
              </a:rPr>
              <a:t>การเตรียมพื้นที่ปลูก</a:t>
            </a:r>
          </a:p>
        </p:txBody>
      </p:sp>
      <p:sp>
        <p:nvSpPr>
          <p:cNvPr id="67587" name="Line 3"/>
          <p:cNvSpPr>
            <a:spLocks noChangeShapeType="1"/>
          </p:cNvSpPr>
          <p:nvPr/>
        </p:nvSpPr>
        <p:spPr bwMode="auto">
          <a:xfrm flipV="1">
            <a:off x="381000" y="457200"/>
            <a:ext cx="7391400" cy="1371600"/>
          </a:xfrm>
          <a:prstGeom prst="line">
            <a:avLst/>
          </a:prstGeom>
          <a:noFill/>
          <a:ln w="1238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669925" y="1858963"/>
            <a:ext cx="2270125" cy="5794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3200">
                <a:latin typeface="JasmineUPC" pitchFamily="18" charset="-34"/>
              </a:rPr>
              <a:t>การขุดหลุมปลูก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152400" y="2546350"/>
            <a:ext cx="910537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 sz="3200" dirty="0"/>
              <a:t>  </a:t>
            </a:r>
            <a:r>
              <a:rPr lang="th-TH" sz="2800" dirty="0"/>
              <a:t>ขุดหลุมให้มีขนาดพอเหมาะกับชนิดต้นไม้ มีความกว้างปากหลุมประมาณ </a:t>
            </a:r>
            <a:r>
              <a:rPr lang="en-US" sz="2800" dirty="0"/>
              <a:t>80-100 </a:t>
            </a:r>
            <a:r>
              <a:rPr lang="th-TH" sz="2800" dirty="0"/>
              <a:t>ซม</a:t>
            </a:r>
            <a:r>
              <a:rPr lang="en-US" sz="2800" dirty="0"/>
              <a:t>.</a:t>
            </a:r>
          </a:p>
          <a:p>
            <a:r>
              <a:rPr lang="th-TH" sz="2800" dirty="0"/>
              <a:t>   ความลึกประมาณ </a:t>
            </a:r>
            <a:r>
              <a:rPr lang="en-US" sz="2800" dirty="0"/>
              <a:t>80-100 </a:t>
            </a:r>
            <a:r>
              <a:rPr lang="th-TH" sz="2800" dirty="0"/>
              <a:t>ซม</a:t>
            </a:r>
            <a:r>
              <a:rPr lang="en-US" sz="2800" dirty="0"/>
              <a:t>. </a:t>
            </a:r>
            <a:r>
              <a:rPr lang="th-TH" sz="2800" dirty="0"/>
              <a:t>และให้ก้นหลุมแคบกว่าปากหลุมเล็กน้อย</a:t>
            </a:r>
          </a:p>
          <a:p>
            <a:pPr>
              <a:buFontTx/>
              <a:buChar char="•"/>
            </a:pPr>
            <a:r>
              <a:rPr lang="th-TH" sz="2800" dirty="0"/>
              <a:t>  ตากดินที่ขุดขึ้นมาทิ้งไว้ </a:t>
            </a:r>
            <a:r>
              <a:rPr lang="en-US" sz="2800" dirty="0"/>
              <a:t>1-2 </a:t>
            </a:r>
            <a:r>
              <a:rPr lang="th-TH" sz="2800" dirty="0"/>
              <a:t>สัปดาห์ แล้วทุบให้ละเอียด แล้วนำมาผสมคลุมเคล้ากับปุ๋ย</a:t>
            </a:r>
          </a:p>
          <a:p>
            <a:r>
              <a:rPr lang="th-TH" sz="2800" dirty="0"/>
              <a:t>   คอก ปุ๋ยหมัก หรือ</a:t>
            </a:r>
            <a:r>
              <a:rPr lang="th-TH" sz="2800" dirty="0" err="1"/>
              <a:t>อินทรีย์วัตถุ</a:t>
            </a:r>
            <a:r>
              <a:rPr lang="th-TH" sz="2800" dirty="0"/>
              <a:t>ด้วยอัตราส่วน</a:t>
            </a:r>
          </a:p>
          <a:p>
            <a:r>
              <a:rPr lang="th-TH" sz="2800" dirty="0"/>
              <a:t>   	ดินร่วน </a:t>
            </a:r>
            <a:r>
              <a:rPr lang="en-US" sz="2800" dirty="0"/>
              <a:t>: </a:t>
            </a:r>
            <a:r>
              <a:rPr lang="th-TH" sz="2800" dirty="0"/>
              <a:t>ปุ๋ยคอก </a:t>
            </a:r>
            <a:r>
              <a:rPr lang="en-US" sz="2800" dirty="0"/>
              <a:t>: </a:t>
            </a:r>
            <a:r>
              <a:rPr lang="th-TH" sz="2800" dirty="0"/>
              <a:t>อินทรียวัตถุ </a:t>
            </a:r>
            <a:r>
              <a:rPr lang="en-US" sz="2800" dirty="0"/>
              <a:t>= 5 : 1 : 1</a:t>
            </a:r>
          </a:p>
          <a:p>
            <a:r>
              <a:rPr lang="en-US" sz="2800" dirty="0"/>
              <a:t>	</a:t>
            </a:r>
            <a:r>
              <a:rPr lang="th-TH" sz="2800" dirty="0"/>
              <a:t>ดินร่วน </a:t>
            </a:r>
            <a:r>
              <a:rPr lang="en-US" sz="2800" dirty="0"/>
              <a:t>: </a:t>
            </a:r>
            <a:r>
              <a:rPr lang="th-TH" sz="2800" dirty="0"/>
              <a:t>ปุ๋ยหมัก </a:t>
            </a:r>
            <a:r>
              <a:rPr lang="en-US" sz="2800" dirty="0"/>
              <a:t>: </a:t>
            </a:r>
            <a:r>
              <a:rPr lang="th-TH" sz="2800" dirty="0"/>
              <a:t>อินทรียวัตถุ </a:t>
            </a:r>
            <a:r>
              <a:rPr lang="en-US" sz="2800" dirty="0"/>
              <a:t>= 3 : 1 : 1</a:t>
            </a:r>
          </a:p>
          <a:p>
            <a:pPr>
              <a:buFontTx/>
              <a:buChar char="•"/>
            </a:pPr>
            <a:r>
              <a:rPr lang="th-TH" sz="2800" dirty="0"/>
              <a:t>  รองก้นหลุมด้วยปุ๋ยคอก หรือปุ๋ยหมัก หนาประมาณ </a:t>
            </a:r>
            <a:r>
              <a:rPr lang="en-US" sz="2800" dirty="0"/>
              <a:t>10-20 </a:t>
            </a:r>
            <a:r>
              <a:rPr lang="th-TH" sz="2800" dirty="0"/>
              <a:t>ซม</a:t>
            </a:r>
            <a:r>
              <a:rPr lang="en-US" sz="2800" dirty="0"/>
              <a:t>.</a:t>
            </a:r>
          </a:p>
          <a:p>
            <a:pPr>
              <a:buFontTx/>
              <a:buChar char="•"/>
            </a:pPr>
            <a:r>
              <a:rPr lang="en-US" sz="2800" dirty="0"/>
              <a:t>  </a:t>
            </a:r>
            <a:r>
              <a:rPr lang="th-TH" sz="2800" dirty="0"/>
              <a:t>โดยดินที่ผสมแล้วลงหลุม แล้วรดน้ำให้ชุ่ม ทิ้งไว้ </a:t>
            </a:r>
            <a:r>
              <a:rPr lang="en-US" sz="2800" dirty="0"/>
              <a:t>2-3 </a:t>
            </a:r>
            <a:r>
              <a:rPr lang="th-TH" sz="2800" dirty="0"/>
              <a:t>สัปดาห์ จึงจะปลูกต้นไม้ได้</a:t>
            </a:r>
          </a:p>
        </p:txBody>
      </p:sp>
      <p:pic>
        <p:nvPicPr>
          <p:cNvPr id="67590" name="Picture 6" descr="เตรียมดินปลูก"/>
          <p:cNvPicPr>
            <a:picLocks noChangeAspect="1" noChangeArrowheads="1"/>
          </p:cNvPicPr>
          <p:nvPr/>
        </p:nvPicPr>
        <p:blipFill>
          <a:blip r:embed="rId2" cstate="print"/>
          <a:srcRect l="3333" t="15549" b="6709"/>
          <a:stretch>
            <a:fillRect/>
          </a:stretch>
        </p:blipFill>
        <p:spPr bwMode="auto">
          <a:xfrm>
            <a:off x="4953000" y="76200"/>
            <a:ext cx="4116388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WordArt 2"/>
          <p:cNvSpPr>
            <a:spLocks noChangeArrowheads="1" noChangeShapeType="1" noTextEdit="1"/>
          </p:cNvSpPr>
          <p:nvPr/>
        </p:nvSpPr>
        <p:spPr bwMode="auto">
          <a:xfrm>
            <a:off x="838200" y="2057400"/>
            <a:ext cx="75438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Browallia New"/>
                <a:cs typeface="Browallia New"/>
              </a:rPr>
              <a:t>เทคนิคการปลูกต้นไม้ในเมือง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WordArt 2"/>
          <p:cNvSpPr>
            <a:spLocks noChangeArrowheads="1" noChangeShapeType="1" noTextEdit="1"/>
          </p:cNvSpPr>
          <p:nvPr/>
        </p:nvSpPr>
        <p:spPr bwMode="auto">
          <a:xfrm>
            <a:off x="2819400" y="177800"/>
            <a:ext cx="5943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prstShdw prst="shdw13" dist="53882" dir="13500000">
                    <a:srgbClr val="C0C0C0"/>
                  </a:prstShdw>
                </a:effectLst>
                <a:latin typeface="Browallia New"/>
                <a:cs typeface="Browallia New"/>
              </a:rPr>
              <a:t>เทคนิคการปลูกต้นไม้ในเมือง</a:t>
            </a:r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520700" y="1054100"/>
            <a:ext cx="8153400" cy="101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52400" y="1428750"/>
            <a:ext cx="8666155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 i="1" dirty="0">
                <a:latin typeface="JasmineUPC" pitchFamily="18" charset="-34"/>
              </a:rPr>
              <a:t>1.  </a:t>
            </a:r>
            <a:r>
              <a:rPr lang="th-TH" sz="2600" b="1" i="1" dirty="0">
                <a:latin typeface="JasmineUPC" pitchFamily="18" charset="-34"/>
              </a:rPr>
              <a:t>ขุดหลุมปลูกให้กว้าง</a:t>
            </a:r>
            <a:r>
              <a:rPr lang="th-TH" sz="2600" b="1" dirty="0"/>
              <a:t>  หลุมปลูกที่ตื้นแต่กว้างจะดีกว่าหลุมปลูกที่ลึก เนื่องจากรากจะหา</a:t>
            </a:r>
          </a:p>
          <a:p>
            <a:r>
              <a:rPr lang="th-TH" sz="2600" b="1" dirty="0"/>
              <a:t>			อาหารอยู่ใกล้ผิวดิน การทำหลุมกว้างและพรวนให้โปร่งจึงดีกว่า</a:t>
            </a:r>
          </a:p>
          <a:p>
            <a:r>
              <a:rPr lang="en-US" sz="2600" b="1" dirty="0">
                <a:latin typeface="JasmineUPC" pitchFamily="18" charset="-34"/>
              </a:rPr>
              <a:t>2.  </a:t>
            </a:r>
            <a:r>
              <a:rPr lang="th-TH" sz="2600" b="1" dirty="0">
                <a:latin typeface="JasmineUPC" pitchFamily="18" charset="-34"/>
              </a:rPr>
              <a:t>ไม่ควรขุดดินเดิมทิ้งแล้วนำดินผสมที่คิดว่าดีกว่าจากท้องตลาดมาใส่แทน</a:t>
            </a:r>
          </a:p>
          <a:p>
            <a:r>
              <a:rPr lang="th-TH" sz="2600" b="1" dirty="0"/>
              <a:t>			เนื่องจากดินผสมมักมีคุณภาพไม่ได้มาตรฐาน มักใส่แกลบดำผสม</a:t>
            </a:r>
          </a:p>
          <a:p>
            <a:r>
              <a:rPr lang="th-TH" sz="2600" b="1" dirty="0"/>
              <a:t>			มากเพื่อให้ดูดี ใช้วัตถุดิบที่ยังไม่สลายตัว</a:t>
            </a:r>
          </a:p>
          <a:p>
            <a:r>
              <a:rPr lang="en-US" sz="2600" b="1" dirty="0">
                <a:latin typeface="JasmineUPC" pitchFamily="18" charset="-34"/>
              </a:rPr>
              <a:t>3.  </a:t>
            </a:r>
            <a:r>
              <a:rPr lang="th-TH" sz="2600" b="1" dirty="0">
                <a:latin typeface="JasmineUPC" pitchFamily="18" charset="-34"/>
              </a:rPr>
              <a:t>ใส่วัสดุคลุมดินและห้ามปลูกหญ้าหรือไม้คลุมดินบริเวณโคนต้นไม้ปลูกไม้</a:t>
            </a:r>
            <a:r>
              <a:rPr lang="th-TH" sz="2600" b="1" dirty="0"/>
              <a:t>  </a:t>
            </a:r>
          </a:p>
          <a:p>
            <a:r>
              <a:rPr lang="en-US" sz="2600" b="1" dirty="0">
                <a:latin typeface="JasmineUPC" pitchFamily="18" charset="-34"/>
              </a:rPr>
              <a:t>4.  </a:t>
            </a:r>
            <a:r>
              <a:rPr lang="th-TH" sz="2600" b="1" dirty="0">
                <a:latin typeface="JasmineUPC" pitchFamily="18" charset="-34"/>
              </a:rPr>
              <a:t>ให้ปุ๋ยเมื่อต้นไม้ต้องการหรือเมื่อต้นไม้สามารถนำปุ๋ยไปใช้ได้</a:t>
            </a:r>
          </a:p>
          <a:p>
            <a:r>
              <a:rPr lang="en-US" sz="2600" b="1" dirty="0">
                <a:latin typeface="JasmineUPC" pitchFamily="18" charset="-34"/>
              </a:rPr>
              <a:t>5.  </a:t>
            </a:r>
            <a:r>
              <a:rPr lang="th-TH" sz="2600" b="1" dirty="0">
                <a:latin typeface="JasmineUPC" pitchFamily="18" charset="-34"/>
              </a:rPr>
              <a:t>ไม่ควรค้ำจุนต้นไม้มากเกินไป  </a:t>
            </a:r>
            <a:r>
              <a:rPr lang="th-TH" sz="2600" b="1" dirty="0"/>
              <a:t>การรัดแน่นทำให้ลำต้นไม้ไม่แข็งแรง และเกิดบาดแผล</a:t>
            </a:r>
            <a:endParaRPr lang="th-TH" sz="2600" b="1" dirty="0">
              <a:latin typeface="JasmineUPC" pitchFamily="18" charset="-34"/>
            </a:endParaRPr>
          </a:p>
          <a:p>
            <a:r>
              <a:rPr lang="en-US" sz="2600" b="1" dirty="0">
                <a:latin typeface="JasmineUPC" pitchFamily="18" charset="-34"/>
              </a:rPr>
              <a:t>6.  </a:t>
            </a:r>
            <a:r>
              <a:rPr lang="en-US" sz="2600" b="1" dirty="0" err="1">
                <a:latin typeface="JasmineUPC" pitchFamily="18" charset="-34"/>
              </a:rPr>
              <a:t>ไม่ควรใช้ผ้ากระสอบหรือวัสดุอื่นๆ</a:t>
            </a:r>
            <a:r>
              <a:rPr lang="en-US" sz="2600" b="1" dirty="0">
                <a:latin typeface="JasmineUPC" pitchFamily="18" charset="-34"/>
              </a:rPr>
              <a:t> </a:t>
            </a:r>
            <a:r>
              <a:rPr lang="en-US" sz="2600" b="1" dirty="0" err="1">
                <a:latin typeface="JasmineUPC" pitchFamily="18" charset="-34"/>
              </a:rPr>
              <a:t>พันรอบลำต้น</a:t>
            </a:r>
            <a:endParaRPr lang="en-US" sz="2600" b="1" dirty="0">
              <a:latin typeface="JasmineUPC" pitchFamily="18" charset="-34"/>
            </a:endParaRPr>
          </a:p>
          <a:p>
            <a:r>
              <a:rPr lang="en-US" sz="2600" b="1" dirty="0">
                <a:latin typeface="JasmineUPC" pitchFamily="18" charset="-34"/>
              </a:rPr>
              <a:t>7.  </a:t>
            </a:r>
            <a:r>
              <a:rPr lang="th-TH" sz="2600" b="1" dirty="0">
                <a:latin typeface="JasmineUPC" pitchFamily="18" charset="-34"/>
              </a:rPr>
              <a:t>ไม่ควรตัดกิ่งและใบทิ้งก่อนหรือหลังการปลูก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381298" y="182758"/>
            <a:ext cx="8429684" cy="1223962"/>
          </a:xfrm>
          <a:prstGeom prst="rect">
            <a:avLst/>
          </a:prstGeom>
          <a:solidFill>
            <a:srgbClr val="00206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b="1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การติดตาม (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Monitoring)</a:t>
            </a:r>
            <a:endParaRPr lang="th-TH" sz="3600" b="1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DilleniaUPC"/>
              <a:cs typeface="DilleniaUPC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83732" y="2357430"/>
            <a:ext cx="8789586" cy="255454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4000" b="1" dirty="0"/>
              <a:t>การติดตาม (</a:t>
            </a:r>
            <a:r>
              <a:rPr lang="en-US" sz="4000" b="1" dirty="0"/>
              <a:t>monitoring</a:t>
            </a:r>
            <a:r>
              <a:rPr lang="th-TH" sz="4000" b="1" dirty="0"/>
              <a:t>)</a:t>
            </a:r>
            <a:r>
              <a:rPr lang="en-US" sz="4000" b="1" dirty="0"/>
              <a:t> </a:t>
            </a:r>
            <a:r>
              <a:rPr lang="th-TH" sz="4000" b="1" dirty="0"/>
              <a:t>คือ กระบวนการตรวจสอบ</a:t>
            </a:r>
          </a:p>
          <a:p>
            <a:r>
              <a:rPr lang="th-TH" sz="4000" b="1" dirty="0"/>
              <a:t>	บันทึกซ้ำหลายครั้ง เป็นส่วนหนึ่ง</a:t>
            </a:r>
            <a:r>
              <a:rPr lang="th-TH" sz="4000" b="1" dirty="0" err="1"/>
              <a:t>ของวัฎ</a:t>
            </a:r>
            <a:r>
              <a:rPr lang="th-TH" sz="4000" b="1" dirty="0"/>
              <a:t>จักรการจัดการ </a:t>
            </a:r>
          </a:p>
          <a:p>
            <a:r>
              <a:rPr lang="th-TH" sz="4000" b="1" dirty="0"/>
              <a:t>	นั่นคือการติดตามสังเกตผลกระทบเป็นระยะๆ จะใช้</a:t>
            </a:r>
          </a:p>
          <a:p>
            <a:r>
              <a:rPr lang="th-TH" sz="4000" b="1" dirty="0"/>
              <a:t>	ในการตัดสินใจปรับปรุงวิธีการจัดการ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000100" y="1762768"/>
            <a:ext cx="75456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3200" b="1" dirty="0"/>
              <a:t>การติดตามในงานการจัดการทรัพยากรป่าไม้ แบ่งได้ </a:t>
            </a:r>
            <a:r>
              <a:rPr lang="en-US" sz="3200" b="1" dirty="0"/>
              <a:t>2 </a:t>
            </a:r>
            <a:r>
              <a:rPr lang="th-TH" sz="3200" b="1" dirty="0"/>
              <a:t>ลักษณะ คือ </a:t>
            </a:r>
            <a:endParaRPr lang="en-US" sz="3200" b="1" dirty="0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72371" y="2981325"/>
            <a:ext cx="8610049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th-TH" b="1" dirty="0"/>
              <a:t>การติดตามโครงการ (</a:t>
            </a:r>
            <a:r>
              <a:rPr lang="en-US" b="1" dirty="0"/>
              <a:t>project monitoring</a:t>
            </a:r>
            <a:r>
              <a:rPr lang="th-TH" b="1" dirty="0"/>
              <a:t>)  หรือการติดตามกิจกรรม</a:t>
            </a:r>
            <a:br>
              <a:rPr lang="th-TH" b="1" dirty="0"/>
            </a:br>
            <a:r>
              <a:rPr lang="th-TH" b="1" dirty="0"/>
              <a:t>เป็นการติดตามกิจกรรมต่างๆ ที่ได้กำหนดตามแผนงานต่างๆ ในโครงการ</a:t>
            </a:r>
            <a:br>
              <a:rPr lang="th-TH" b="1" dirty="0"/>
            </a:br>
            <a:r>
              <a:rPr lang="th-TH" b="1" dirty="0"/>
              <a:t>ว่าได้ทำ หรือไม่ได้ผลตามที่วางแผนทั้งปริมาณ และคุณภาพอย่างไรบ้าง</a:t>
            </a:r>
            <a:br>
              <a:rPr lang="th-TH" b="1" dirty="0"/>
            </a:br>
            <a:r>
              <a:rPr lang="th-TH" b="1" dirty="0"/>
              <a:t>ซึ่งการติดตามลักษณะนี้จะเป็นงานของเจ้าของโครงการ</a:t>
            </a:r>
          </a:p>
          <a:p>
            <a:pPr marL="342900" indent="-342900">
              <a:buFontTx/>
              <a:buAutoNum type="arabicPeriod"/>
            </a:pPr>
            <a:endParaRPr lang="en-US" b="1" dirty="0"/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81298" y="182758"/>
            <a:ext cx="8429684" cy="1223962"/>
          </a:xfrm>
          <a:prstGeom prst="rect">
            <a:avLst/>
          </a:prstGeom>
          <a:solidFill>
            <a:srgbClr val="00206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b="1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การติดตาม (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Monitoring)</a:t>
            </a:r>
            <a:endParaRPr lang="th-TH" sz="3600" b="1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DilleniaUPC"/>
              <a:cs typeface="DilleniaUPC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042988" y="2120900"/>
            <a:ext cx="756649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 b="1" dirty="0"/>
              <a:t>2.</a:t>
            </a:r>
            <a:r>
              <a:rPr lang="th-TH" b="1" dirty="0"/>
              <a:t>การติดตามผลกระทบโครงการ (</a:t>
            </a:r>
            <a:r>
              <a:rPr lang="en-US" b="1" dirty="0"/>
              <a:t>impact monitoring</a:t>
            </a:r>
            <a:r>
              <a:rPr lang="th-TH" b="1" dirty="0"/>
              <a:t>)</a:t>
            </a:r>
            <a:r>
              <a:rPr lang="en-US" b="1" dirty="0"/>
              <a:t> </a:t>
            </a:r>
            <a:r>
              <a:rPr lang="th-TH" b="1" dirty="0"/>
              <a:t>คือ</a:t>
            </a:r>
            <a:br>
              <a:rPr lang="th-TH" b="1" dirty="0"/>
            </a:br>
            <a:r>
              <a:rPr lang="th-TH" b="1" dirty="0"/>
              <a:t>การติดตามวัตถุประสงค์ของการจัดการ เช่น การปลูกต้นไม้ในเมืองเป็น</a:t>
            </a:r>
            <a:br>
              <a:rPr lang="th-TH" b="1" dirty="0"/>
            </a:br>
            <a:r>
              <a:rPr lang="th-TH" b="1" dirty="0"/>
              <a:t>ไปตามวัตถุประสงค์ของโครงการหรือไม่ โดยติดตามว่ามีผลกระทบต่อป่า</a:t>
            </a:r>
            <a:br>
              <a:rPr lang="th-TH" b="1" dirty="0"/>
            </a:br>
            <a:r>
              <a:rPr lang="th-TH" b="1" dirty="0"/>
              <a:t>ต่อคนอย่างไร ลักษณะการติดตามจะเป็นการติดตามร่วมกันระหว่างผู้ที่</a:t>
            </a:r>
            <a:br>
              <a:rPr lang="th-TH" b="1" dirty="0"/>
            </a:br>
            <a:r>
              <a:rPr lang="th-TH" b="1" dirty="0"/>
              <a:t>เป็นเจ้าของโครงการ และผู้ที่เกี่ยวข้อง มีส่วนได้ส่วนเสียที่จะได้รับ</a:t>
            </a:r>
            <a:br>
              <a:rPr lang="th-TH" b="1" dirty="0"/>
            </a:br>
            <a:r>
              <a:rPr lang="th-TH" b="1" dirty="0"/>
              <a:t>ผลกระทบจากโครงการนั้นๆ เช่น ภาครัฐและชุมชนร่วมกันติดตามประเมิน</a:t>
            </a:r>
            <a:br>
              <a:rPr lang="th-TH" b="1" dirty="0"/>
            </a:br>
            <a:r>
              <a:rPr lang="th-TH" b="1" dirty="0"/>
              <a:t>ผลการปลูกต้นไม้ในเมือง แล้วนำผลที่ได้มาปรับปรุงวิธีการ</a:t>
            </a:r>
            <a:br>
              <a:rPr lang="th-TH" b="1" dirty="0"/>
            </a:br>
            <a:r>
              <a:rPr lang="en-US" b="1" dirty="0"/>
              <a:t>…</a:t>
            </a:r>
            <a:r>
              <a:rPr lang="th-TH" b="1" i="1" dirty="0">
                <a:solidFill>
                  <a:srgbClr val="0070C0"/>
                </a:solidFill>
              </a:rPr>
              <a:t>การติดตามผลกระทบก็เปรียบเสมือนแสงส่องทางไปสู่จุดหมาย</a:t>
            </a:r>
            <a:r>
              <a:rPr lang="en-US" b="1" i="1" dirty="0">
                <a:solidFill>
                  <a:srgbClr val="0070C0"/>
                </a:solidFill>
              </a:rPr>
              <a:t>…</a:t>
            </a:r>
          </a:p>
          <a:p>
            <a:pPr marL="342900" indent="-342900"/>
            <a:endParaRPr lang="en-US" b="1" dirty="0"/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381298" y="182758"/>
            <a:ext cx="8429684" cy="1223962"/>
          </a:xfrm>
          <a:prstGeom prst="rect">
            <a:avLst/>
          </a:prstGeom>
          <a:solidFill>
            <a:srgbClr val="00206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b="1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การติดตาม (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Monitoring)</a:t>
            </a:r>
            <a:endParaRPr lang="th-TH" sz="3600" b="1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DilleniaUPC"/>
              <a:cs typeface="DilleniaUP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684213" y="260350"/>
            <a:ext cx="8117928" cy="923330"/>
          </a:xfrm>
          <a:prstGeom prst="rect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5400" dirty="0">
                <a:solidFill>
                  <a:srgbClr val="FFFF00"/>
                </a:solidFill>
              </a:rPr>
              <a:t>หลักการและกระบวนการพัฒนาการติดตาม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298450" y="1385888"/>
            <a:ext cx="2879725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kern="1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หลักการเบื้องต้น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023938" y="2516031"/>
            <a:ext cx="789190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/>
              <a:t>1. </a:t>
            </a:r>
            <a:r>
              <a:rPr lang="th-TH" b="1" dirty="0"/>
              <a:t>การติดตาม ต้องตอบสนองสอดคล้องต่อบทบาทหน้าที่ ความสำคัญของ</a:t>
            </a:r>
            <a:br>
              <a:rPr lang="th-TH" b="1" dirty="0"/>
            </a:br>
            <a:r>
              <a:rPr lang="th-TH" b="1" dirty="0"/>
              <a:t>    ระบบนิเวศนั้นๆ เช่น </a:t>
            </a:r>
            <a:r>
              <a:rPr lang="en-US" b="1" dirty="0"/>
              <a:t>…..</a:t>
            </a:r>
            <a:endParaRPr lang="th-TH" b="1" dirty="0"/>
          </a:p>
          <a:p>
            <a:endParaRPr lang="en-US" b="1" dirty="0"/>
          </a:p>
          <a:p>
            <a:r>
              <a:rPr lang="en-US" b="1" dirty="0"/>
              <a:t>2. </a:t>
            </a:r>
            <a:r>
              <a:rPr lang="th-TH" b="1" dirty="0"/>
              <a:t>ระบบติดตาม เป็นระบบที่เป็นพลวัตมีการพัฒนา ปรับตัวตามสถานการณ์</a:t>
            </a:r>
            <a:br>
              <a:rPr lang="th-TH" b="1" dirty="0"/>
            </a:br>
            <a:r>
              <a:rPr lang="th-TH" b="1" dirty="0"/>
              <a:t>    ไม่ตายตัว เช่น การปรับเปลี่ยนตัวชี้วัด วิธีการติดตาม</a:t>
            </a:r>
          </a:p>
          <a:p>
            <a:endParaRPr lang="th-TH" b="1" dirty="0"/>
          </a:p>
          <a:p>
            <a:r>
              <a:rPr lang="en-US" b="1" dirty="0"/>
              <a:t>3. </a:t>
            </a:r>
            <a:r>
              <a:rPr lang="th-TH" b="1" dirty="0"/>
              <a:t>การติดตามมีหลายระดับ ตั้งแต่ระดับชุมชน</a:t>
            </a:r>
            <a:r>
              <a:rPr lang="en-US" b="1" dirty="0"/>
              <a:t>/</a:t>
            </a:r>
            <a:r>
              <a:rPr lang="th-TH" b="1" dirty="0"/>
              <a:t>ท้องถิ่น ระดับภูมิทัศน์</a:t>
            </a:r>
            <a:r>
              <a:rPr lang="en-US" b="1" dirty="0"/>
              <a:t>/</a:t>
            </a:r>
            <a:r>
              <a:rPr lang="th-TH" b="1" dirty="0"/>
              <a:t>ภูมิภาค</a:t>
            </a:r>
            <a:br>
              <a:rPr lang="th-TH" b="1" dirty="0"/>
            </a:br>
            <a:r>
              <a:rPr lang="th-TH" b="1" dirty="0"/>
              <a:t>    และระดับประเทศ จะต้องเชื่อมโยงทุกระดับโดยการผสมผสานความรู้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684213" y="260350"/>
            <a:ext cx="8117928" cy="923330"/>
          </a:xfrm>
          <a:prstGeom prst="rect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5400" dirty="0">
                <a:solidFill>
                  <a:srgbClr val="FFFF00"/>
                </a:solidFill>
              </a:rPr>
              <a:t>หลักการและกระบวนการพัฒนาการติดตาม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21507" name="WordArt 3"/>
          <p:cNvSpPr>
            <a:spLocks noChangeArrowheads="1" noChangeShapeType="1" noTextEdit="1"/>
          </p:cNvSpPr>
          <p:nvPr/>
        </p:nvSpPr>
        <p:spPr bwMode="auto">
          <a:xfrm>
            <a:off x="298450" y="1385888"/>
            <a:ext cx="2879725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kern="1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หลักการเบื้องต้น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50913" y="2692400"/>
            <a:ext cx="788352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4. </a:t>
            </a:r>
            <a:r>
              <a:rPr lang="th-TH"/>
              <a:t>การพัฒนาเกณฑ์ ตัวชี้วัดที่เหมาะสม สามารถวัดได้จริง อาจจะมีตัวชี้วัด</a:t>
            </a:r>
            <a:br>
              <a:rPr lang="th-TH"/>
            </a:br>
            <a:r>
              <a:rPr lang="th-TH"/>
              <a:t>    ชุดเล็กๆ โดยการคัดเลือก หรือกลั่นกรองที่สามารถอธิบายเชื่อมโยงสู่ระบบ</a:t>
            </a:r>
            <a:br>
              <a:rPr lang="th-TH"/>
            </a:br>
            <a:r>
              <a:rPr lang="th-TH"/>
              <a:t>    นิเวศได้ </a:t>
            </a:r>
            <a:endParaRPr lang="en-US"/>
          </a:p>
          <a:p>
            <a:endParaRPr lang="th-TH"/>
          </a:p>
          <a:p>
            <a:r>
              <a:rPr lang="en-US"/>
              <a:t>5. </a:t>
            </a:r>
            <a:r>
              <a:rPr lang="th-TH"/>
              <a:t>การพัฒนาการติดตามต้องเน้นการมีส่วนร่วม ซึ่งจะเป็นกระบวนการเรียนรู้</a:t>
            </a:r>
            <a:br>
              <a:rPr lang="th-TH"/>
            </a:br>
            <a:r>
              <a:rPr lang="th-TH"/>
              <a:t>    ร่วมกัน อันจะนำไปสู่การสร้างความเข้าใจ ยกระดับจิตสำนึกร่วมกัน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31030" y="269962"/>
            <a:ext cx="8786842" cy="923330"/>
          </a:xfrm>
          <a:prstGeom prst="rect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r>
              <a:rPr lang="th-TH" sz="5400" b="1" dirty="0">
                <a:solidFill>
                  <a:srgbClr val="FFFF00"/>
                </a:solidFill>
              </a:rPr>
              <a:t>หลักการและกระบวนการพัฒนาการติดตาม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20483" name="WordArt 3"/>
          <p:cNvSpPr>
            <a:spLocks noChangeArrowheads="1" noChangeShapeType="1" noTextEdit="1"/>
          </p:cNvSpPr>
          <p:nvPr/>
        </p:nvSpPr>
        <p:spPr bwMode="auto">
          <a:xfrm>
            <a:off x="298450" y="1385888"/>
            <a:ext cx="2879725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kern="10">
                <a:ln w="9525">
                  <a:noFill/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กระบวนการหลัก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00034" y="2260600"/>
            <a:ext cx="815479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th-TH" sz="3200" b="1" dirty="0"/>
              <a:t>สร้างพันธมิตรที่เกี่ยวข้องในขอบเขตที่จะติดตาม</a:t>
            </a:r>
          </a:p>
          <a:p>
            <a:pPr marL="342900" indent="-342900">
              <a:buFontTx/>
              <a:buAutoNum type="arabicPeriod"/>
            </a:pPr>
            <a:r>
              <a:rPr lang="th-TH" sz="3200" b="1" dirty="0"/>
              <a:t>การวิเคราะห์สถานการณ์และบทบาท หน้าที่ของระบบนิเวศ</a:t>
            </a:r>
          </a:p>
          <a:p>
            <a:pPr marL="342900" indent="-342900">
              <a:buFontTx/>
              <a:buAutoNum type="arabicPeriod"/>
            </a:pPr>
            <a:r>
              <a:rPr lang="th-TH" sz="3200" b="1" dirty="0"/>
              <a:t>การสร้างเป้าหมายของความยั่งยืนของระบบนิเวศในพื้นที่ร่วมกัน และ</a:t>
            </a:r>
            <a:br>
              <a:rPr lang="th-TH" sz="3200" b="1" dirty="0"/>
            </a:br>
            <a:r>
              <a:rPr lang="th-TH" sz="3200" b="1" dirty="0"/>
              <a:t>ความคาดหวังของผู้ที่เกี่ยวข้อง</a:t>
            </a:r>
          </a:p>
          <a:p>
            <a:pPr marL="342900" indent="-342900">
              <a:buFontTx/>
              <a:buAutoNum type="arabicPeriod"/>
            </a:pPr>
            <a:r>
              <a:rPr lang="th-TH" sz="3200" b="1" dirty="0"/>
              <a:t>ระดมเกณฑ์ ตัวชี้วัด และตัวพิสูจน์ที่ตอบสนองกับความยั่งยืนทั้งมิติ</a:t>
            </a:r>
            <a:br>
              <a:rPr lang="th-TH" sz="3200" b="1" dirty="0"/>
            </a:br>
            <a:r>
              <a:rPr lang="th-TH" sz="3200" b="1" dirty="0"/>
              <a:t>นิเวศวิทยา เศรษฐกิจ สังคม</a:t>
            </a:r>
          </a:p>
          <a:p>
            <a:pPr marL="342900" indent="-342900">
              <a:buFontTx/>
              <a:buAutoNum type="arabicPeriod"/>
            </a:pPr>
            <a:r>
              <a:rPr lang="th-TH" sz="3200" b="1" dirty="0"/>
              <a:t>คัดเลือกและ</a:t>
            </a:r>
            <a:r>
              <a:rPr lang="th-TH" sz="3200" b="1" dirty="0" err="1"/>
              <a:t>กรั่นก</a:t>
            </a:r>
            <a:r>
              <a:rPr lang="th-TH" sz="3200" b="1" dirty="0"/>
              <a:t>รองตัวชี้วัดที่สำคัญ ที่สามารถติดตามได้จริงในพื้นที่</a:t>
            </a:r>
          </a:p>
          <a:p>
            <a:pPr marL="342900" indent="-342900">
              <a:buFontTx/>
              <a:buAutoNum type="arabicPeriod"/>
            </a:pPr>
            <a:r>
              <a:rPr lang="th-TH" sz="3200" b="1" dirty="0"/>
              <a:t>สร้างข้อตกลง และวิธีการ เทคนิค วิธีการ เครื่องมือที่เหมาะสมในการ</a:t>
            </a:r>
            <a:br>
              <a:rPr lang="th-TH" sz="3200" b="1" dirty="0"/>
            </a:br>
            <a:r>
              <a:rPr lang="th-TH" sz="3200" b="1" dirty="0"/>
              <a:t>ติดตามในพื้นที่</a:t>
            </a:r>
            <a:endParaRPr lang="en-US" sz="3200" b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-5539"/>
            <a:ext cx="8229600" cy="1143000"/>
          </a:xfrm>
        </p:spPr>
        <p:txBody>
          <a:bodyPr/>
          <a:lstStyle/>
          <a:p>
            <a:r>
              <a:rPr lang="th-TH" sz="54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ปัจจัยทางพันธุกรรมได้แก่...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70088"/>
            <a:ext cx="5638800" cy="4411662"/>
          </a:xfrm>
        </p:spPr>
        <p:txBody>
          <a:bodyPr>
            <a:normAutofit/>
          </a:bodyPr>
          <a:lstStyle/>
          <a:p>
            <a:pPr marL="692150" indent="-692150">
              <a:buClr>
                <a:srgbClr val="66FF33"/>
              </a:buClr>
              <a:buSzPct val="60000"/>
              <a:buFont typeface="Wingdings" pitchFamily="2" charset="2"/>
              <a:buChar char="|"/>
            </a:pPr>
            <a:r>
              <a:rPr lang="th-TH" sz="4400" b="1" dirty="0">
                <a:cs typeface="+mj-cs"/>
              </a:rPr>
              <a:t>การคัดเลือกชนิด</a:t>
            </a:r>
          </a:p>
          <a:p>
            <a:pPr marL="692150" indent="-692150">
              <a:buClr>
                <a:srgbClr val="66FF33"/>
              </a:buClr>
              <a:buSzPct val="60000"/>
              <a:buFont typeface="Wingdings" pitchFamily="2" charset="2"/>
              <a:buChar char="|"/>
            </a:pPr>
            <a:r>
              <a:rPr lang="th-TH" sz="4400" b="1" dirty="0">
                <a:cs typeface="+mj-cs"/>
              </a:rPr>
              <a:t>การคัดเลือกสายพันธุ์</a:t>
            </a:r>
          </a:p>
          <a:p>
            <a:pPr marL="692150" indent="-692150">
              <a:buClr>
                <a:srgbClr val="66FF33"/>
              </a:buClr>
              <a:buSzPct val="60000"/>
              <a:buFont typeface="Wingdings" pitchFamily="2" charset="2"/>
              <a:buChar char="|"/>
            </a:pPr>
            <a:r>
              <a:rPr lang="th-TH" sz="4400" b="1" dirty="0">
                <a:cs typeface="+mj-cs"/>
              </a:rPr>
              <a:t>การคัดเลือกแหล่งเมล็ด</a:t>
            </a:r>
          </a:p>
          <a:p>
            <a:pPr marL="692150" indent="-692150">
              <a:buClr>
                <a:srgbClr val="66FF33"/>
              </a:buClr>
              <a:buSzPct val="60000"/>
              <a:buFont typeface="Wingdings" pitchFamily="2" charset="2"/>
              <a:buChar char="|"/>
            </a:pPr>
            <a:r>
              <a:rPr lang="th-TH" sz="4400" b="1" dirty="0">
                <a:cs typeface="+mj-cs"/>
              </a:rPr>
              <a:t>การคัดเลือกพันธุกรรม</a:t>
            </a:r>
          </a:p>
        </p:txBody>
      </p:sp>
      <p:pic>
        <p:nvPicPr>
          <p:cNvPr id="89092" name="Picture 4" descr="DSC000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50" y="1676400"/>
            <a:ext cx="295275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093" name="Picture 5" descr="DSC051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4398963"/>
            <a:ext cx="243840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98516" y="213052"/>
            <a:ext cx="9017212" cy="1015663"/>
          </a:xfrm>
          <a:prstGeom prst="rect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6000" b="1" dirty="0">
                <a:solidFill>
                  <a:srgbClr val="FFFF00"/>
                </a:solidFill>
              </a:rPr>
              <a:t>หลักการและกระบวนการพัฒนาการติดตาม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19459" name="WordArt 3"/>
          <p:cNvSpPr>
            <a:spLocks noChangeArrowheads="1" noChangeShapeType="1" noTextEdit="1"/>
          </p:cNvSpPr>
          <p:nvPr/>
        </p:nvSpPr>
        <p:spPr bwMode="auto">
          <a:xfrm>
            <a:off x="298450" y="1385888"/>
            <a:ext cx="2879725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kern="10">
                <a:ln w="9525">
                  <a:noFill/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กระบวนการหลัก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71472" y="2476500"/>
            <a:ext cx="856997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 sz="3200" b="1" dirty="0"/>
              <a:t>7. </a:t>
            </a:r>
            <a:r>
              <a:rPr lang="th-TH" sz="3200" b="1" dirty="0"/>
              <a:t>สร้างโปรแกรม/แผนงานการติดตามร่วมกัน </a:t>
            </a:r>
            <a:r>
              <a:rPr lang="th-TH" sz="3200" b="1" dirty="0" err="1"/>
              <a:t>ทิ่</a:t>
            </a:r>
            <a:r>
              <a:rPr lang="th-TH" sz="3200" b="1" dirty="0"/>
              <a:t>ครอบคลุมระยะเวลาความถี่</a:t>
            </a:r>
            <a:br>
              <a:rPr lang="th-TH" sz="3200" b="1" dirty="0"/>
            </a:br>
            <a:r>
              <a:rPr lang="th-TH" sz="3200" b="1" dirty="0"/>
              <a:t>เวลาติดตาม เครื่องมือ ผู้ปฏิบัติการ ผู้สนับสนุน งบประมาณ ฯลฯ</a:t>
            </a:r>
          </a:p>
          <a:p>
            <a:pPr marL="342900" indent="-342900"/>
            <a:r>
              <a:rPr lang="en-US" sz="3200" b="1" dirty="0"/>
              <a:t>8. </a:t>
            </a:r>
            <a:r>
              <a:rPr lang="th-TH" sz="3200" b="1" dirty="0"/>
              <a:t>สรุปข้อมูล และวิเคราะห์แนวการปรับยกระดับการจัดการ และติดตาม</a:t>
            </a:r>
            <a:br>
              <a:rPr lang="th-TH" sz="3200" b="1" dirty="0"/>
            </a:br>
            <a:r>
              <a:rPr lang="th-TH" sz="3200" b="1" dirty="0"/>
              <a:t>ทรัพยากรและนิเวศร่วมกัน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42844" y="260350"/>
            <a:ext cx="8824852" cy="1015663"/>
          </a:xfrm>
          <a:prstGeom prst="rect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5400" b="1" dirty="0">
                <a:solidFill>
                  <a:srgbClr val="FFFF00"/>
                </a:solidFill>
              </a:rPr>
              <a:t>หลักการ</a:t>
            </a:r>
            <a:r>
              <a:rPr lang="th-TH" sz="6000" b="1" dirty="0">
                <a:solidFill>
                  <a:srgbClr val="FFFF00"/>
                </a:solidFill>
              </a:rPr>
              <a:t>และกระบวนการพัฒนาการติดตาม</a:t>
            </a:r>
            <a:endParaRPr lang="en-US" sz="6000" b="1" dirty="0">
              <a:solidFill>
                <a:srgbClr val="FFFF00"/>
              </a:solidFill>
            </a:endParaRPr>
          </a:p>
        </p:txBody>
      </p:sp>
      <p:sp>
        <p:nvSpPr>
          <p:cNvPr id="27651" name="WordArt 3"/>
          <p:cNvSpPr>
            <a:spLocks noChangeArrowheads="1" noChangeShapeType="1" noTextEdit="1"/>
          </p:cNvSpPr>
          <p:nvPr/>
        </p:nvSpPr>
        <p:spPr bwMode="auto">
          <a:xfrm>
            <a:off x="311150" y="1628775"/>
            <a:ext cx="426085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ระบบติดตาม เกณฑ์ และตัวชี้วัด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755650" y="2770188"/>
            <a:ext cx="35060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000" dirty="0">
                <a:solidFill>
                  <a:srgbClr val="0070C0"/>
                </a:solidFill>
              </a:rPr>
              <a:t>ระบบติดตามระบบนิเวศ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187450" y="3557588"/>
            <a:ext cx="755527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b="1" dirty="0"/>
              <a:t>ระบบติดตามระบบนิเวศ เป็นกระบวนการเรียนรู้โดยมีการเก็บข้อมูลตาม</a:t>
            </a:r>
          </a:p>
          <a:p>
            <a:r>
              <a:rPr lang="th-TH" b="1" dirty="0"/>
              <a:t>ตัวชี้วัดเกี่ยวกับสถานภาพระบบนิเวศป่าทั้งกายภาพ ชีวภาพ สภาพเศรษฐกิจ</a:t>
            </a:r>
          </a:p>
          <a:p>
            <a:r>
              <a:rPr lang="th-TH" b="1" dirty="0"/>
              <a:t>สังคม และการบริหารจัดการอย่างต่อเนื่องร่วมกัน เพื่อติดตามความเปลี่ยน</a:t>
            </a:r>
          </a:p>
          <a:p>
            <a:r>
              <a:rPr lang="th-TH" b="1" dirty="0"/>
              <a:t>แปลงของสภาพระบบนิเวศ สภาพเศรษฐกิจสังคม อันจะนำมาปรับปรุงจัดการ</a:t>
            </a:r>
          </a:p>
          <a:p>
            <a:r>
              <a:rPr lang="th-TH" b="1" dirty="0"/>
              <a:t>ระบบนิเวศให้เหมาะสมมีประสิทธิภาพยิ่งขึ้นทั้งทางด้านนิเวศวิทยาและทาง</a:t>
            </a:r>
          </a:p>
          <a:p>
            <a:r>
              <a:rPr lang="th-TH" b="1" dirty="0"/>
              <a:t>สังคม</a:t>
            </a:r>
            <a:endParaRPr lang="en-US" b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684213" y="260350"/>
            <a:ext cx="8117928" cy="923330"/>
          </a:xfrm>
          <a:prstGeom prst="rect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5400" b="1" dirty="0">
                <a:solidFill>
                  <a:srgbClr val="FFFF00"/>
                </a:solidFill>
              </a:rPr>
              <a:t>หลักการและกระบวนการพัฒนาการติดตาม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26627" name="WordArt 3"/>
          <p:cNvSpPr>
            <a:spLocks noChangeArrowheads="1" noChangeShapeType="1" noTextEdit="1"/>
          </p:cNvSpPr>
          <p:nvPr/>
        </p:nvSpPr>
        <p:spPr bwMode="auto">
          <a:xfrm>
            <a:off x="311150" y="1628775"/>
            <a:ext cx="426085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ระบบติดตาม เกณฑ์ และตัวชี้วัด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755650" y="2770188"/>
            <a:ext cx="9763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000">
                <a:solidFill>
                  <a:srgbClr val="FFFF00"/>
                </a:solidFill>
              </a:rPr>
              <a:t>เกณฑ์</a:t>
            </a:r>
            <a:endParaRPr lang="en-US" sz="4000">
              <a:solidFill>
                <a:srgbClr val="FFFF00"/>
              </a:solidFill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384300" y="3557588"/>
            <a:ext cx="66182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/>
              <a:t>คือ ลักษณะ หรือมาตรฐานที่บ่งบอกว่าการจัดการระบบนิเวศนั้นมี</a:t>
            </a:r>
          </a:p>
          <a:p>
            <a:r>
              <a:rPr lang="th-TH"/>
              <a:t>ประสิทธิภาพ และยั่งยืน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84213" y="260350"/>
            <a:ext cx="8204200" cy="1006475"/>
          </a:xfrm>
          <a:prstGeom prst="rect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6000">
                <a:solidFill>
                  <a:srgbClr val="FFFF00"/>
                </a:solidFill>
              </a:rPr>
              <a:t>หลักการและกระบวนการพัฒนาการติดตาม</a:t>
            </a:r>
            <a:endParaRPr lang="en-US" sz="6000">
              <a:solidFill>
                <a:srgbClr val="FFFF00"/>
              </a:solidFill>
            </a:endParaRPr>
          </a:p>
        </p:txBody>
      </p:sp>
      <p:sp>
        <p:nvSpPr>
          <p:cNvPr id="25603" name="WordArt 3"/>
          <p:cNvSpPr>
            <a:spLocks noChangeArrowheads="1" noChangeShapeType="1" noTextEdit="1"/>
          </p:cNvSpPr>
          <p:nvPr/>
        </p:nvSpPr>
        <p:spPr bwMode="auto">
          <a:xfrm>
            <a:off x="311150" y="1628775"/>
            <a:ext cx="426085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ระบบติดตาม เกณฑ์ และตัวชี้วัด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755650" y="2770188"/>
            <a:ext cx="1184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000" b="1" dirty="0">
                <a:solidFill>
                  <a:srgbClr val="00B050"/>
                </a:solidFill>
              </a:rPr>
              <a:t>ตัวชี้วัด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71472" y="3510037"/>
            <a:ext cx="837921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th-TH" sz="3200" b="1" dirty="0"/>
              <a:t>ประเภทตัวชี้วัด สามารถจำแนกได้ </a:t>
            </a:r>
            <a:r>
              <a:rPr lang="en-US" sz="3200" b="1" dirty="0"/>
              <a:t>3 </a:t>
            </a:r>
            <a:r>
              <a:rPr lang="th-TH" sz="3200" b="1" dirty="0"/>
              <a:t>ตัวชี้วัด โดยการประยุกต์ให้สอดคล้อง</a:t>
            </a:r>
          </a:p>
          <a:p>
            <a:pPr marL="342900" indent="-342900"/>
            <a:r>
              <a:rPr lang="th-TH" sz="3200" b="1" dirty="0"/>
              <a:t>กับกรอบในการดำเนินงานในการติดตามการบริหารจัดการสิ่งแวดล้อมของ</a:t>
            </a:r>
          </a:p>
          <a:p>
            <a:pPr marL="342900" indent="-342900"/>
            <a:r>
              <a:rPr lang="th-TH" sz="3200" b="1" dirty="0" err="1"/>
              <a:t>สผ</a:t>
            </a:r>
            <a:r>
              <a:rPr lang="en-US" sz="3200" b="1" dirty="0"/>
              <a:t>.</a:t>
            </a:r>
          </a:p>
          <a:p>
            <a:pPr marL="342900" indent="-342900">
              <a:buFontTx/>
              <a:buAutoNum type="arabicPeriod"/>
            </a:pPr>
            <a:endParaRPr lang="en-US" sz="3200" b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71472" y="260350"/>
            <a:ext cx="8117928" cy="923330"/>
          </a:xfrm>
          <a:prstGeom prst="rect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5400" dirty="0">
                <a:solidFill>
                  <a:srgbClr val="FFFF00"/>
                </a:solidFill>
              </a:rPr>
              <a:t>หลักการและกระบวนการพัฒนาการติดตาม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18435" name="WordArt 3"/>
          <p:cNvSpPr>
            <a:spLocks noChangeArrowheads="1" noChangeShapeType="1" noTextEdit="1"/>
          </p:cNvSpPr>
          <p:nvPr/>
        </p:nvSpPr>
        <p:spPr bwMode="auto">
          <a:xfrm>
            <a:off x="311150" y="1628775"/>
            <a:ext cx="426085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DilleniaUPC"/>
                <a:cs typeface="DilleniaUPC"/>
              </a:rPr>
              <a:t>ระบบติดตาม เกณฑ์ และตัวชี้วัด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55650" y="2770188"/>
            <a:ext cx="11657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000" dirty="0">
                <a:solidFill>
                  <a:srgbClr val="00B050"/>
                </a:solidFill>
              </a:rPr>
              <a:t>ตัวชี้วัด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00034" y="3413125"/>
            <a:ext cx="844654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 sz="3200" b="1" dirty="0"/>
              <a:t>1. </a:t>
            </a:r>
            <a:r>
              <a:rPr lang="th-TH" sz="3200" b="1" dirty="0"/>
              <a:t>ตัวชี้วัดที่เป็นภาวะกดดัน  เป็นตัวชี้วัดเชิงลบที่เกิดจากปัจจัยคุกคาม</a:t>
            </a:r>
            <a:br>
              <a:rPr lang="th-TH" sz="3200" b="1" dirty="0"/>
            </a:br>
            <a:r>
              <a:rPr lang="en-US" sz="3200" b="1" dirty="0"/>
              <a:t>    </a:t>
            </a:r>
            <a:r>
              <a:rPr lang="th-TH" sz="3200" b="1" dirty="0"/>
              <a:t>ปัญหาต่อระบบนิเวศ เช่น การบุกรุกพื้นที่ป่า </a:t>
            </a:r>
            <a:endParaRPr lang="en-US" sz="3200" b="1" dirty="0"/>
          </a:p>
          <a:p>
            <a:pPr marL="342900" indent="-342900"/>
            <a:r>
              <a:rPr lang="en-US" sz="3200" b="1" dirty="0"/>
              <a:t>2. </a:t>
            </a:r>
            <a:r>
              <a:rPr lang="th-TH" sz="3200" b="1" dirty="0"/>
              <a:t>ตัวชี้วัดทางสถานภาพ เป็นตัวชี้วัดที่บ่งชี้สถานภาพของทรัพยากร/ระบบ</a:t>
            </a:r>
            <a:br>
              <a:rPr lang="th-TH" sz="3200" b="1" dirty="0"/>
            </a:br>
            <a:r>
              <a:rPr lang="en-US" sz="3200" b="1" dirty="0"/>
              <a:t>    </a:t>
            </a:r>
            <a:r>
              <a:rPr lang="th-TH" sz="3200" b="1" dirty="0"/>
              <a:t>นิเวศ เช่น ความหลากหลายของชนิดพันธุ์ ความหนาแน่นต้นไม้</a:t>
            </a:r>
            <a:endParaRPr lang="en-US" sz="3200" b="1" dirty="0"/>
          </a:p>
          <a:p>
            <a:pPr marL="342900" indent="-342900"/>
            <a:r>
              <a:rPr lang="en-US" sz="3200" b="1" dirty="0"/>
              <a:t>3. </a:t>
            </a:r>
            <a:r>
              <a:rPr lang="th-TH" sz="3200" b="1" dirty="0"/>
              <a:t>ตัวชี้วัดการตอบสนอง  ตัวชี้วัดที่มีผลเชิงบวกที่นำไปสู่ความสำเร็จของ</a:t>
            </a:r>
            <a:br>
              <a:rPr lang="th-TH" sz="3200" b="1" dirty="0"/>
            </a:br>
            <a:r>
              <a:rPr lang="th-TH" sz="3200" b="1" dirty="0"/>
              <a:t>    การจัดการระบบนิเวศ เช่น อัตราการรอดตายของการปลูกต้นไม้</a:t>
            </a:r>
            <a:endParaRPr lang="en-US" sz="3200" b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311275" y="404813"/>
            <a:ext cx="6168676" cy="92333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5400" b="1" dirty="0">
                <a:solidFill>
                  <a:srgbClr val="FFFF00"/>
                </a:solidFill>
              </a:rPr>
              <a:t>ประโยชน์ของเกณฑ์ และตัวชี้วัด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84213" y="1563456"/>
            <a:ext cx="759534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b="1" dirty="0"/>
              <a:t>ในทางป่าไม้นั้น การกำหนดและพัฒนาเกณฑ์ และเครื่องชี้วัด นอกจากจะเป็น</a:t>
            </a:r>
          </a:p>
          <a:p>
            <a:r>
              <a:rPr lang="th-TH" b="1" dirty="0"/>
              <a:t>การแสดงให้เห็นถึงความมุ่งมั่นในการบริหารจัดการทรัพยากรป่าไม้ในแนวทาง</a:t>
            </a:r>
          </a:p>
          <a:p>
            <a:r>
              <a:rPr lang="th-TH" b="1" dirty="0"/>
              <a:t>พัฒนาอย่างยั่งยืนแล้ว ยังสามารถนำไปใช้เป็นเครื่องมือที่เป็นประโยชน์ใน</a:t>
            </a:r>
          </a:p>
          <a:p>
            <a:r>
              <a:rPr lang="th-TH" b="1" dirty="0"/>
              <a:t>วิชาการด้านป่าไม้อื่นๆ ได้อีกนานัปการ เช่น</a:t>
            </a:r>
            <a:endParaRPr lang="en-US" b="1" dirty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714348" y="3500438"/>
            <a:ext cx="737894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 b="1" dirty="0"/>
              <a:t> ใช้แสดงสถานภาพ ของพื้นที่ป่าไม้นั้นๆ ว่ามีความสำเร็จและความก้าวหน้า</a:t>
            </a:r>
            <a:br>
              <a:rPr lang="th-TH" b="1" dirty="0"/>
            </a:br>
            <a:r>
              <a:rPr lang="th-TH" b="1" dirty="0"/>
              <a:t>   ของการบริหารจัดการทรัพยากรป่าไม้ ในแนวทางพัฒนาอย่างยั่งยืน อยู่</a:t>
            </a:r>
            <a:br>
              <a:rPr lang="th-TH" b="1" dirty="0"/>
            </a:br>
            <a:r>
              <a:rPr lang="th-TH" b="1" dirty="0"/>
              <a:t>   ในระดับใด</a:t>
            </a:r>
          </a:p>
          <a:p>
            <a:pPr>
              <a:buFontTx/>
              <a:buChar char="•"/>
            </a:pPr>
            <a:r>
              <a:rPr lang="th-TH" b="1" dirty="0"/>
              <a:t>  ใช้ติดตามผล การนำแผนงานที่มีอยู่ไปปฏิบัติงานในพื้นที่นั้นๆ ว่ามีสภาพ</a:t>
            </a:r>
            <a:br>
              <a:rPr lang="th-TH" b="1" dirty="0"/>
            </a:br>
            <a:r>
              <a:rPr lang="th-TH" b="1" dirty="0"/>
              <a:t>    ปัญหาและอุปสรรค อย่างไรบ้าง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311275" y="404813"/>
            <a:ext cx="6168676" cy="92333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5400" dirty="0">
                <a:solidFill>
                  <a:srgbClr val="FFFF00"/>
                </a:solidFill>
              </a:rPr>
              <a:t>ประโยชน์ของเกณฑ์ และตัวชี้วัด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85720" y="2189163"/>
            <a:ext cx="8717451" cy="4031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 sz="3200" b="1" dirty="0"/>
              <a:t> ใช้ประเมินผล การนำแผนงานที่มีอยู่ไปปฏิบัติงานในพื้นที่นั้นๆ ว่าสามารถ</a:t>
            </a:r>
            <a:br>
              <a:rPr lang="th-TH" sz="3200" b="1" dirty="0"/>
            </a:br>
            <a:r>
              <a:rPr lang="th-TH" sz="3200" b="1" dirty="0"/>
              <a:t>   บรรลุผลสำเร็จตามเป้าหมายที่วางไว้หรือไม่เพียงใด</a:t>
            </a:r>
          </a:p>
          <a:p>
            <a:pPr>
              <a:buFontTx/>
              <a:buChar char="•"/>
            </a:pPr>
            <a:r>
              <a:rPr lang="th-TH" sz="3200" b="1" dirty="0"/>
              <a:t> ใช้บันทึก ความเปลี่ยนแปลงต่างๆ ที่เกิดขึ้นในพื้นที่นั้นๆ ไว้เป็นประวัติศาสตร์</a:t>
            </a:r>
            <a:br>
              <a:rPr lang="th-TH" sz="3200" b="1" dirty="0"/>
            </a:br>
            <a:r>
              <a:rPr lang="th-TH" sz="3200" b="1" dirty="0"/>
              <a:t>   ให้ชนรุ่นหลังได้ศึกษา</a:t>
            </a:r>
          </a:p>
          <a:p>
            <a:pPr>
              <a:buFontTx/>
              <a:buChar char="•"/>
            </a:pPr>
            <a:r>
              <a:rPr lang="th-TH" sz="3200" b="1" dirty="0"/>
              <a:t> ใช้เป็นแนวทาง สำหรับเจ้าหน้าที่ผู้ปฏิบัติงาน ให้สามารถดำเนินงานในพื้นที่</a:t>
            </a:r>
            <a:br>
              <a:rPr lang="th-TH" sz="3200" b="1" dirty="0"/>
            </a:br>
            <a:r>
              <a:rPr lang="th-TH" sz="3200" b="1" dirty="0"/>
              <a:t>   ให้บรรลุผลสำเร็จ ที่สอดคล้องกับการจัดการป่าไม้ในแนวทางการพัฒนาอย่าง</a:t>
            </a:r>
            <a:br>
              <a:rPr lang="th-TH" sz="3200" b="1" dirty="0"/>
            </a:br>
            <a:r>
              <a:rPr lang="th-TH" sz="3200" b="1" dirty="0"/>
              <a:t>   ยั่งยืน</a:t>
            </a:r>
          </a:p>
          <a:p>
            <a:pPr>
              <a:buFontTx/>
              <a:buChar char="•"/>
            </a:pPr>
            <a:r>
              <a:rPr lang="th-TH" sz="3200" b="1" dirty="0"/>
              <a:t> </a:t>
            </a:r>
            <a:endParaRPr lang="en-US" sz="3200" b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03347" y="2116138"/>
            <a:ext cx="865493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 sz="3200" b="1" dirty="0"/>
              <a:t> ใช้เป็นฐานข้อมูล สำหรับเจ้าหน้าที่ระดับบริหาร ใช้ประกอบการพิจารณา</a:t>
            </a:r>
            <a:br>
              <a:rPr lang="th-TH" sz="3200" b="1" dirty="0"/>
            </a:br>
            <a:r>
              <a:rPr lang="th-TH" sz="3200" b="1" dirty="0"/>
              <a:t>   ตัดสินใจเพื่อวางกลยุทธ์แผนการจัดการป่าไม้ หรือสำหรับนักวิจัย นักวิชาการ</a:t>
            </a:r>
            <a:br>
              <a:rPr lang="th-TH" sz="3200" b="1" dirty="0"/>
            </a:br>
            <a:r>
              <a:rPr lang="th-TH" sz="3200" b="1" dirty="0"/>
              <a:t>   นำไปใช้ประกอบการศึกษาวิจัย</a:t>
            </a:r>
          </a:p>
          <a:p>
            <a:pPr>
              <a:buFontTx/>
              <a:buChar char="•"/>
            </a:pPr>
            <a:r>
              <a:rPr lang="th-TH" sz="3200" b="1" dirty="0"/>
              <a:t> ใช้เป็นเครื่องมือ ที่สำคัญประกอบการพิจารณาตรวจสอบรับรองมาตรฐาน</a:t>
            </a:r>
            <a:br>
              <a:rPr lang="th-TH" sz="3200" b="1" dirty="0"/>
            </a:br>
            <a:r>
              <a:rPr lang="th-TH" sz="3200" b="1" dirty="0"/>
              <a:t>   และคุณภาพการบริหารจัดการแผนงาน/โครงการป่าไม้ </a:t>
            </a:r>
            <a:endParaRPr lang="en-US" sz="3200" b="1" dirty="0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311275" y="404813"/>
            <a:ext cx="6168676" cy="92333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th-TH" sz="5400" dirty="0">
                <a:solidFill>
                  <a:srgbClr val="FFFF00"/>
                </a:solidFill>
              </a:rPr>
              <a:t>ประโยชน์ของเกณฑ์ และตัวชี้วัด</a:t>
            </a:r>
            <a:endParaRPr lang="en-US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14348" y="444981"/>
            <a:ext cx="76578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 b="1" dirty="0">
                <a:solidFill>
                  <a:srgbClr val="002060"/>
                </a:solidFill>
              </a:rPr>
              <a:t>ตัวอย่างเกณฑ์ และตัวชี้วัดงานด้านทรัพยากรป่าไม้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11188" y="1628775"/>
            <a:ext cx="1052512" cy="7620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>
                <a:solidFill>
                  <a:srgbClr val="FFFF00"/>
                </a:solidFill>
              </a:rPr>
              <a:t>เกณฑ์</a:t>
            </a:r>
            <a:endParaRPr lang="en-US" sz="4400">
              <a:solidFill>
                <a:srgbClr val="FFFF00"/>
              </a:solidFill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900113" y="2492375"/>
            <a:ext cx="58256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002060"/>
                </a:solidFill>
              </a:rPr>
              <a:t>เกณฑ์ที่ </a:t>
            </a:r>
            <a:r>
              <a:rPr lang="en-US" b="1" dirty="0">
                <a:solidFill>
                  <a:srgbClr val="002060"/>
                </a:solidFill>
              </a:rPr>
              <a:t>1 : </a:t>
            </a:r>
            <a:r>
              <a:rPr lang="th-TH" b="1" dirty="0">
                <a:solidFill>
                  <a:srgbClr val="002060"/>
                </a:solidFill>
              </a:rPr>
              <a:t>สภาพความอุดมสมบูรณ์ของระบบนิเวศป่าไม้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611188" y="3316288"/>
            <a:ext cx="1155700" cy="7620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>
                <a:solidFill>
                  <a:srgbClr val="FFFF00"/>
                </a:solidFill>
              </a:rPr>
              <a:t>ตัวชี้วัด</a:t>
            </a:r>
            <a:endParaRPr lang="en-US" sz="4400">
              <a:solidFill>
                <a:srgbClr val="FFFF00"/>
              </a:solidFill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950913" y="4205288"/>
            <a:ext cx="632577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002060"/>
                </a:solidFill>
              </a:rPr>
              <a:t>ตัวชี้วัดด้านพื้นที่ป่าไม้ ที่เกิดความเสียหายจากกิจกรรมของมนุษย์</a:t>
            </a:r>
          </a:p>
          <a:p>
            <a:pPr>
              <a:buFontTx/>
              <a:buChar char="•"/>
            </a:pPr>
            <a:r>
              <a:rPr lang="th-TH" dirty="0"/>
              <a:t> การบุกรุกแผ้วถางป่า</a:t>
            </a:r>
          </a:p>
          <a:p>
            <a:pPr>
              <a:buFontTx/>
              <a:buChar char="•"/>
            </a:pPr>
            <a:r>
              <a:rPr lang="th-TH" dirty="0"/>
              <a:t> การลักลอบตัดต้นไม้</a:t>
            </a:r>
          </a:p>
          <a:p>
            <a:pPr>
              <a:buFontTx/>
              <a:buChar char="•"/>
            </a:pPr>
            <a:r>
              <a:rPr lang="th-TH" dirty="0"/>
              <a:t> การทำเหมืองแร่</a:t>
            </a:r>
          </a:p>
          <a:p>
            <a:pPr>
              <a:buFontTx/>
              <a:buChar char="•"/>
            </a:pPr>
            <a:r>
              <a:rPr lang="th-TH" dirty="0"/>
              <a:t> การสร้างโครงสร้างพื้นฐานทางกายภาพ</a:t>
            </a:r>
            <a:endParaRPr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928662" y="428604"/>
            <a:ext cx="76578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 b="1" dirty="0">
                <a:solidFill>
                  <a:srgbClr val="002060"/>
                </a:solidFill>
              </a:rPr>
              <a:t>ตัวอย่างเกณฑ์ และตัวชี้วัดงานด้านทรัพยากรป่าไม้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827088" y="1989138"/>
            <a:ext cx="1155700" cy="7620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>
                <a:solidFill>
                  <a:srgbClr val="FFFF00"/>
                </a:solidFill>
              </a:rPr>
              <a:t>ตัวชี้วัด</a:t>
            </a:r>
            <a:endParaRPr lang="en-US" sz="4400">
              <a:solidFill>
                <a:srgbClr val="FFFF00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095375" y="2981325"/>
            <a:ext cx="548579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b="1" dirty="0">
                <a:solidFill>
                  <a:srgbClr val="002060"/>
                </a:solidFill>
              </a:rPr>
              <a:t>ตัวชี้วัดด้านพื้นที่ป่าไม้ ที่เกิดความเสียหายโดยธรรมชาติ</a:t>
            </a:r>
          </a:p>
          <a:p>
            <a:pPr>
              <a:buFontTx/>
              <a:buChar char="•"/>
            </a:pPr>
            <a:r>
              <a:rPr lang="th-TH" dirty="0"/>
              <a:t> อุทกภัย</a:t>
            </a:r>
          </a:p>
          <a:p>
            <a:pPr>
              <a:buFontTx/>
              <a:buChar char="•"/>
            </a:pPr>
            <a:r>
              <a:rPr lang="th-TH" dirty="0"/>
              <a:t> ความแห้งแล้ง</a:t>
            </a:r>
          </a:p>
          <a:p>
            <a:pPr>
              <a:buFontTx/>
              <a:buChar char="•"/>
            </a:pPr>
            <a:r>
              <a:rPr lang="th-TH" dirty="0"/>
              <a:t> ไฟป่า</a:t>
            </a:r>
          </a:p>
          <a:p>
            <a:pPr>
              <a:buFontTx/>
              <a:buChar char="•"/>
            </a:pPr>
            <a:r>
              <a:rPr lang="th-TH" dirty="0"/>
              <a:t> โรค และแมลง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1447800" y="357166"/>
            <a:ext cx="769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th-TH" sz="5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H SarabunPSK" pitchFamily="34" charset="-34"/>
                <a:cs typeface="TH SarabunPSK" pitchFamily="34" charset="-34"/>
              </a:rPr>
              <a:t>สังคมป่าธรรมชาติ....สังคมป่าในเมือง...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214282" y="0"/>
            <a:ext cx="232788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 b="1" i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ความแตกต่าง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505200" y="1987550"/>
            <a:ext cx="2362200" cy="655638"/>
          </a:xfrm>
          <a:noFill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ป่าธรรมชาติ</a:t>
            </a:r>
            <a:endParaRPr lang="th-TH" sz="3200" b="1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2040224"/>
            <a:ext cx="2514600" cy="6985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ป่าในเมือง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th-TH" sz="3200" b="1" dirty="0">
              <a:solidFill>
                <a:srgbClr val="0000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200730" y="2021238"/>
            <a:ext cx="3838575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</a:pPr>
            <a:endParaRPr lang="th-TH" b="1" dirty="0">
              <a:latin typeface="TH SarabunPSK" pitchFamily="34" charset="-34"/>
              <a:cs typeface="TH SarabunPSK" pitchFamily="34" charset="-34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การปลูกและบำรุงรักษา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ความหลากหลาย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ไม้จากต่างถิ่น</a:t>
            </a: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การแก่งแย่ง</a:t>
            </a:r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>
            <a:off x="304800" y="1981200"/>
            <a:ext cx="82296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90120" name="Line 8"/>
          <p:cNvSpPr>
            <a:spLocks noChangeShapeType="1"/>
          </p:cNvSpPr>
          <p:nvPr/>
        </p:nvSpPr>
        <p:spPr bwMode="auto">
          <a:xfrm>
            <a:off x="304800" y="2743200"/>
            <a:ext cx="82296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90121" name="Line 9"/>
          <p:cNvSpPr>
            <a:spLocks noChangeShapeType="1"/>
          </p:cNvSpPr>
          <p:nvPr/>
        </p:nvSpPr>
        <p:spPr bwMode="auto">
          <a:xfrm>
            <a:off x="228600" y="5486400"/>
            <a:ext cx="82296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90122" name="Text Box 10"/>
          <p:cNvSpPr txBox="1">
            <a:spLocks noChangeArrowheads="1"/>
          </p:cNvSpPr>
          <p:nvPr/>
        </p:nvSpPr>
        <p:spPr bwMode="auto">
          <a:xfrm>
            <a:off x="4114800" y="2740570"/>
            <a:ext cx="42672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2636838" algn="l"/>
              </a:tabLst>
            </a:pPr>
            <a:r>
              <a:rPr lang="th-TH" sz="40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ไม่มี	ประณีต</a:t>
            </a:r>
          </a:p>
          <a:p>
            <a:pPr>
              <a:tabLst>
                <a:tab pos="2636838" algn="l"/>
              </a:tabLst>
            </a:pPr>
            <a:r>
              <a:rPr lang="th-TH" sz="40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มาก	น้อย</a:t>
            </a:r>
          </a:p>
          <a:p>
            <a:pPr>
              <a:tabLst>
                <a:tab pos="2636838" algn="l"/>
              </a:tabLst>
            </a:pPr>
            <a:r>
              <a:rPr lang="th-TH" sz="40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น้อย	มาก</a:t>
            </a:r>
          </a:p>
          <a:p>
            <a:pPr>
              <a:tabLst>
                <a:tab pos="2636838" algn="l"/>
              </a:tabLst>
            </a:pPr>
            <a:r>
              <a:rPr lang="th-TH" sz="40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มาก	น้อย</a:t>
            </a:r>
          </a:p>
        </p:txBody>
      </p:sp>
      <p:pic>
        <p:nvPicPr>
          <p:cNvPr id="90123" name="Picture 11" descr="DSC000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5300663"/>
            <a:ext cx="1676400" cy="1319212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90124" name="Picture 12" descr="DSC001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5257800"/>
            <a:ext cx="1828800" cy="137160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0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0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2" grpId="0" build="p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071538" y="404813"/>
            <a:ext cx="77027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 b="1" dirty="0">
                <a:solidFill>
                  <a:srgbClr val="002060"/>
                </a:solidFill>
              </a:rPr>
              <a:t>ตัวอย่างเกณฑ์ และตัวชี้วัดงานด้านทรัพยากรป่าไม้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827088" y="1989138"/>
            <a:ext cx="1155700" cy="7620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>
                <a:solidFill>
                  <a:srgbClr val="FFFF00"/>
                </a:solidFill>
              </a:rPr>
              <a:t>ตัวชี้วัด</a:t>
            </a:r>
            <a:endParaRPr lang="en-US" sz="4400">
              <a:solidFill>
                <a:srgbClr val="FFFF00"/>
              </a:solidFill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785786" y="2981325"/>
            <a:ext cx="787908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3600" b="1" dirty="0">
                <a:solidFill>
                  <a:srgbClr val="002060"/>
                </a:solidFill>
              </a:rPr>
              <a:t>ตัวชี้วัดด้านการป้องกันและควบคุม</a:t>
            </a:r>
          </a:p>
          <a:p>
            <a:pPr>
              <a:buFontTx/>
              <a:buChar char="•"/>
            </a:pPr>
            <a:r>
              <a:rPr lang="th-TH" sz="3600" b="1" dirty="0"/>
              <a:t> โรคและ</a:t>
            </a:r>
            <a:r>
              <a:rPr lang="th-TH" sz="3600" b="1" dirty="0" err="1"/>
              <a:t>แมลงศ</a:t>
            </a:r>
            <a:r>
              <a:rPr lang="th-TH" sz="3600" b="1" dirty="0"/>
              <a:t>รัตรูป่าไม้ </a:t>
            </a:r>
            <a:r>
              <a:rPr lang="en-US" sz="3600" b="1" dirty="0"/>
              <a:t>…</a:t>
            </a:r>
            <a:r>
              <a:rPr lang="th-TH" sz="3600" b="1" dirty="0"/>
              <a:t>การมีด่านกักกัน, ระเบียบปฏิบัติ</a:t>
            </a:r>
          </a:p>
          <a:p>
            <a:pPr>
              <a:buFontTx/>
              <a:buChar char="•"/>
            </a:pPr>
            <a:r>
              <a:rPr lang="th-TH" sz="3600" b="1" dirty="0"/>
              <a:t> สารพิษ </a:t>
            </a:r>
            <a:r>
              <a:rPr lang="en-US" sz="3600" b="1" dirty="0"/>
              <a:t>…</a:t>
            </a:r>
            <a:r>
              <a:rPr lang="th-TH" sz="3600" b="1" dirty="0"/>
              <a:t>การมีหน่วยงานปฏิบัติ, การมีระเบียบปฏิบัติ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714348" y="404813"/>
            <a:ext cx="76578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 b="1" dirty="0">
                <a:solidFill>
                  <a:srgbClr val="002060"/>
                </a:solidFill>
              </a:rPr>
              <a:t>ตัวอย่างเกณฑ์ และตัวชี้วัดงานด้านทรัพยากรป่าไม้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827088" y="1989138"/>
            <a:ext cx="1155700" cy="7620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>
                <a:solidFill>
                  <a:srgbClr val="FFFF00"/>
                </a:solidFill>
              </a:rPr>
              <a:t>ตัวชี้วัด</a:t>
            </a:r>
            <a:endParaRPr lang="en-US" sz="4400">
              <a:solidFill>
                <a:srgbClr val="FFFF00"/>
              </a:solidFill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384300" y="2908300"/>
            <a:ext cx="532068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000" b="1" dirty="0"/>
              <a:t>ตัวชี้วัด ด้านการฟื้นฟูสภาพป่า</a:t>
            </a:r>
          </a:p>
          <a:p>
            <a:pPr>
              <a:buFontTx/>
              <a:buChar char="•"/>
            </a:pPr>
            <a:r>
              <a:rPr lang="th-TH" sz="4000" b="1" dirty="0"/>
              <a:t> การฟื้นฟูสภาพป่าตามธรรมชาติ</a:t>
            </a:r>
          </a:p>
          <a:p>
            <a:pPr>
              <a:buFontTx/>
              <a:buChar char="•"/>
            </a:pPr>
            <a:r>
              <a:rPr lang="th-TH" sz="4000" b="1" dirty="0"/>
              <a:t> การปลูกเสริมและบำรุงป่าธรรมชาติ</a:t>
            </a:r>
          </a:p>
          <a:p>
            <a:pPr>
              <a:buFontTx/>
              <a:buChar char="•"/>
            </a:pPr>
            <a:r>
              <a:rPr lang="th-TH" sz="4000" b="1" dirty="0"/>
              <a:t> การปลูกป่า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14282" y="434975"/>
            <a:ext cx="88232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 b="1" dirty="0">
                <a:solidFill>
                  <a:srgbClr val="002060"/>
                </a:solidFill>
              </a:rPr>
              <a:t>ตัวอย่างเกณฑ์ และตัวชี้วัดงานด้านทรัพยากรป่าไม้ในเมือง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611188" y="1628775"/>
            <a:ext cx="1052512" cy="7620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>
                <a:solidFill>
                  <a:srgbClr val="FFFF00"/>
                </a:solidFill>
              </a:rPr>
              <a:t>เกณฑ์</a:t>
            </a:r>
            <a:endParaRPr lang="en-US" sz="4400">
              <a:solidFill>
                <a:srgbClr val="FFFF00"/>
              </a:solidFill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5435600" y="1628775"/>
            <a:ext cx="1155700" cy="76200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>
                <a:solidFill>
                  <a:srgbClr val="FFFF00"/>
                </a:solidFill>
              </a:rPr>
              <a:t>ตัวชี้วัด</a:t>
            </a:r>
            <a:endParaRPr lang="en-US" sz="4400">
              <a:solidFill>
                <a:srgbClr val="FFFF00"/>
              </a:solidFill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63575" y="2540000"/>
            <a:ext cx="42862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/>
              <a:t> </a:t>
            </a:r>
          </a:p>
          <a:p>
            <a:pPr>
              <a:buFontTx/>
              <a:buChar char="•"/>
            </a:pPr>
            <a:r>
              <a:rPr lang="th-TH"/>
              <a:t> </a:t>
            </a:r>
          </a:p>
          <a:p>
            <a:pPr>
              <a:buFontTx/>
              <a:buChar char="•"/>
            </a:pPr>
            <a:r>
              <a:rPr lang="th-TH"/>
              <a:t> </a:t>
            </a:r>
          </a:p>
          <a:p>
            <a:pPr>
              <a:buFontTx/>
              <a:buChar char="•"/>
            </a:pPr>
            <a:r>
              <a:rPr lang="th-TH"/>
              <a:t> </a:t>
            </a:r>
            <a:endParaRPr lang="en-US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083175" y="2527300"/>
            <a:ext cx="42862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h-TH"/>
              <a:t> </a:t>
            </a:r>
          </a:p>
          <a:p>
            <a:pPr>
              <a:buFontTx/>
              <a:buChar char="•"/>
            </a:pPr>
            <a:r>
              <a:rPr lang="th-TH"/>
              <a:t> </a:t>
            </a:r>
          </a:p>
          <a:p>
            <a:pPr>
              <a:buFontTx/>
              <a:buChar char="•"/>
            </a:pPr>
            <a:r>
              <a:rPr lang="th-TH"/>
              <a:t> </a:t>
            </a:r>
          </a:p>
          <a:p>
            <a:pPr>
              <a:buFontTx/>
              <a:buChar char="•"/>
            </a:pPr>
            <a:r>
              <a:rPr lang="th-TH"/>
              <a:t>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075240" cy="188482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72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สรุป</a:t>
            </a:r>
            <a:r>
              <a:rPr lang="en-US" sz="72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th-TH" sz="54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th-TH" sz="54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4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จะจัดการต้นไม้ในเมืองสำเร็จหรือไม่ขึ้นอยู่กับ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th-TH" sz="4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09466775"/>
              </p:ext>
            </p:extLst>
          </p:nvPr>
        </p:nvGraphicFramePr>
        <p:xfrm>
          <a:off x="539552" y="1913805"/>
          <a:ext cx="7239000" cy="4323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2803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5588"/>
            <a:ext cx="8229600" cy="8397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h-TH" sz="5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การเติบโตของต้นไม้ขึ้นอยู่กับ......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81050" y="1828800"/>
            <a:ext cx="7505700" cy="4140200"/>
            <a:chOff x="492" y="1152"/>
            <a:chExt cx="4728" cy="2608"/>
          </a:xfrm>
        </p:grpSpPr>
        <p:sp>
          <p:nvSpPr>
            <p:cNvPr id="91140" name="Text Box 4">
              <a:hlinkClick r:id="rId2" action="ppaction://hlinksldjump" highlightClick="1"/>
            </p:cNvPr>
            <p:cNvSpPr txBox="1">
              <a:spLocks noChangeArrowheads="1"/>
            </p:cNvSpPr>
            <p:nvPr/>
          </p:nvSpPr>
          <p:spPr bwMode="auto">
            <a:xfrm>
              <a:off x="492" y="1152"/>
              <a:ext cx="1620" cy="540"/>
            </a:xfrm>
            <a:prstGeom prst="rect">
              <a:avLst/>
            </a:prstGeom>
            <a:solidFill>
              <a:srgbClr val="FF6699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Genetic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(Heredity)</a:t>
              </a:r>
              <a:endParaRPr lang="th-TH" sz="9000" b="1">
                <a:solidFill>
                  <a:schemeClr val="bg1"/>
                </a:solidFill>
                <a:latin typeface="Comic Sans MS" pitchFamily="66" charset="0"/>
                <a:ea typeface="Cordia New" pitchFamily="34" charset="-34"/>
                <a:cs typeface="EucrosiaUPC" pitchFamily="18" charset="-34"/>
              </a:endParaRPr>
            </a:p>
          </p:txBody>
        </p:sp>
        <p:sp>
          <p:nvSpPr>
            <p:cNvPr id="91141" name="Text Box 5">
              <a:hlinkClick r:id="rId3" action="ppaction://hlinksldjump" highlightClick="1"/>
            </p:cNvPr>
            <p:cNvSpPr txBox="1">
              <a:spLocks noChangeArrowheads="1"/>
            </p:cNvSpPr>
            <p:nvPr/>
          </p:nvSpPr>
          <p:spPr bwMode="auto">
            <a:xfrm>
              <a:off x="3600" y="1152"/>
              <a:ext cx="1620" cy="54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Ecology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(Environment)</a:t>
              </a:r>
              <a:endParaRPr lang="th-TH" sz="9000" b="1">
                <a:solidFill>
                  <a:schemeClr val="bg1"/>
                </a:solidFill>
                <a:latin typeface="Comic Sans MS" pitchFamily="66" charset="0"/>
                <a:ea typeface="Cordia New" pitchFamily="34" charset="-34"/>
                <a:cs typeface="EucrosiaUPC" pitchFamily="18" charset="-34"/>
              </a:endParaRPr>
            </a:p>
          </p:txBody>
        </p:sp>
        <p:sp>
          <p:nvSpPr>
            <p:cNvPr id="91142" name="Text Box 6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969" y="2141"/>
              <a:ext cx="1889" cy="540"/>
            </a:xfrm>
            <a:prstGeom prst="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Physiology</a:t>
              </a:r>
            </a:p>
            <a:p>
              <a:pPr algn="ctr"/>
              <a:r>
                <a:rPr lang="en-US" sz="2400" b="1">
                  <a:solidFill>
                    <a:schemeClr val="bg1"/>
                  </a:solidFill>
                  <a:latin typeface="Comic Sans MS" pitchFamily="66" charset="0"/>
                  <a:ea typeface="Cordia New" pitchFamily="34" charset="-34"/>
                  <a:cs typeface="EucrosiaUPC" pitchFamily="18" charset="-34"/>
                </a:rPr>
                <a:t>(Internal Process)</a:t>
              </a:r>
              <a:endParaRPr lang="th-TH" sz="9000" b="1">
                <a:solidFill>
                  <a:schemeClr val="bg1"/>
                </a:solidFill>
                <a:latin typeface="Comic Sans MS" pitchFamily="66" charset="0"/>
                <a:ea typeface="Cordia New" pitchFamily="34" charset="-34"/>
                <a:cs typeface="EucrosiaUPC" pitchFamily="18" charset="-34"/>
              </a:endParaRPr>
            </a:p>
          </p:txBody>
        </p:sp>
        <p:sp>
          <p:nvSpPr>
            <p:cNvPr id="91143" name="Oval 7"/>
            <p:cNvSpPr>
              <a:spLocks noChangeArrowheads="1"/>
            </p:cNvSpPr>
            <p:nvPr/>
          </p:nvSpPr>
          <p:spPr bwMode="auto">
            <a:xfrm>
              <a:off x="1969" y="2951"/>
              <a:ext cx="1800" cy="809"/>
            </a:xfrm>
            <a:prstGeom prst="ellipse">
              <a:avLst/>
            </a:prstGeom>
            <a:solidFill>
              <a:srgbClr val="66FF33"/>
            </a:solidFill>
            <a:ln w="9525">
              <a:noFill/>
              <a:round/>
              <a:headEnd/>
              <a:tailEnd/>
            </a:ln>
            <a:effectLst>
              <a:prstShdw prst="shdw13" dist="53882" dir="13500000">
                <a:srgbClr val="808080"/>
              </a:prstShdw>
            </a:effectLst>
          </p:spPr>
          <p:txBody>
            <a:bodyPr/>
            <a:lstStyle/>
            <a:p>
              <a:pPr algn="ctr">
                <a:lnSpc>
                  <a:spcPct val="90000"/>
                </a:lnSpc>
              </a:pPr>
              <a:r>
                <a:rPr lang="en-US" sz="3600" b="1">
                  <a:solidFill>
                    <a:schemeClr val="bg1"/>
                  </a:solidFill>
                  <a:latin typeface="Comic Sans MS" pitchFamily="66" charset="0"/>
                  <a:cs typeface="EucrosiaUPC" pitchFamily="18" charset="-34"/>
                </a:rPr>
                <a:t>Tree Growth</a:t>
              </a:r>
              <a:endParaRPr lang="th-TH" sz="9800" b="1">
                <a:solidFill>
                  <a:schemeClr val="bg1"/>
                </a:solidFill>
                <a:latin typeface="Comic Sans MS" pitchFamily="66" charset="0"/>
                <a:cs typeface="EucrosiaUPC" pitchFamily="18" charset="-34"/>
              </a:endParaRPr>
            </a:p>
          </p:txBody>
        </p:sp>
        <p:sp>
          <p:nvSpPr>
            <p:cNvPr id="91144" name="Line 8"/>
            <p:cNvSpPr>
              <a:spLocks noChangeShapeType="1"/>
            </p:cNvSpPr>
            <p:nvPr/>
          </p:nvSpPr>
          <p:spPr bwMode="auto">
            <a:xfrm>
              <a:off x="1296" y="1872"/>
              <a:ext cx="316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91145" name="Line 9"/>
            <p:cNvSpPr>
              <a:spLocks noChangeShapeType="1"/>
            </p:cNvSpPr>
            <p:nvPr/>
          </p:nvSpPr>
          <p:spPr bwMode="auto">
            <a:xfrm>
              <a:off x="1296" y="1692"/>
              <a:ext cx="0" cy="1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91146" name="Line 10"/>
            <p:cNvSpPr>
              <a:spLocks noChangeShapeType="1"/>
            </p:cNvSpPr>
            <p:nvPr/>
          </p:nvSpPr>
          <p:spPr bwMode="auto">
            <a:xfrm>
              <a:off x="4464" y="1692"/>
              <a:ext cx="0" cy="1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91147" name="Line 11"/>
            <p:cNvSpPr>
              <a:spLocks noChangeShapeType="1"/>
            </p:cNvSpPr>
            <p:nvPr/>
          </p:nvSpPr>
          <p:spPr bwMode="auto">
            <a:xfrm>
              <a:off x="2869" y="1872"/>
              <a:ext cx="0" cy="2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91148" name="Line 12"/>
            <p:cNvSpPr>
              <a:spLocks noChangeShapeType="1"/>
            </p:cNvSpPr>
            <p:nvPr/>
          </p:nvSpPr>
          <p:spPr bwMode="auto">
            <a:xfrm>
              <a:off x="2869" y="2681"/>
              <a:ext cx="0" cy="2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91149" name="Oval 13"/>
          <p:cNvSpPr>
            <a:spLocks noChangeArrowheads="1"/>
          </p:cNvSpPr>
          <p:nvPr/>
        </p:nvSpPr>
        <p:spPr bwMode="auto">
          <a:xfrm>
            <a:off x="5334000" y="1295400"/>
            <a:ext cx="3352800" cy="19050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55088" y="220046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th-TH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ปัจจัยสิ่งแวดล้อมที่ต้นไม้ต้องการ </a:t>
            </a:r>
            <a:r>
              <a:rPr 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SWALT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9816"/>
            <a:ext cx="8229600" cy="45307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oil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W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ater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ir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L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ight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T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emperature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1071546"/>
            <a:ext cx="4749512" cy="35814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Picture 4" descr="199268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22799" y="3547468"/>
            <a:ext cx="2257425" cy="31877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2844" y="142852"/>
            <a:ext cx="885831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45563"/>
            <a:ext cx="8534400" cy="758952"/>
          </a:xfrm>
        </p:spPr>
        <p:txBody>
          <a:bodyPr>
            <a:noAutofit/>
          </a:bodyPr>
          <a:lstStyle/>
          <a:p>
            <a:r>
              <a:rPr lang="th-TH" sz="54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หัวข้อบรรยาย</a:t>
            </a:r>
            <a:endParaRPr lang="th-TH" sz="54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1500174"/>
            <a:ext cx="7563289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 การป่าไม้ในเมือง (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Urban Forestry)…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สู่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…</a:t>
            </a:r>
            <a:r>
              <a:rPr lang="th-TH" sz="4000" b="1" dirty="0" err="1" smtClean="0">
                <a:latin typeface="TH SarabunPSK" pitchFamily="34" charset="-34"/>
                <a:cs typeface="TH SarabunPSK" pitchFamily="34" charset="-34"/>
              </a:rPr>
              <a:t>รุกข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กร</a:t>
            </a:r>
            <a:endParaRPr lang="en-US" sz="40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q"/>
            </a:pP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แนวนโยบายของกรมป่าไม้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....????</a:t>
            </a:r>
            <a:endParaRPr lang="th-TH" sz="40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q"/>
            </a:pPr>
            <a:r>
              <a:rPr lang="th-TH" sz="40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รูปแบบชีวิตของพืชพันธุ์</a:t>
            </a:r>
            <a:r>
              <a:rPr lang="en-US" sz="40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(Plant Life Form) </a:t>
            </a:r>
            <a:r>
              <a:rPr lang="th-TH" sz="40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40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0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    กับการคัดเลือกชนิดไม้</a:t>
            </a:r>
            <a:endParaRPr lang="en-US" sz="4000" b="1" dirty="0" smtClean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  <a:p>
            <a:pPr>
              <a:buFont typeface="Wingdings" pitchFamily="2" charset="2"/>
              <a:buChar char="q"/>
            </a:pPr>
            <a:r>
              <a:rPr lang="th-TH" sz="40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การจัดการต้นไม้ในเมือง</a:t>
            </a:r>
          </a:p>
          <a:p>
            <a:pPr>
              <a:buFont typeface="Wingdings" pitchFamily="2" charset="2"/>
              <a:buChar char="q"/>
            </a:pPr>
            <a:r>
              <a:rPr lang="th-TH" sz="40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การติดตามตรวจสอบ (ผลสัมฤทธิ์)</a:t>
            </a:r>
          </a:p>
          <a:p>
            <a:pPr>
              <a:buFont typeface="Wingdings" pitchFamily="2" charset="2"/>
              <a:buChar char="q"/>
            </a:pP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0"/>
            <a:ext cx="7315200" cy="1066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th-TH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ความแตกต่างระหว่างป่ากับเมือง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4800" y="1086136"/>
            <a:ext cx="4191000" cy="795338"/>
          </a:xfrm>
        </p:spPr>
        <p:txBody>
          <a:bodyPr/>
          <a:lstStyle/>
          <a:p>
            <a:pPr marL="0" indent="0">
              <a:buFontTx/>
              <a:buNone/>
              <a:tabLst>
                <a:tab pos="2520950" algn="l"/>
              </a:tabLst>
            </a:pPr>
            <a:r>
              <a:rPr lang="th-TH" sz="3600" b="1" dirty="0"/>
              <a:t>  ป่า	  เมือง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457200" y="1828800"/>
            <a:ext cx="333375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h-TH" sz="4400" b="1">
                <a:cs typeface="EucrosiaUPC" pitchFamily="18" charset="-34"/>
              </a:rPr>
              <a:t>แสง</a:t>
            </a:r>
          </a:p>
          <a:p>
            <a:r>
              <a:rPr lang="th-TH" sz="4400" b="1">
                <a:cs typeface="EucrosiaUPC" pitchFamily="18" charset="-34"/>
              </a:rPr>
              <a:t>น้ำ</a:t>
            </a:r>
          </a:p>
          <a:p>
            <a:r>
              <a:rPr lang="th-TH" sz="4400" b="1">
                <a:cs typeface="EucrosiaUPC" pitchFamily="18" charset="-34"/>
              </a:rPr>
              <a:t>ธาตุอาหาร</a:t>
            </a:r>
          </a:p>
          <a:p>
            <a:r>
              <a:rPr lang="th-TH" sz="4400" b="1">
                <a:cs typeface="EucrosiaUPC" pitchFamily="18" charset="-34"/>
              </a:rPr>
              <a:t>คาร์บอนไดออกไซด์</a:t>
            </a:r>
          </a:p>
          <a:p>
            <a:r>
              <a:rPr lang="th-TH" sz="4400" b="1">
                <a:solidFill>
                  <a:srgbClr val="FF3300"/>
                </a:solidFill>
                <a:cs typeface="EucrosiaUPC" pitchFamily="18" charset="-34"/>
              </a:rPr>
              <a:t>อุณหภูมิ</a:t>
            </a:r>
          </a:p>
          <a:p>
            <a:r>
              <a:rPr lang="th-TH" sz="4400" b="1">
                <a:solidFill>
                  <a:srgbClr val="FF3300"/>
                </a:solidFill>
                <a:cs typeface="EucrosiaUPC" pitchFamily="18" charset="-34"/>
              </a:rPr>
              <a:t>มลพิษทางอากาศ</a:t>
            </a:r>
          </a:p>
          <a:p>
            <a:r>
              <a:rPr lang="th-TH" sz="4400" b="1">
                <a:solidFill>
                  <a:srgbClr val="FF3300"/>
                </a:solidFill>
                <a:cs typeface="EucrosiaUPC" pitchFamily="18" charset="-34"/>
              </a:rPr>
              <a:t>โลหะหนัก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4191000" y="1928813"/>
            <a:ext cx="46291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tabLst>
                <a:tab pos="2520950" algn="l"/>
              </a:tabLst>
            </a:pPr>
            <a:r>
              <a:rPr lang="th-TH" sz="2800" b="1" dirty="0">
                <a:solidFill>
                  <a:srgbClr val="0070C0"/>
                </a:solidFill>
              </a:rPr>
              <a:t>เพียงพอ	น้อย</a:t>
            </a:r>
            <a:r>
              <a:rPr lang="en-US" sz="2800" b="1" dirty="0">
                <a:solidFill>
                  <a:srgbClr val="0070C0"/>
                </a:solidFill>
              </a:rPr>
              <a:t>-</a:t>
            </a:r>
            <a:r>
              <a:rPr lang="th-TH" sz="2800" b="1" dirty="0">
                <a:solidFill>
                  <a:srgbClr val="0070C0"/>
                </a:solidFill>
              </a:rPr>
              <a:t>มาก</a:t>
            </a:r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4191000" y="2581275"/>
            <a:ext cx="462915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tabLst>
                <a:tab pos="2520950" algn="l"/>
              </a:tabLst>
            </a:pPr>
            <a:r>
              <a:rPr lang="th-TH" sz="2800" b="1" dirty="0">
                <a:solidFill>
                  <a:srgbClr val="0070C0"/>
                </a:solidFill>
              </a:rPr>
              <a:t>น้อย</a:t>
            </a:r>
            <a:r>
              <a:rPr lang="en-US" sz="2800" b="1" dirty="0">
                <a:solidFill>
                  <a:srgbClr val="0070C0"/>
                </a:solidFill>
              </a:rPr>
              <a:t>-</a:t>
            </a:r>
            <a:r>
              <a:rPr lang="th-TH" sz="2800" b="1" dirty="0">
                <a:solidFill>
                  <a:srgbClr val="0070C0"/>
                </a:solidFill>
              </a:rPr>
              <a:t>เพียงพอ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th-TH" sz="2800" b="1" dirty="0">
                <a:solidFill>
                  <a:srgbClr val="0070C0"/>
                </a:solidFill>
              </a:rPr>
              <a:t>	น้อย</a:t>
            </a:r>
            <a:r>
              <a:rPr lang="en-US" sz="2800" b="1" dirty="0">
                <a:solidFill>
                  <a:srgbClr val="0070C0"/>
                </a:solidFill>
              </a:rPr>
              <a:t>-</a:t>
            </a:r>
            <a:r>
              <a:rPr lang="th-TH" sz="2800" b="1" dirty="0">
                <a:solidFill>
                  <a:srgbClr val="0070C0"/>
                </a:solidFill>
              </a:rPr>
              <a:t>มาก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4191000" y="3952875"/>
            <a:ext cx="462915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tabLst>
                <a:tab pos="2520950" algn="l"/>
              </a:tabLst>
            </a:pPr>
            <a:r>
              <a:rPr lang="th-TH" sz="2800" b="1" dirty="0">
                <a:solidFill>
                  <a:srgbClr val="0070C0"/>
                </a:solidFill>
              </a:rPr>
              <a:t>เพียงพอ	มาก</a:t>
            </a:r>
          </a:p>
        </p:txBody>
      </p:sp>
      <p:sp>
        <p:nvSpPr>
          <p:cNvPr id="93192" name="Rectangle 8"/>
          <p:cNvSpPr>
            <a:spLocks noChangeArrowheads="1"/>
          </p:cNvSpPr>
          <p:nvPr/>
        </p:nvSpPr>
        <p:spPr bwMode="auto">
          <a:xfrm>
            <a:off x="4191000" y="4638675"/>
            <a:ext cx="462915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tabLst>
                <a:tab pos="2520950" algn="l"/>
              </a:tabLst>
            </a:pPr>
            <a:r>
              <a:rPr lang="th-TH" sz="2800" b="1" dirty="0">
                <a:solidFill>
                  <a:srgbClr val="0070C0"/>
                </a:solidFill>
              </a:rPr>
              <a:t>ปานกลาง	ร้อน</a:t>
            </a:r>
          </a:p>
        </p:txBody>
      </p:sp>
      <p:sp>
        <p:nvSpPr>
          <p:cNvPr id="93193" name="Rectangle 9"/>
          <p:cNvSpPr>
            <a:spLocks noChangeArrowheads="1"/>
          </p:cNvSpPr>
          <p:nvPr/>
        </p:nvSpPr>
        <p:spPr bwMode="auto">
          <a:xfrm>
            <a:off x="4191000" y="5248275"/>
            <a:ext cx="462915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tabLst>
                <a:tab pos="2520950" algn="l"/>
              </a:tabLst>
            </a:pPr>
            <a:r>
              <a:rPr lang="th-TH" sz="2800" b="1" dirty="0">
                <a:solidFill>
                  <a:srgbClr val="0070C0"/>
                </a:solidFill>
              </a:rPr>
              <a:t>น้อย	มาก</a:t>
            </a:r>
          </a:p>
        </p:txBody>
      </p:sp>
      <p:sp>
        <p:nvSpPr>
          <p:cNvPr id="93194" name="Rectangle 10"/>
          <p:cNvSpPr>
            <a:spLocks noChangeArrowheads="1"/>
          </p:cNvSpPr>
          <p:nvPr/>
        </p:nvSpPr>
        <p:spPr bwMode="auto">
          <a:xfrm>
            <a:off x="4191000" y="5934075"/>
            <a:ext cx="462915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tabLst>
                <a:tab pos="2520950" algn="l"/>
              </a:tabLst>
            </a:pPr>
            <a:r>
              <a:rPr lang="th-TH" sz="2800" b="1" dirty="0">
                <a:solidFill>
                  <a:srgbClr val="0070C0"/>
                </a:solidFill>
              </a:rPr>
              <a:t>น้อย	มาก</a:t>
            </a:r>
          </a:p>
        </p:txBody>
      </p:sp>
      <p:sp>
        <p:nvSpPr>
          <p:cNvPr id="93195" name="Line 11"/>
          <p:cNvSpPr>
            <a:spLocks noChangeShapeType="1"/>
          </p:cNvSpPr>
          <p:nvPr/>
        </p:nvSpPr>
        <p:spPr bwMode="auto">
          <a:xfrm>
            <a:off x="304800" y="1828800"/>
            <a:ext cx="822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93196" name="Rectangle 12"/>
          <p:cNvSpPr>
            <a:spLocks noChangeArrowheads="1"/>
          </p:cNvSpPr>
          <p:nvPr/>
        </p:nvSpPr>
        <p:spPr bwMode="auto">
          <a:xfrm>
            <a:off x="4191000" y="3267075"/>
            <a:ext cx="462915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tabLst>
                <a:tab pos="2520950" algn="l"/>
              </a:tabLst>
            </a:pPr>
            <a:r>
              <a:rPr lang="th-TH" sz="2800" b="1" dirty="0">
                <a:solidFill>
                  <a:srgbClr val="0070C0"/>
                </a:solidFill>
              </a:rPr>
              <a:t>น้อย</a:t>
            </a:r>
            <a:r>
              <a:rPr lang="en-US" sz="2800" b="1" dirty="0">
                <a:solidFill>
                  <a:srgbClr val="0070C0"/>
                </a:solidFill>
              </a:rPr>
              <a:t>-</a:t>
            </a:r>
            <a:r>
              <a:rPr lang="th-TH" sz="2800" b="1" dirty="0">
                <a:solidFill>
                  <a:srgbClr val="0070C0"/>
                </a:solidFill>
              </a:rPr>
              <a:t>เพียงพอ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th-TH" sz="2800" b="1" dirty="0">
                <a:solidFill>
                  <a:srgbClr val="0070C0"/>
                </a:solidFill>
              </a:rPr>
              <a:t>	น้อย</a:t>
            </a:r>
            <a:r>
              <a:rPr lang="en-US" sz="2800" b="1" dirty="0">
                <a:solidFill>
                  <a:srgbClr val="0070C0"/>
                </a:solidFill>
              </a:rPr>
              <a:t>-</a:t>
            </a:r>
            <a:r>
              <a:rPr lang="th-TH" sz="2800" b="1" dirty="0">
                <a:solidFill>
                  <a:srgbClr val="0070C0"/>
                </a:solidFill>
              </a:rPr>
              <a:t>มาก</a:t>
            </a:r>
          </a:p>
        </p:txBody>
      </p:sp>
      <p:sp>
        <p:nvSpPr>
          <p:cNvPr id="93197" name="Line 13"/>
          <p:cNvSpPr>
            <a:spLocks noChangeShapeType="1"/>
          </p:cNvSpPr>
          <p:nvPr/>
        </p:nvSpPr>
        <p:spPr bwMode="auto">
          <a:xfrm>
            <a:off x="304800" y="6553200"/>
            <a:ext cx="822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93198" name="Line 14"/>
          <p:cNvSpPr>
            <a:spLocks noChangeShapeType="1"/>
          </p:cNvSpPr>
          <p:nvPr/>
        </p:nvSpPr>
        <p:spPr bwMode="auto">
          <a:xfrm>
            <a:off x="304800" y="1004888"/>
            <a:ext cx="822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9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9" grpId="0"/>
      <p:bldP spid="93190" grpId="0"/>
      <p:bldP spid="93191" grpId="0"/>
      <p:bldP spid="93192" grpId="0"/>
      <p:bldP spid="93193" grpId="0"/>
      <p:bldP spid="93194" grpId="0"/>
      <p:bldP spid="9319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19555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685800"/>
            <a:ext cx="4586288" cy="4953000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953000" y="4038600"/>
            <a:ext cx="3962400" cy="990600"/>
            <a:chOff x="3120" y="2544"/>
            <a:chExt cx="2496" cy="624"/>
          </a:xfrm>
        </p:grpSpPr>
        <p:sp>
          <p:nvSpPr>
            <p:cNvPr id="94212" name="AutoShape 4"/>
            <p:cNvSpPr>
              <a:spLocks noChangeArrowheads="1"/>
            </p:cNvSpPr>
            <p:nvPr/>
          </p:nvSpPr>
          <p:spPr bwMode="auto">
            <a:xfrm>
              <a:off x="3120" y="2544"/>
              <a:ext cx="2496" cy="624"/>
            </a:xfrm>
            <a:prstGeom prst="cloudCallout">
              <a:avLst>
                <a:gd name="adj1" fmla="val -47796"/>
                <a:gd name="adj2" fmla="val -67148"/>
              </a:avLst>
            </a:prstGeom>
            <a:solidFill>
              <a:srgbClr val="808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th-TH" sz="4300" b="1">
                <a:solidFill>
                  <a:schemeClr val="tx2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94213" name="Text Box 5"/>
            <p:cNvSpPr txBox="1">
              <a:spLocks noChangeArrowheads="1"/>
            </p:cNvSpPr>
            <p:nvPr/>
          </p:nvSpPr>
          <p:spPr bwMode="auto">
            <a:xfrm>
              <a:off x="3216" y="2640"/>
              <a:ext cx="238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h-TH" sz="3900" b="1">
                  <a:solidFill>
                    <a:srgbClr val="000000"/>
                  </a:solidFill>
                  <a:latin typeface="Angsana New" pitchFamily="18" charset="-34"/>
                  <a:cs typeface="Angsana New" pitchFamily="18" charset="-34"/>
                </a:rPr>
                <a:t>ทำอย่างไรต้นไม้จะเติบโต </a:t>
              </a:r>
              <a:r>
                <a:rPr lang="en-US" sz="3900" b="1">
                  <a:solidFill>
                    <a:srgbClr val="000000"/>
                  </a:solidFill>
                  <a:latin typeface="Angsana New" pitchFamily="18" charset="-34"/>
                  <a:cs typeface="Angsana New" pitchFamily="18" charset="-34"/>
                </a:rPr>
                <a:t>?</a:t>
              </a:r>
              <a:endParaRPr lang="th-TH" sz="3900" b="1">
                <a:solidFill>
                  <a:srgbClr val="000000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685800" y="457200"/>
            <a:ext cx="7358105" cy="2193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33400" indent="-533400">
              <a:lnSpc>
                <a:spcPct val="140000"/>
              </a:lnSpc>
              <a:buSzPct val="60000"/>
              <a:buFontTx/>
              <a:buBlip>
                <a:blip r:embed="rId2"/>
              </a:buBlip>
            </a:pPr>
            <a:r>
              <a:rPr lang="th-TH" sz="51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คัดเลือกสายพันธุ์ที่ดี</a:t>
            </a:r>
          </a:p>
          <a:p>
            <a:pPr marL="533400" indent="-533400">
              <a:lnSpc>
                <a:spcPct val="140000"/>
              </a:lnSpc>
              <a:buSzPct val="60000"/>
              <a:buFontTx/>
              <a:buBlip>
                <a:blip r:embed="rId2"/>
              </a:buBlip>
            </a:pPr>
            <a:r>
              <a:rPr lang="th-TH" sz="51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ให้ปัจจัยที่ต้นไม้ต้องการอย่างเพียงพอ</a:t>
            </a:r>
          </a:p>
        </p:txBody>
      </p:sp>
      <p:pic>
        <p:nvPicPr>
          <p:cNvPr id="95235" name="Picture 3" descr="DSC000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124200"/>
            <a:ext cx="2571750" cy="34290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95236" name="Picture 4" descr="DSC051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048000"/>
            <a:ext cx="2573338" cy="3430588"/>
          </a:xfrm>
          <a:prstGeom prst="rect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42844" y="142852"/>
            <a:ext cx="8786874" cy="185738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01752" y="108374"/>
            <a:ext cx="8534400" cy="2071702"/>
          </a:xfrm>
        </p:spPr>
        <p:txBody>
          <a:bodyPr>
            <a:noAutofit/>
          </a:bodyPr>
          <a:lstStyle/>
          <a:p>
            <a:r>
              <a:rPr lang="th-TH" sz="66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รูปแบบชีวิต (</a:t>
            </a:r>
            <a:r>
              <a:rPr lang="en-US" sz="66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Life Form)</a:t>
            </a:r>
            <a:br>
              <a:rPr lang="en-US" sz="66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</a:br>
            <a:r>
              <a:rPr lang="th-TH" sz="66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กับการคัดเลือกพันธุ์ไม้</a:t>
            </a:r>
            <a:endParaRPr lang="th-TH" sz="66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1027" name="Picture 3" descr="D:\Users\Jacky\Presentation\Tree care_ครูต้อ\Life form of plant\picture\stock-photo-the-big-tree-in-autumn-park-64256116.jpg"/>
          <p:cNvPicPr>
            <a:picLocks noChangeAspect="1" noChangeArrowheads="1"/>
          </p:cNvPicPr>
          <p:nvPr/>
        </p:nvPicPr>
        <p:blipFill>
          <a:blip r:embed="rId2" cstate="print"/>
          <a:srcRect b="6061"/>
          <a:stretch>
            <a:fillRect/>
          </a:stretch>
        </p:blipFill>
        <p:spPr bwMode="auto">
          <a:xfrm>
            <a:off x="230996" y="2071678"/>
            <a:ext cx="8786876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pho2natee-567x4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12" y="1988839"/>
            <a:ext cx="9144000" cy="4800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2844" y="142852"/>
            <a:ext cx="8858312" cy="114300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92398"/>
            <a:ext cx="8534400" cy="758952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1. </a:t>
            </a:r>
            <a:r>
              <a:rPr lang="th-TH" sz="54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ความหมาย</a:t>
            </a:r>
            <a:r>
              <a:rPr lang="en-US" sz="54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 “Plant Life Form”</a:t>
            </a:r>
            <a:endParaRPr lang="th-TH" sz="3200" b="1" dirty="0">
              <a:solidFill>
                <a:schemeClr val="bg1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500174"/>
            <a:ext cx="5230919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รูปแบบชีวิตของพืชพันธุ์ (</a:t>
            </a:r>
            <a:r>
              <a:rPr lang="en-US" sz="3600" b="1" dirty="0" smtClean="0">
                <a:latin typeface="DilleniaUPC" pitchFamily="18" charset="-34"/>
                <a:cs typeface="DilleniaUPC" pitchFamily="18" charset="-34"/>
              </a:rPr>
              <a:t>Plant Life Form)</a:t>
            </a:r>
            <a:endParaRPr lang="th-TH" sz="3600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8018" y="2298279"/>
            <a:ext cx="80265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latin typeface="DilleniaUPC" pitchFamily="18" charset="-34"/>
                <a:cs typeface="DilleniaUPC" pitchFamily="18" charset="-34"/>
              </a:rPr>
              <a:t>  รูปแบบโครงสร้างของพืชพันธุ์ (</a:t>
            </a:r>
            <a:r>
              <a:rPr lang="en-US" sz="3200" b="1" dirty="0" smtClean="0">
                <a:latin typeface="DilleniaUPC" pitchFamily="18" charset="-34"/>
                <a:cs typeface="DilleniaUPC" pitchFamily="18" charset="-34"/>
              </a:rPr>
              <a:t>structural form)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latin typeface="DilleniaUPC" pitchFamily="18" charset="-34"/>
                <a:cs typeface="DilleniaUPC" pitchFamily="18" charset="-34"/>
              </a:rPr>
              <a:t>  </a:t>
            </a:r>
            <a:r>
              <a:rPr lang="th-TH" sz="3200" b="1" dirty="0" smtClean="0">
                <a:latin typeface="DilleniaUPC" pitchFamily="18" charset="-34"/>
                <a:cs typeface="DilleniaUPC" pitchFamily="18" charset="-34"/>
              </a:rPr>
              <a:t>ภายใต้สภาพถิ่นที่อยู่ของพืชพันธุ์ (</a:t>
            </a:r>
            <a:r>
              <a:rPr lang="en-US" sz="3200" b="1" dirty="0" smtClean="0">
                <a:latin typeface="DilleniaUPC" pitchFamily="18" charset="-34"/>
                <a:cs typeface="DilleniaUPC" pitchFamily="18" charset="-34"/>
              </a:rPr>
              <a:t>habitat)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latin typeface="DilleniaUPC" pitchFamily="18" charset="-34"/>
                <a:cs typeface="DilleniaUPC" pitchFamily="18" charset="-34"/>
              </a:rPr>
              <a:t>  Plant Life Form…</a:t>
            </a:r>
            <a:r>
              <a:rPr lang="th-TH" sz="3200" b="1" dirty="0" smtClean="0">
                <a:latin typeface="DilleniaUPC" pitchFamily="18" charset="-34"/>
                <a:cs typeface="DilleniaUPC" pitchFamily="18" charset="-34"/>
              </a:rPr>
              <a:t>เป็นการจำแนกบทบาทหน้าที่ของพืชพันธุ์ในระบบนิเวศ</a:t>
            </a:r>
          </a:p>
          <a:p>
            <a:r>
              <a:rPr lang="th-TH" sz="3200" b="1" dirty="0" smtClean="0">
                <a:latin typeface="DilleniaUPC" pitchFamily="18" charset="-34"/>
                <a:cs typeface="DilleniaUPC" pitchFamily="18" charset="-34"/>
              </a:rPr>
              <a:t>   หรือการปรับตัวของพืชพันธุ์ตามระบบนิเวศ</a:t>
            </a:r>
          </a:p>
          <a:p>
            <a:endParaRPr lang="th-TH" sz="3200" dirty="0"/>
          </a:p>
        </p:txBody>
      </p:sp>
      <p:pic>
        <p:nvPicPr>
          <p:cNvPr id="1026" name="Picture 2" descr="D:\Users\Jacky\Presentation\Tree care_ครูต้อ\Life form of plant\picture\ไม้เมืองเหนือ.jpg"/>
          <p:cNvPicPr>
            <a:picLocks noChangeAspect="1" noChangeArrowheads="1"/>
          </p:cNvPicPr>
          <p:nvPr/>
        </p:nvPicPr>
        <p:blipFill>
          <a:blip r:embed="rId2" cstate="print"/>
          <a:srcRect t="14286" b="24489"/>
          <a:stretch>
            <a:fillRect/>
          </a:stretch>
        </p:blipFill>
        <p:spPr bwMode="auto">
          <a:xfrm>
            <a:off x="6109346" y="1357298"/>
            <a:ext cx="2823230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D:\Users\Jacky\Presentation\Tree care_ครูต้อ\Life form of plant\picture\นางพระยาเสือโคร่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2338" y="3754291"/>
            <a:ext cx="3625211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599516" y="6050940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b="1" dirty="0" smtClean="0">
                <a:latin typeface="DilleniaUPC" pitchFamily="18" charset="-34"/>
                <a:cs typeface="DilleniaUPC" pitchFamily="18" charset="-34"/>
              </a:rPr>
              <a:t>นางพญาเสือโคร่ง</a:t>
            </a:r>
            <a:endParaRPr lang="th-TH" sz="1800" b="1" dirty="0"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1028" name="Picture 4" descr="D:\Users\Jacky\Presentation\Tree care_ครูต้อ\Life form of plant\picture\ป่าสนเข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357694"/>
            <a:ext cx="2667019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375514"/>
            <a:ext cx="2500330" cy="1876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3"/>
          <p:cNvSpPr txBox="1">
            <a:spLocks/>
          </p:cNvSpPr>
          <p:nvPr/>
        </p:nvSpPr>
        <p:spPr>
          <a:xfrm>
            <a:off x="179512" y="188640"/>
            <a:ext cx="8784976" cy="1127340"/>
          </a:xfrm>
          <a:prstGeom prst="rect">
            <a:avLst/>
          </a:prstGeom>
          <a:solidFill>
            <a:srgbClr val="FFC000"/>
          </a:solidFill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6000" b="1" dirty="0" smtClean="0">
                <a:latin typeface="JasmineUPC" pitchFamily="18" charset="-34"/>
                <a:ea typeface="+mj-ea"/>
                <a:cs typeface="JasmineUPC" pitchFamily="18" charset="-34"/>
              </a:rPr>
              <a:t>นิเวศวิทยาป่าไม้</a:t>
            </a:r>
            <a:r>
              <a:rPr lang="en-US" sz="5400" b="1" dirty="0" smtClean="0">
                <a:latin typeface="JasmineUPC" pitchFamily="18" charset="-34"/>
                <a:ea typeface="+mj-ea"/>
                <a:cs typeface="JasmineUPC" pitchFamily="18" charset="-34"/>
              </a:rPr>
              <a:t>…</a:t>
            </a:r>
            <a:r>
              <a:rPr lang="th-TH" sz="4400" b="1" i="1" dirty="0" smtClean="0">
                <a:latin typeface="JasmineUPC" pitchFamily="18" charset="-34"/>
                <a:ea typeface="+mj-ea"/>
                <a:cs typeface="JasmineUPC" pitchFamily="18" charset="-34"/>
              </a:rPr>
              <a:t>จาก</a:t>
            </a:r>
            <a:r>
              <a:rPr lang="th-TH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 </a:t>
            </a:r>
            <a:r>
              <a:rPr lang="en-US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“</a:t>
            </a:r>
            <a:r>
              <a:rPr lang="th-TH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ภูผา</a:t>
            </a:r>
            <a:r>
              <a:rPr lang="en-US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…</a:t>
            </a:r>
            <a:r>
              <a:rPr lang="th-TH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สู่มหานที</a:t>
            </a:r>
            <a:r>
              <a:rPr lang="en-US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”</a:t>
            </a:r>
            <a:endParaRPr kumimoji="0" lang="th-TH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  <p:pic>
        <p:nvPicPr>
          <p:cNvPr id="5" name="Picture 4" descr="IMG_2339.JPG"/>
          <p:cNvPicPr>
            <a:picLocks noChangeAspect="1"/>
          </p:cNvPicPr>
          <p:nvPr/>
        </p:nvPicPr>
        <p:blipFill>
          <a:blip r:embed="rId2" cstate="print"/>
          <a:srcRect t="22587" r="10626" b="14153"/>
          <a:stretch>
            <a:fillRect/>
          </a:stretch>
        </p:blipFill>
        <p:spPr>
          <a:xfrm>
            <a:off x="116448" y="1802531"/>
            <a:ext cx="8964488" cy="4739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90578" y="1412776"/>
            <a:ext cx="1512168" cy="369332"/>
          </a:xfrm>
          <a:prstGeom prst="rect">
            <a:avLst/>
          </a:prstGeom>
          <a:solidFill>
            <a:srgbClr val="4AF21C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/>
              <a:t>ป่าดิบชื้นระดับต่ำ</a:t>
            </a:r>
            <a:endParaRPr lang="en-US" sz="1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92642" y="1412776"/>
            <a:ext cx="1699238" cy="369332"/>
          </a:xfrm>
          <a:prstGeom prst="rect">
            <a:avLst/>
          </a:prstGeom>
          <a:solidFill>
            <a:srgbClr val="4AF21C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/>
              <a:t>ป่าดิบแล้ง</a:t>
            </a:r>
            <a:endParaRPr lang="en-US" sz="1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80562" y="1412776"/>
            <a:ext cx="263276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/>
              <a:t>ป่าเบญจพรรณ</a:t>
            </a:r>
            <a:endParaRPr lang="en-US" sz="1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1844824"/>
            <a:ext cx="1306768" cy="3108543"/>
          </a:xfrm>
          <a:prstGeom prst="rect">
            <a:avLst/>
          </a:prstGeom>
          <a:solidFill>
            <a:srgbClr val="E9EFE8"/>
          </a:solidFill>
        </p:spPr>
        <p:txBody>
          <a:bodyPr wrap="none" rtlCol="0">
            <a:spAutoFit/>
          </a:bodyPr>
          <a:lstStyle/>
          <a:p>
            <a:r>
              <a:rPr lang="th-TH" sz="1400" dirty="0" smtClean="0"/>
              <a:t>ยางยูง   ยาง</a:t>
            </a:r>
            <a:r>
              <a:rPr lang="th-TH" sz="1400" dirty="0" err="1" smtClean="0"/>
              <a:t>เสียน</a:t>
            </a:r>
            <a:endParaRPr lang="th-TH" sz="1400" dirty="0" smtClean="0"/>
          </a:p>
          <a:p>
            <a:r>
              <a:rPr lang="th-TH" sz="1400" dirty="0" smtClean="0"/>
              <a:t>ตะเคียนทอง ไข่เขียว </a:t>
            </a:r>
          </a:p>
          <a:p>
            <a:r>
              <a:rPr lang="th-TH" sz="1400" dirty="0" smtClean="0"/>
              <a:t>กระท้อน  หมาก</a:t>
            </a:r>
          </a:p>
          <a:p>
            <a:endParaRPr lang="th-TH" sz="1400" dirty="0" smtClean="0"/>
          </a:p>
          <a:p>
            <a:r>
              <a:rPr lang="th-TH" sz="1400" dirty="0" smtClean="0"/>
              <a:t>มะยมป่า ละมุดไทย</a:t>
            </a:r>
          </a:p>
          <a:p>
            <a:r>
              <a:rPr lang="th-TH" sz="1400" dirty="0" smtClean="0"/>
              <a:t>รักเขา   อบเชย  กรวย</a:t>
            </a:r>
          </a:p>
          <a:p>
            <a:endParaRPr lang="th-TH" sz="1400" dirty="0" smtClean="0"/>
          </a:p>
          <a:p>
            <a:r>
              <a:rPr lang="th-TH" sz="1400" dirty="0" smtClean="0"/>
              <a:t>มันปู  ไคร้มด  ดีหมี</a:t>
            </a:r>
          </a:p>
          <a:p>
            <a:r>
              <a:rPr lang="th-TH" sz="1400" dirty="0" smtClean="0"/>
              <a:t>ส้มแขก  ชะมวง</a:t>
            </a:r>
          </a:p>
          <a:p>
            <a:r>
              <a:rPr lang="th-TH" sz="1400" dirty="0" smtClean="0"/>
              <a:t>มะพูด  จันทน์กะพ้อ</a:t>
            </a:r>
          </a:p>
          <a:p>
            <a:r>
              <a:rPr lang="th-TH" sz="1400" dirty="0" smtClean="0"/>
              <a:t>รัก  หว้า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th-TH" sz="1400" dirty="0" smtClean="0"/>
              <a:t>เปราะป่า   ข่าดง  ปุดขน</a:t>
            </a:r>
          </a:p>
          <a:p>
            <a:r>
              <a:rPr lang="th-TH" sz="1400" dirty="0" smtClean="0"/>
              <a:t>เร่ว  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691680" y="1825774"/>
            <a:ext cx="1691489" cy="2893100"/>
          </a:xfrm>
          <a:prstGeom prst="rect">
            <a:avLst/>
          </a:prstGeom>
          <a:solidFill>
            <a:srgbClr val="E9EFE8"/>
          </a:solidFill>
        </p:spPr>
        <p:txBody>
          <a:bodyPr wrap="none" rtlCol="0">
            <a:spAutoFit/>
          </a:bodyPr>
          <a:lstStyle/>
          <a:p>
            <a:r>
              <a:rPr lang="th-TH" sz="1400" dirty="0" smtClean="0"/>
              <a:t>ยางนา ตะเคียนหิน  กระบาก</a:t>
            </a:r>
          </a:p>
          <a:p>
            <a:r>
              <a:rPr lang="th-TH" sz="1400" dirty="0" smtClean="0"/>
              <a:t>มะค่าโมง ตะแบก  พะยูง เขลง</a:t>
            </a:r>
          </a:p>
          <a:p>
            <a:r>
              <a:rPr lang="th-TH" sz="1400" dirty="0" smtClean="0"/>
              <a:t>พะยอม พระเจ้าห้าพระองค์</a:t>
            </a:r>
          </a:p>
          <a:p>
            <a:endParaRPr lang="th-TH" sz="1400" dirty="0" smtClean="0"/>
          </a:p>
          <a:p>
            <a:r>
              <a:rPr lang="th-TH" sz="1400" dirty="0" smtClean="0"/>
              <a:t>มะหวด  ลำดวน  มะนาวผี </a:t>
            </a:r>
          </a:p>
          <a:p>
            <a:r>
              <a:rPr lang="th-TH" sz="1400" dirty="0" smtClean="0"/>
              <a:t>พลองใบใหญ่ พลองขี้นก กัดลิ้น</a:t>
            </a:r>
          </a:p>
          <a:p>
            <a:r>
              <a:rPr lang="th-TH" sz="1400" dirty="0" smtClean="0"/>
              <a:t>ค้างคาว  กระเบากลัก </a:t>
            </a:r>
          </a:p>
          <a:p>
            <a:endParaRPr lang="th-TH" sz="1400" dirty="0" smtClean="0"/>
          </a:p>
          <a:p>
            <a:r>
              <a:rPr lang="th-TH" sz="1400" dirty="0" smtClean="0"/>
              <a:t>ข่อยหนาม  </a:t>
            </a:r>
            <a:r>
              <a:rPr lang="th-TH" sz="1400" dirty="0" err="1" smtClean="0"/>
              <a:t>หมักม่อ</a:t>
            </a:r>
            <a:r>
              <a:rPr lang="th-TH" sz="1400" dirty="0" smtClean="0"/>
              <a:t>  เคล็ดหนู</a:t>
            </a:r>
          </a:p>
          <a:p>
            <a:r>
              <a:rPr lang="th-TH" sz="1400" dirty="0" smtClean="0"/>
              <a:t>เปล้าเงิน  เข็มป่า  ปอขี้เถ้า</a:t>
            </a:r>
          </a:p>
          <a:p>
            <a:r>
              <a:rPr lang="th-TH" sz="1400" dirty="0" smtClean="0"/>
              <a:t>หนามคัดเค้า</a:t>
            </a:r>
          </a:p>
          <a:p>
            <a:endParaRPr lang="th-TH" sz="1400" dirty="0" smtClean="0"/>
          </a:p>
          <a:p>
            <a:r>
              <a:rPr lang="th-TH" sz="1400" dirty="0" smtClean="0"/>
              <a:t>พืชวงศ์กระเจียว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573594" y="1835299"/>
            <a:ext cx="265168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 smtClean="0"/>
              <a:t>สัก  แดง  ประดู่ ชิงชัน มะค่าโมง เสลา  ขี้อ้าย</a:t>
            </a:r>
          </a:p>
          <a:p>
            <a:r>
              <a:rPr lang="th-TH" sz="1400" dirty="0" smtClean="0"/>
              <a:t>หมอพิเภก  กระพี้เขาควาย </a:t>
            </a:r>
          </a:p>
          <a:p>
            <a:endParaRPr lang="th-TH" sz="1400" dirty="0" smtClean="0"/>
          </a:p>
          <a:p>
            <a:r>
              <a:rPr lang="th-TH" sz="1400" dirty="0" err="1" smtClean="0"/>
              <a:t>ส้าน</a:t>
            </a:r>
            <a:r>
              <a:rPr lang="th-TH" sz="1400" dirty="0" smtClean="0"/>
              <a:t>  ฉนวน  กระโดน หว้า  อินทนิลบก คูน มะเกลือ</a:t>
            </a:r>
          </a:p>
          <a:p>
            <a:endParaRPr lang="th-TH" sz="1400" dirty="0" smtClean="0"/>
          </a:p>
          <a:p>
            <a:r>
              <a:rPr lang="th-TH" sz="1400" dirty="0" smtClean="0"/>
              <a:t>เปล้าหลวง ติ้ว  ไผ่</a:t>
            </a:r>
          </a:p>
          <a:p>
            <a:endParaRPr lang="th-TH" sz="1400" dirty="0" smtClean="0"/>
          </a:p>
          <a:p>
            <a:r>
              <a:rPr lang="th-TH" sz="1400" dirty="0" smtClean="0"/>
              <a:t>บุก  อีรอก 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6300192" y="1412776"/>
            <a:ext cx="259228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1800" b="1" dirty="0" smtClean="0"/>
              <a:t>ป่าเต็งรัง</a:t>
            </a:r>
            <a:endParaRPr lang="en-US" sz="1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300192" y="1825079"/>
            <a:ext cx="23423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 smtClean="0"/>
              <a:t>เหียง พลวง รัง  พลวง  ก่อแพะ  ประดู่  ตะคร้อ</a:t>
            </a:r>
          </a:p>
          <a:p>
            <a:r>
              <a:rPr lang="th-TH" sz="1400" dirty="0" smtClean="0"/>
              <a:t>มะกอกเกลื้อน มะม่วงป่า  หว้า</a:t>
            </a:r>
          </a:p>
          <a:p>
            <a:endParaRPr lang="th-TH" sz="1400" dirty="0" smtClean="0"/>
          </a:p>
          <a:p>
            <a:r>
              <a:rPr lang="th-TH" sz="1400" dirty="0" smtClean="0"/>
              <a:t>ตับเต่าต้น มะขามป้อม</a:t>
            </a:r>
          </a:p>
          <a:p>
            <a:r>
              <a:rPr lang="th-TH" sz="1400" dirty="0" smtClean="0"/>
              <a:t>ยอป่า ติ้ว  กระโดน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MG_2340.JPG"/>
          <p:cNvPicPr>
            <a:picLocks noChangeAspect="1"/>
          </p:cNvPicPr>
          <p:nvPr/>
        </p:nvPicPr>
        <p:blipFill>
          <a:blip r:embed="rId2" cstate="print"/>
          <a:srcRect l="2751" t="13706" r="9838" b="18817"/>
          <a:stretch>
            <a:fillRect/>
          </a:stretch>
        </p:blipFill>
        <p:spPr>
          <a:xfrm>
            <a:off x="144016" y="1268760"/>
            <a:ext cx="8892480" cy="5127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6853" y="1464905"/>
            <a:ext cx="3240360" cy="400110"/>
          </a:xfrm>
          <a:prstGeom prst="rect">
            <a:avLst/>
          </a:prstGeom>
          <a:solidFill>
            <a:srgbClr val="4AF21C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000" dirty="0" smtClean="0"/>
              <a:t>ป่าสนเขา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594744" y="1438300"/>
            <a:ext cx="5297735" cy="400110"/>
          </a:xfrm>
          <a:prstGeom prst="rect">
            <a:avLst/>
          </a:prstGeom>
          <a:solidFill>
            <a:srgbClr val="4AF21C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000" dirty="0" smtClean="0"/>
              <a:t>ป่าดิบเขา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99703" y="1912640"/>
            <a:ext cx="21435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 smtClean="0"/>
              <a:t>สนสองใบ  สนสามใบ</a:t>
            </a:r>
          </a:p>
          <a:p>
            <a:endParaRPr lang="th-TH" sz="1400" dirty="0" smtClean="0"/>
          </a:p>
          <a:p>
            <a:r>
              <a:rPr lang="th-TH" sz="1400" dirty="0" smtClean="0"/>
              <a:t>ก่อแอบ ก่อสีเสียด ก่อเดือย ก่อน้ำ ก่อแป้น</a:t>
            </a:r>
          </a:p>
          <a:p>
            <a:r>
              <a:rPr lang="th-TH" sz="1400" dirty="0" smtClean="0"/>
              <a:t>ก่อน้ำ ก่อหมี สลักป่า หว้า เหมือด</a:t>
            </a:r>
          </a:p>
          <a:p>
            <a:endParaRPr lang="th-TH" sz="1400" dirty="0" smtClean="0"/>
          </a:p>
          <a:p>
            <a:r>
              <a:rPr lang="th-TH" sz="1400" dirty="0" smtClean="0"/>
              <a:t>มันปลา </a:t>
            </a:r>
            <a:r>
              <a:rPr lang="th-TH" sz="1400" dirty="0" err="1" smtClean="0"/>
              <a:t>ส้มอ๊</a:t>
            </a:r>
            <a:r>
              <a:rPr lang="th-TH" sz="1400" dirty="0" smtClean="0"/>
              <a:t>อบ</a:t>
            </a:r>
            <a:r>
              <a:rPr lang="th-TH" sz="1400" dirty="0" err="1" smtClean="0"/>
              <a:t>แอ๊บ</a:t>
            </a:r>
            <a:r>
              <a:rPr lang="th-TH" sz="1400" dirty="0" smtClean="0"/>
              <a:t> กำลังช้างสาร</a:t>
            </a:r>
          </a:p>
          <a:p>
            <a:r>
              <a:rPr lang="th-TH" sz="1400" dirty="0" smtClean="0"/>
              <a:t>เป้งด้อย ปรงเขา กุหลาบขาว กุหลาบแดง</a:t>
            </a:r>
          </a:p>
          <a:p>
            <a:endParaRPr lang="th-TH" sz="1400" dirty="0" smtClean="0"/>
          </a:p>
          <a:p>
            <a:r>
              <a:rPr lang="th-TH" sz="1400" dirty="0" smtClean="0"/>
              <a:t>กล้วยไม้ต่างๆ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379502" y="1844824"/>
            <a:ext cx="372089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400" dirty="0" smtClean="0"/>
              <a:t>ไม้สกุลอบเชย ยมหอม มณฑาดอย จำปาป่า ทะโล้ นางพญาเสือโคร่ง ยมหิน</a:t>
            </a:r>
          </a:p>
          <a:p>
            <a:endParaRPr lang="th-TH" sz="1000" dirty="0" smtClean="0"/>
          </a:p>
          <a:p>
            <a:r>
              <a:rPr lang="th-TH" sz="1400" dirty="0" smtClean="0"/>
              <a:t>เมี่ยงดอย เมี่ยงผี เหมือดแก้ว  ขมิ้นต้น คำแดง  กฤษณา</a:t>
            </a:r>
          </a:p>
          <a:p>
            <a:endParaRPr lang="th-TH" sz="1000" dirty="0" smtClean="0"/>
          </a:p>
          <a:p>
            <a:r>
              <a:rPr lang="th-TH" sz="1400" dirty="0" smtClean="0"/>
              <a:t>กำลังช้างสาร ขางขาว ตาเป็ดตาไก่</a:t>
            </a:r>
          </a:p>
          <a:p>
            <a:endParaRPr lang="th-TH" sz="1400" dirty="0" smtClean="0"/>
          </a:p>
          <a:p>
            <a:r>
              <a:rPr lang="th-TH" sz="1400" dirty="0" smtClean="0"/>
              <a:t>                      กระชายป่า  กระเจียวขาว</a:t>
            </a:r>
          </a:p>
          <a:p>
            <a:r>
              <a:rPr lang="th-TH" sz="1400" dirty="0" smtClean="0"/>
              <a:t>                      ขมิ้นขม</a:t>
            </a:r>
          </a:p>
        </p:txBody>
      </p:sp>
      <p:sp>
        <p:nvSpPr>
          <p:cNvPr id="10" name="Title 13"/>
          <p:cNvSpPr txBox="1">
            <a:spLocks/>
          </p:cNvSpPr>
          <p:nvPr/>
        </p:nvSpPr>
        <p:spPr>
          <a:xfrm>
            <a:off x="179512" y="188640"/>
            <a:ext cx="8784976" cy="1127340"/>
          </a:xfrm>
          <a:prstGeom prst="rect">
            <a:avLst/>
          </a:prstGeom>
          <a:solidFill>
            <a:srgbClr val="FFC000"/>
          </a:solidFill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6000" b="1" dirty="0" smtClean="0">
                <a:latin typeface="JasmineUPC" pitchFamily="18" charset="-34"/>
                <a:ea typeface="+mj-ea"/>
                <a:cs typeface="JasmineUPC" pitchFamily="18" charset="-34"/>
              </a:rPr>
              <a:t>นิเวศวิทยาป่าไม้</a:t>
            </a:r>
            <a:r>
              <a:rPr lang="en-US" sz="5400" b="1" dirty="0" smtClean="0">
                <a:latin typeface="JasmineUPC" pitchFamily="18" charset="-34"/>
                <a:ea typeface="+mj-ea"/>
                <a:cs typeface="JasmineUPC" pitchFamily="18" charset="-34"/>
              </a:rPr>
              <a:t>…</a:t>
            </a:r>
            <a:r>
              <a:rPr lang="th-TH" sz="4400" b="1" i="1" dirty="0" smtClean="0">
                <a:latin typeface="JasmineUPC" pitchFamily="18" charset="-34"/>
                <a:ea typeface="+mj-ea"/>
                <a:cs typeface="JasmineUPC" pitchFamily="18" charset="-34"/>
              </a:rPr>
              <a:t>จาก</a:t>
            </a:r>
            <a:r>
              <a:rPr lang="th-TH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 </a:t>
            </a:r>
            <a:r>
              <a:rPr lang="en-US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“</a:t>
            </a:r>
            <a:r>
              <a:rPr lang="th-TH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ภูผา</a:t>
            </a:r>
            <a:r>
              <a:rPr lang="en-US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…</a:t>
            </a:r>
            <a:r>
              <a:rPr lang="th-TH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สู่มหานที</a:t>
            </a:r>
            <a:r>
              <a:rPr lang="en-US" sz="4400" b="1" dirty="0" smtClean="0">
                <a:latin typeface="JasmineUPC" pitchFamily="18" charset="-34"/>
                <a:ea typeface="+mj-ea"/>
                <a:cs typeface="JasmineUPC" pitchFamily="18" charset="-34"/>
              </a:rPr>
              <a:t>”</a:t>
            </a:r>
            <a:endParaRPr kumimoji="0" lang="th-TH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844" y="142852"/>
            <a:ext cx="885831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34930"/>
            <a:ext cx="8534400" cy="758952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2. </a:t>
            </a:r>
            <a:r>
              <a:rPr lang="th-TH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การจำแนกรูปแบบชีวิตของพืชพันธุ์</a:t>
            </a:r>
            <a:endParaRPr lang="th-TH" sz="4800" b="1" dirty="0">
              <a:solidFill>
                <a:schemeClr val="bg1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379909"/>
            <a:ext cx="8229600" cy="4785395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th-TH" sz="4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ไม้ยืนต้น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จะมีโครงสร้างเฉพาะตัวที่มีความสวยงาม แต่ละชนิด ก็จะมีลักษณะที่แตกต่างกัน โดยลักษณะที่เราสามารถใช้จำแนกได้ ได้แก่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4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- ขนาด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Size)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	- นิสัย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Habit)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	- รูปทรง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Form)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	- สี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Color)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	- ประเภทของใบ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Leaf type)</a:t>
            </a:r>
            <a:endParaRPr lang="th-TH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	- ผิวสัมผัส (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Texture)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050" name="Picture 2" descr="D:\Users\Jacky\Presentation\Tree care_ครูต้อ\Life form of plant\picture\sha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714620"/>
            <a:ext cx="2296090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D:\Users\Jacky\Presentation\Tree care_ครูต้อ\Life form of plant\picture\Rainbow-eucalipt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4357694"/>
            <a:ext cx="285406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163" r="18239"/>
          <a:stretch>
            <a:fillRect/>
          </a:stretch>
        </p:blipFill>
        <p:spPr>
          <a:xfrm>
            <a:off x="3500430" y="2714620"/>
            <a:ext cx="2285984" cy="2767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1543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03031"/>
            <a:ext cx="8534400" cy="7589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2.1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ขนาดของพืช </a:t>
            </a:r>
            <a:r>
              <a:rPr lang="en-US" sz="4000" b="1" dirty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plant size)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7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2.1.1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ต้นไม้ขนาดใหญ่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(large trees)</a:t>
            </a:r>
          </a:p>
          <a:p>
            <a:pPr marL="0" indent="0">
              <a:buNone/>
            </a:pPr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-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มีความสูงตั้งแต่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12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ม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.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ขึ้นไป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- ในงานออกแบบ ไม้ใหญ่จะให้ความโดดเด่น เมื่ออยู่ในหมู่ไม้เล็ก </a:t>
            </a:r>
            <a:br>
              <a:rPr lang="th-TH" sz="32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  เป็นกรอบสูงและเป็นเสมือนเพดาน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- หรือปลูกรวมกลุ่มกัน ก็จะคล้ายป่าใหญ่</a:t>
            </a:r>
          </a:p>
        </p:txBody>
      </p:sp>
      <p:pic>
        <p:nvPicPr>
          <p:cNvPr id="4" name="รูปภาพ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26" t="27237" r="16594" b="55810"/>
          <a:stretch/>
        </p:blipFill>
        <p:spPr>
          <a:xfrm>
            <a:off x="1143482" y="4485290"/>
            <a:ext cx="7286170" cy="2275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7186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74" y="4914467"/>
            <a:ext cx="2643206" cy="1943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85728"/>
            <a:ext cx="7222523" cy="564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322" y="214290"/>
            <a:ext cx="3000396" cy="5080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2786050" y="5857892"/>
            <a:ext cx="1651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ต้นไม้ขนาดใหญ่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1802" y="4786322"/>
            <a:ext cx="8178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 smtClean="0"/>
              <a:t>จามจุรี</a:t>
            </a:r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6429388" y="642918"/>
            <a:ext cx="800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 smtClean="0"/>
              <a:t>นนทรี</a:t>
            </a:r>
            <a:endParaRPr lang="th-TH" dirty="0"/>
          </a:p>
        </p:txBody>
      </p:sp>
    </p:spTree>
    <p:extLst>
      <p:ext uri="{BB962C8B-B14F-4D97-AF65-F5344CB8AC3E}">
        <p14:creationId xmlns="" xmlns:p14="http://schemas.microsoft.com/office/powerpoint/2010/main" val="183031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b="1" dirty="0" smtClean="0">
                <a:solidFill>
                  <a:srgbClr val="0070C0"/>
                </a:solidFill>
              </a:rPr>
              <a:t>พลเอกประยุทธ์ จันทร์โอชา นายกรัฐมนตรี   </a:t>
            </a:r>
            <a:r>
              <a:rPr lang="th-TH" sz="2400" b="1" dirty="0" smtClean="0">
                <a:solidFill>
                  <a:schemeClr val="tx1"/>
                </a:solidFill>
              </a:rPr>
              <a:t>(</a:t>
            </a:r>
            <a:r>
              <a:rPr lang="en-US" sz="2400" b="1" dirty="0" smtClean="0">
                <a:solidFill>
                  <a:schemeClr val="tx1"/>
                </a:solidFill>
              </a:rPr>
              <a:t>5 </a:t>
            </a:r>
            <a:r>
              <a:rPr lang="th-TH" sz="2400" b="1" dirty="0" smtClean="0">
                <a:solidFill>
                  <a:schemeClr val="tx1"/>
                </a:solidFill>
              </a:rPr>
              <a:t>มิถุนายน </a:t>
            </a:r>
            <a:r>
              <a:rPr lang="en-US" sz="2400" b="1" dirty="0" smtClean="0">
                <a:solidFill>
                  <a:schemeClr val="tx1"/>
                </a:solidFill>
              </a:rPr>
              <a:t>59)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304536"/>
            <a:ext cx="8449749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 smtClean="0"/>
              <a:t>"...</a:t>
            </a:r>
            <a:r>
              <a:rPr lang="th-TH" b="1" i="1" dirty="0" smtClean="0"/>
              <a:t>สำหรับ</a:t>
            </a:r>
            <a:r>
              <a:rPr lang="th-TH" b="1" i="1" dirty="0" smtClean="0">
                <a:solidFill>
                  <a:srgbClr val="FF0000"/>
                </a:solidFill>
              </a:rPr>
              <a:t>ต้นไม้ในเขตเมือง</a:t>
            </a:r>
            <a:r>
              <a:rPr lang="th-TH" b="1" i="1" dirty="0" smtClean="0"/>
              <a:t>ที่ต้นไม้ใหญ่ ในฤดูฝนจะแตกกิ่งก้านสาขา</a:t>
            </a:r>
          </a:p>
          <a:p>
            <a:pPr algn="ctr"/>
            <a:r>
              <a:rPr lang="th-TH" b="1" i="1" dirty="0" smtClean="0"/>
              <a:t> จนเกิดปัญหาการระสายไฟฟ้า รากต้นไม้ดันพื้นหรือทางเท้า ทำให้ท่ออุดตัน</a:t>
            </a:r>
          </a:p>
          <a:p>
            <a:pPr algn="ctr"/>
            <a:r>
              <a:rPr lang="th-TH" b="1" i="1" dirty="0" smtClean="0"/>
              <a:t> หรืออาจโค่นล่ม ให้จัดการโดย</a:t>
            </a:r>
            <a:r>
              <a:rPr lang="th-TH" b="1" i="1" dirty="0" smtClean="0">
                <a:solidFill>
                  <a:srgbClr val="FF0000"/>
                </a:solidFill>
              </a:rPr>
              <a:t>ยึดหลักการของ</a:t>
            </a:r>
            <a:r>
              <a:rPr lang="th-TH" b="1" i="1" dirty="0" err="1" smtClean="0">
                <a:solidFill>
                  <a:srgbClr val="FF0000"/>
                </a:solidFill>
              </a:rPr>
              <a:t>รุกข</a:t>
            </a:r>
            <a:r>
              <a:rPr lang="th-TH" b="1" i="1" dirty="0" smtClean="0">
                <a:solidFill>
                  <a:srgbClr val="FF0000"/>
                </a:solidFill>
              </a:rPr>
              <a:t>กรรม </a:t>
            </a:r>
            <a:r>
              <a:rPr lang="th-TH" b="1" i="1" dirty="0" smtClean="0"/>
              <a:t>คือ การ</a:t>
            </a:r>
            <a:r>
              <a:rPr lang="th-TH" b="1" i="1" dirty="0" smtClean="0">
                <a:solidFill>
                  <a:srgbClr val="FF0000"/>
                </a:solidFill>
              </a:rPr>
              <a:t>ดูแลต้นไม้อย่างถูกต้อง</a:t>
            </a:r>
          </a:p>
          <a:p>
            <a:pPr algn="ctr"/>
            <a:r>
              <a:rPr lang="th-TH" b="1" i="1" dirty="0" smtClean="0"/>
              <a:t> ทั้ง</a:t>
            </a:r>
            <a:r>
              <a:rPr lang="th-TH" b="1" i="1" dirty="0" smtClean="0">
                <a:solidFill>
                  <a:srgbClr val="C00000"/>
                </a:solidFill>
              </a:rPr>
              <a:t>การปลูก การตัดแต่ง โค่น</a:t>
            </a:r>
            <a:r>
              <a:rPr lang="th-TH" b="1" i="1" dirty="0" smtClean="0"/>
              <a:t> หยุดการกุดใบ บั่นยอด ที่ผ่านมาเจ้าหน้าที่มักละเลย</a:t>
            </a:r>
          </a:p>
          <a:p>
            <a:pPr algn="ctr"/>
            <a:r>
              <a:rPr lang="th-TH" b="1" i="1" dirty="0" smtClean="0"/>
              <a:t>การใช้หลักวิชาการ ส่งผลให้ต้นไม่อ่อนแอและถูกทำลายอย่างไม่รู้ตัว ซึ่งความสำคัญ</a:t>
            </a:r>
          </a:p>
          <a:p>
            <a:pPr algn="ctr"/>
            <a:r>
              <a:rPr lang="th-TH" b="1" i="1" dirty="0" smtClean="0"/>
              <a:t>ของต้นไม้ใหญ่ในเขตเมืองนั้น สามารถช่วยลดอุณหภูมิลงได้ </a:t>
            </a:r>
            <a:r>
              <a:rPr lang="en-US" b="1" i="1" dirty="0" smtClean="0"/>
              <a:t>2-3 </a:t>
            </a:r>
            <a:r>
              <a:rPr lang="th-TH" b="1" i="1" dirty="0" smtClean="0"/>
              <a:t>องศา </a:t>
            </a:r>
          </a:p>
          <a:p>
            <a:pPr algn="ctr"/>
            <a:r>
              <a:rPr lang="th-TH" b="1" i="1" dirty="0" smtClean="0"/>
              <a:t>ดังนั้น </a:t>
            </a:r>
            <a:r>
              <a:rPr lang="th-TH" sz="4000" b="1" i="1" dirty="0" smtClean="0">
                <a:solidFill>
                  <a:srgbClr val="C00000"/>
                </a:solidFill>
              </a:rPr>
              <a:t>จำเป็นต้องมี </a:t>
            </a:r>
            <a:r>
              <a:rPr lang="th-TH" sz="4000" b="1" i="1" dirty="0" err="1" smtClean="0">
                <a:solidFill>
                  <a:srgbClr val="C00000"/>
                </a:solidFill>
              </a:rPr>
              <a:t>รุกข</a:t>
            </a:r>
            <a:r>
              <a:rPr lang="th-TH" sz="4000" b="1" i="1" dirty="0" smtClean="0">
                <a:solidFill>
                  <a:srgbClr val="C00000"/>
                </a:solidFill>
              </a:rPr>
              <a:t>กร </a:t>
            </a:r>
            <a:r>
              <a:rPr lang="th-TH" b="1" i="1" dirty="0" smtClean="0"/>
              <a:t>ทำงานร่วมกับหน่วยงานอื่นๆ เพื่อจัดการกับต้นไม้</a:t>
            </a:r>
            <a:br>
              <a:rPr lang="th-TH" b="1" i="1" dirty="0" smtClean="0"/>
            </a:br>
            <a:r>
              <a:rPr lang="th-TH" b="1" i="1" dirty="0" smtClean="0"/>
              <a:t>ให้อยู่ร่วมกับสายไฟฟ้าและชุมชนเมืองได้อย่างสมานฉันท์ </a:t>
            </a:r>
          </a:p>
          <a:p>
            <a:pPr algn="ctr"/>
            <a:r>
              <a:rPr lang="th-TH" b="1" i="1" dirty="0" smtClean="0"/>
              <a:t>ย้ำว่าจำเป็นต้องมี </a:t>
            </a:r>
            <a:r>
              <a:rPr lang="th-TH" b="1" i="1" dirty="0" err="1" smtClean="0"/>
              <a:t>รุกข</a:t>
            </a:r>
            <a:r>
              <a:rPr lang="th-TH" b="1" i="1" dirty="0" smtClean="0"/>
              <a:t>กร หรือ นักวิชาชีพที่คอยจัดการดูแลต้นไม้ </a:t>
            </a:r>
          </a:p>
          <a:p>
            <a:pPr algn="ctr"/>
            <a:r>
              <a:rPr lang="th-TH" b="1" i="1" dirty="0" smtClean="0"/>
              <a:t>ทำงานร่วมกับหน่วยงานอื่นๆ ที่มีหน้าที่สร้างถนน ทางเท้า หรือ ติดตั้งเสาไฟฟ้า</a:t>
            </a:r>
          </a:p>
          <a:p>
            <a:pPr algn="ctr"/>
            <a:r>
              <a:rPr lang="th-TH" b="1" i="1" dirty="0" smtClean="0"/>
              <a:t> เพื่อ</a:t>
            </a:r>
            <a:r>
              <a:rPr lang="th-TH" b="1" i="1" dirty="0" smtClean="0">
                <a:solidFill>
                  <a:srgbClr val="C00000"/>
                </a:solidFill>
              </a:rPr>
              <a:t>จัดการกับต้นไม้อย่างถูกวิธี </a:t>
            </a:r>
            <a:r>
              <a:rPr lang="th-TH" b="1" i="1" dirty="0" smtClean="0"/>
              <a:t>ให้สามารถ</a:t>
            </a:r>
            <a:r>
              <a:rPr lang="th-TH" b="1" i="1" dirty="0" smtClean="0">
                <a:solidFill>
                  <a:srgbClr val="C00000"/>
                </a:solidFill>
              </a:rPr>
              <a:t>อยู่ร่วมกับสายไฟฟ้า และชุมชนเมือง</a:t>
            </a:r>
          </a:p>
          <a:p>
            <a:pPr algn="ctr"/>
            <a:r>
              <a:rPr lang="th-TH" b="1" i="1" dirty="0" smtClean="0"/>
              <a:t>ได้อย่างสมานฉันท์</a:t>
            </a:r>
            <a:r>
              <a:rPr lang="en-US" b="1" i="1" dirty="0" smtClean="0"/>
              <a:t>"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472518" cy="3340967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2.1.2.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ต้นไม้ขนาดกลาง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(intermediate trees)</a:t>
            </a:r>
            <a:endParaRPr lang="th-TH" sz="3600" b="1" dirty="0" smtClean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ต้นไม้ที่มีความสูงตั้งแต่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9 - 12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ม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.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- ในงานออกแบบมักใช้ปลูกเป็นแนวป้องกันลมหรือเปลี่ยนทิศทาง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- ใช้เป็นไม้ที่ให้ความโดดเด่น ในพื้นที่ที่ใช้การปลูกน้อยกว่า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03031"/>
            <a:ext cx="8534400" cy="7589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2.1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ขนาดของพืช </a:t>
            </a:r>
            <a:r>
              <a:rPr lang="en-US" sz="4000" b="1" dirty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plant size)  </a:t>
            </a:r>
            <a:r>
              <a:rPr lang="en-US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th-TH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ต่อ)</a:t>
            </a:r>
            <a:endParaRPr lang="th-TH" sz="4000" b="1" i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6" name="รูปภาพ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183" t="46667" r="14978" b="25904"/>
          <a:stretch/>
        </p:blipFill>
        <p:spPr>
          <a:xfrm>
            <a:off x="4976488" y="4071942"/>
            <a:ext cx="4000528" cy="2557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994" y="785794"/>
            <a:ext cx="2449878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รูปภาพ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4032036"/>
            <a:ext cx="4706280" cy="2647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93117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2.1.3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ต้นไม้ขนาดเล็ก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(small trees)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- เป็นไม้ยืนต้นระดับล่าง มีความสูงระหว่าง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4.5 - 6 m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- นำมาใช้ในงานออกแบบหลักๆ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อย่าง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 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1)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ทำให้เกิดพื้นที่ระนาบแนวดิ่ง ที่ระนาบที่อยู่เหนือศีรษะ และบางครั้งใช้เป็นแนวขอบเขต ในกรณีที่ลำต้นไม่สูงเกินไป และมีกิ่งแตกในช่วงล่าง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  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2)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เป็นไม้เด่นได้ ถ้าจัดรวมกับกลุ่มไม้เตี้ย ในพื้นที่ขนาดเล็ก</a:t>
            </a:r>
            <a:endParaRPr lang="en-US" sz="32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03031"/>
            <a:ext cx="8534400" cy="7589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2.1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ขนาดของพืช </a:t>
            </a:r>
            <a:r>
              <a:rPr lang="en-US" sz="4000" b="1" dirty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plant size)  </a:t>
            </a:r>
            <a:r>
              <a:rPr lang="en-US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th-TH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ต่อ)</a:t>
            </a:r>
            <a:endParaRPr lang="th-TH" sz="4000" b="1" i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6" name="รูปภาพ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019" t="66476" r="4472" b="17714"/>
          <a:stretch/>
        </p:blipFill>
        <p:spPr>
          <a:xfrm>
            <a:off x="1285852" y="5104588"/>
            <a:ext cx="6786610" cy="1643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1095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948" y="1428736"/>
            <a:ext cx="363798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8" y="214290"/>
            <a:ext cx="4628343" cy="3286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12" y="3000372"/>
            <a:ext cx="4572032" cy="3414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929322" y="438942"/>
            <a:ext cx="1939955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ต้นไม้ขนาดเล็ก</a:t>
            </a:r>
            <a:endParaRPr lang="th-TH" sz="3600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7554" y="285728"/>
            <a:ext cx="1063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แสงจันทร์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3306" y="5715016"/>
            <a:ext cx="740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ลั่นทม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29322" y="5770688"/>
            <a:ext cx="688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หมาก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234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2.1.4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ไม้พุ่มสูง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(tall shrubs)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- เป็นไม้เนื้อแข็ง มีหลายลำต้น คือมีการแตกกิ่งก้านชิดดิน แผ่กิ่งก้านเป็นทรงพุ่มแน่น มีความสูง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3 - 4.5 m</a:t>
            </a:r>
          </a:p>
          <a:p>
            <a:pPr marL="0" indent="0">
              <a:buNone/>
            </a:pP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 - ใช้ออกแบบงานภูมิทัศน์ในลักษณะเป็นผนัง เป็นฉากบังที่สร้างพื้นที่อิสระ และสร้างมุมมองในงานภูมิทัศน์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03031"/>
            <a:ext cx="8534400" cy="7589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2.1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ขนาดของพืช </a:t>
            </a:r>
            <a:r>
              <a:rPr lang="en-US" sz="4000" b="1" dirty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plant size)  </a:t>
            </a:r>
            <a:r>
              <a:rPr lang="en-US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th-TH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ต่อ)</a:t>
            </a:r>
            <a:endParaRPr lang="th-TH" sz="4000" b="1" i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6" name="รูปภาพ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334" t="15238" r="16864" b="67238"/>
          <a:stretch/>
        </p:blipFill>
        <p:spPr>
          <a:xfrm>
            <a:off x="1643042" y="4292666"/>
            <a:ext cx="6215106" cy="2488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558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00100" y="2143116"/>
            <a:ext cx="437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/>
              <a:t>จั๋ง</a:t>
            </a:r>
            <a:endParaRPr lang="th-TH" b="1" dirty="0"/>
          </a:p>
        </p:txBody>
      </p:sp>
      <p:pic>
        <p:nvPicPr>
          <p:cNvPr id="51202" name="Picture 2" descr="https://encrypted-tbn3.gstatic.com/images?q=tbn:ANd9GcTVMCQg3VIraUiou74QAtbbA85sXUPN8J0ZzyChrGOV9EL08H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422" y="2684069"/>
            <a:ext cx="5143536" cy="3852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3" name="Picture 3" descr="D:\Users\Jacky\Presentation\Tree care_ครูต้อ\Life form of plant\picture\โม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85728"/>
            <a:ext cx="4578443" cy="3432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7072330" y="3643314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โมก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57356" y="428604"/>
            <a:ext cx="106631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latin typeface="DilleniaUPC" pitchFamily="18" charset="-34"/>
                <a:cs typeface="DilleniaUPC" pitchFamily="18" charset="-34"/>
              </a:rPr>
              <a:t>ไม้พุ่มสูง</a:t>
            </a:r>
          </a:p>
        </p:txBody>
      </p:sp>
    </p:spTree>
    <p:extLst>
      <p:ext uri="{BB962C8B-B14F-4D97-AF65-F5344CB8AC3E}">
        <p14:creationId xmlns="" xmlns:p14="http://schemas.microsoft.com/office/powerpoint/2010/main" val="148833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8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2.1.5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ไม้พุ่มกลาง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(intermediate shrubs)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ไม้ที่มีพุ่มสูง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1 - 2 m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มีลักษณะเป็นพุ่มแน่น ให้รูปทรงสีสัน และผิวสัมผัสหลากหลาย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เหมาะสำหรับนำมาออกแบบเป็นรั้วต้นไม้ ปลูกควบคุมทรงสร้างมุมมองระดับสายตา เป็นฉากหลัง หรือจัดผสมกับไม้ขนาดอื่นๆ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03031"/>
            <a:ext cx="8534400" cy="7589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2.1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ขนาดของพืช </a:t>
            </a:r>
            <a:r>
              <a:rPr lang="en-US" sz="4000" b="1" dirty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plant size)  </a:t>
            </a:r>
            <a:r>
              <a:rPr lang="en-US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th-TH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ต่อ)</a:t>
            </a:r>
            <a:endParaRPr lang="th-TH" sz="4000" b="1" i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6" name="รูปภาพ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41" t="22311" r="19289" b="62286"/>
          <a:stretch/>
        </p:blipFill>
        <p:spPr>
          <a:xfrm>
            <a:off x="404470" y="4250443"/>
            <a:ext cx="8363683" cy="2398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3626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14290"/>
            <a:ext cx="3482603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66" y="4143380"/>
            <a:ext cx="3872779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428992" y="642918"/>
            <a:ext cx="1183337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ไม้พุ่มกลาง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034" y="4000504"/>
            <a:ext cx="6832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โกสน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1934" y="4357694"/>
            <a:ext cx="81785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กุหลาบ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49153" name="Picture 1" descr="D:\Users\Jacky\Presentation\Tree care_ครูต้อ\Life form of plant\picture\ต้นมิกกี้เม้าส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714356"/>
            <a:ext cx="4095752" cy="3071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072066" y="2928934"/>
            <a:ext cx="101822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b="1" dirty="0" err="1" smtClean="0">
                <a:latin typeface="DilleniaUPC" pitchFamily="18" charset="-34"/>
                <a:cs typeface="DilleniaUPC" pitchFamily="18" charset="-34"/>
              </a:rPr>
              <a:t>มิก</a:t>
            </a:r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กี้เมาส์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pic>
        <p:nvPicPr>
          <p:cNvPr id="49154" name="Picture 2" descr="D:\Users\Jacky\Presentation\Tree care_ครูต้อ\Life form of plant\picture\ยี่โถ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3786190"/>
            <a:ext cx="2905126" cy="2905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7286644" y="5857892"/>
            <a:ext cx="57259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dirty="0" smtClean="0"/>
              <a:t>ยี่โถ</a:t>
            </a:r>
            <a:endParaRPr lang="th-TH" dirty="0"/>
          </a:p>
        </p:txBody>
      </p:sp>
    </p:spTree>
    <p:extLst>
      <p:ext uri="{BB962C8B-B14F-4D97-AF65-F5344CB8AC3E}">
        <p14:creationId xmlns="" xmlns:p14="http://schemas.microsoft.com/office/powerpoint/2010/main" val="8827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2.1.6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ไม้พุ่มเตี้ย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(low shrubs)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มีความสูงอยู่ระหว่าง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0.3 - 1 m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นิยมใช้ในงานภูมิทัศน์ค่อนข้างมาก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ใช้ออกแบบเพื่อแบ่งแยกพื้นที่ ไม่สกัดกั้นมุมมอง ทำให้เกิดพื้นที่เป็นส่วนๆ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จัดเพื่อให้เกิดความแตกต่างระหว่างหมู่ไม้ขนาดต่างๆ ปลูกเป็นมวลพุ่มแน่นเพื่อเป็นแนวรั้ว</a:t>
            </a:r>
            <a:endParaRPr lang="th-TH" sz="2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03031"/>
            <a:ext cx="8534400" cy="7589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2.1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ขนาดของพืช </a:t>
            </a:r>
            <a:r>
              <a:rPr lang="en-US" sz="4000" b="1" dirty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plant size)  </a:t>
            </a:r>
            <a:r>
              <a:rPr lang="en-US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th-TH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ต่อ)</a:t>
            </a:r>
            <a:endParaRPr lang="th-TH" sz="4000" b="1" i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6" name="รูปภาพ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26" t="37143" r="20636" b="47429"/>
          <a:stretch/>
        </p:blipFill>
        <p:spPr>
          <a:xfrm>
            <a:off x="416345" y="4143380"/>
            <a:ext cx="8286808" cy="2486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7221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811" y="3357562"/>
            <a:ext cx="4511873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214290"/>
            <a:ext cx="4286280" cy="3053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214290"/>
            <a:ext cx="4214842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5" name="Picture 1" descr="D:\Users\Jacky\Presentation\Tree care_ครูต้อ\Life form of plant\picture\เตยหอม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6" y="3357562"/>
            <a:ext cx="4091449" cy="300039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500430" y="2571744"/>
            <a:ext cx="47641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DilleniaUPC" pitchFamily="18" charset="-34"/>
                <a:cs typeface="DilleniaUPC" pitchFamily="18" charset="-34"/>
              </a:rPr>
              <a:t>เข็ม</a:t>
            </a:r>
            <a:endParaRPr lang="th-TH" sz="2400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72396" y="357166"/>
            <a:ext cx="1183337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DilleniaUPC" pitchFamily="18" charset="-34"/>
                <a:cs typeface="DilleniaUPC" pitchFamily="18" charset="-34"/>
              </a:rPr>
              <a:t>แพงพวยฝรั่ง</a:t>
            </a:r>
            <a:endParaRPr lang="th-TH" sz="2400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6116" y="3429000"/>
            <a:ext cx="93006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เตยหอม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86710" y="3500438"/>
            <a:ext cx="1011815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พลับพลึง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95838" y="285728"/>
            <a:ext cx="110479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dirty="0" smtClean="0"/>
              <a:t>ไม้พุ่มเตี้ย</a:t>
            </a:r>
            <a:endParaRPr lang="th-TH" dirty="0"/>
          </a:p>
        </p:txBody>
      </p:sp>
    </p:spTree>
    <p:extLst>
      <p:ext uri="{BB962C8B-B14F-4D97-AF65-F5344CB8AC3E}">
        <p14:creationId xmlns="" xmlns:p14="http://schemas.microsoft.com/office/powerpoint/2010/main" val="10300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80928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2.1.7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พืชคลุมดิน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(ground cover)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เป็นพืชที่มีทรงพุ่มเตี้ยหรือเจริญเติบโตในแนวราบ มีความสูง  ไม่เกิน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0.3 m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มีระบบรากและลำต้นแน่น มีทั้งแบบมีดอก และไม่มีดอก</a:t>
            </a:r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03031"/>
            <a:ext cx="8534400" cy="7589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2.1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ขนาดของพืช </a:t>
            </a:r>
            <a:r>
              <a:rPr lang="en-US" sz="4000" b="1" dirty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plant size)  </a:t>
            </a:r>
            <a:r>
              <a:rPr lang="en-US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th-TH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ต่อ)</a:t>
            </a:r>
            <a:endParaRPr lang="th-TH" sz="4000" b="1" i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6" name="รูปภาพ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142" t="19048" r="27909" b="62666"/>
          <a:stretch/>
        </p:blipFill>
        <p:spPr>
          <a:xfrm>
            <a:off x="357158" y="3357562"/>
            <a:ext cx="4568671" cy="2885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485" t="45524" r="24945" b="28762"/>
          <a:stretch/>
        </p:blipFill>
        <p:spPr>
          <a:xfrm>
            <a:off x="4643438" y="3357562"/>
            <a:ext cx="3988955" cy="2926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2215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1628800"/>
            <a:ext cx="828092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"</a:t>
            </a:r>
            <a:r>
              <a:rPr lang="th-TH" b="1" i="1" dirty="0" smtClean="0">
                <a:solidFill>
                  <a:srgbClr val="FF0000"/>
                </a:solidFill>
              </a:rPr>
              <a:t>อย่าคิดว่าเป็นเรื่องเล็ก </a:t>
            </a:r>
            <a:r>
              <a:rPr lang="th-TH" b="1" i="1" dirty="0" smtClean="0"/>
              <a:t>เพราะต้นไม้กว่าจะโตต้องใช้เวลายาวนานกว่าจะโตเป็นต้นใหญ่ได้ การตัดต้นไม้แบบบั่นยอด ตัดเรื่อยเปื่อย ตลอดจนการที่จะต้องทำลายอุโมงค์ต้นไม้มีวิธีการมากมาย เช่น เปลี่ยนเส้นทางแทนตัดต้นไม้ทิ้ง หรือไม่ก็ต้องใช้วิธีการดูแลการตัดต้นไม้อย่างมีศิลปะ เพื่อจะ</a:t>
            </a:r>
            <a:r>
              <a:rPr lang="th-TH" b="1" i="1" dirty="0" smtClean="0">
                <a:solidFill>
                  <a:srgbClr val="FF0000"/>
                </a:solidFill>
              </a:rPr>
              <a:t>อนุรักษ์ต้นไม้ใหญ่</a:t>
            </a:r>
            <a:r>
              <a:rPr lang="th-TH" b="1" i="1" dirty="0" smtClean="0"/>
              <a:t>ไว้ เป็นต้น</a:t>
            </a:r>
            <a:r>
              <a:rPr lang="en-US" b="1" i="1" dirty="0" smtClean="0"/>
              <a:t>"</a:t>
            </a:r>
            <a:r>
              <a:rPr lang="en-US" dirty="0" smtClean="0"/>
              <a:t>  </a:t>
            </a:r>
            <a:r>
              <a:rPr lang="th-TH" dirty="0" smtClean="0"/>
              <a:t>นอกจากนี้ นายกรัฐมนตรีฯ ยังกล่าวอีกว่า </a:t>
            </a:r>
            <a:r>
              <a:rPr lang="en-US" dirty="0" smtClean="0"/>
              <a:t>"</a:t>
            </a:r>
            <a:r>
              <a:rPr lang="th-TH" dirty="0" smtClean="0"/>
              <a:t>ได้สั่งการให้ </a:t>
            </a:r>
            <a:r>
              <a:rPr lang="en-US" dirty="0" smtClean="0">
                <a:solidFill>
                  <a:srgbClr val="0070C0"/>
                </a:solidFill>
              </a:rPr>
              <a:t>“</a:t>
            </a:r>
            <a:r>
              <a:rPr lang="th-TH" sz="3600" b="1" dirty="0" smtClean="0">
                <a:solidFill>
                  <a:srgbClr val="0070C0"/>
                </a:solidFill>
              </a:rPr>
              <a:t>สร้างระบบการบริหารจัดการต้นไม้ในเมือง</a:t>
            </a:r>
            <a:r>
              <a:rPr lang="en-US" sz="3600" b="1" dirty="0" smtClean="0">
                <a:solidFill>
                  <a:srgbClr val="0070C0"/>
                </a:solidFill>
              </a:rPr>
              <a:t>”</a:t>
            </a:r>
            <a:r>
              <a:rPr lang="th-TH" dirty="0" smtClean="0"/>
              <a:t>เป็นไปเช่นเดียวกับนานาชาติ ทำในหลายๆ ประเทศ โดย</a:t>
            </a:r>
            <a:r>
              <a:rPr lang="th-TH" b="1" dirty="0" smtClean="0">
                <a:solidFill>
                  <a:srgbClr val="FF0000"/>
                </a:solidFill>
              </a:rPr>
              <a:t>นำความรู้ด้าน</a:t>
            </a:r>
            <a:r>
              <a:rPr lang="th-TH" b="1" dirty="0" err="1" smtClean="0">
                <a:solidFill>
                  <a:srgbClr val="FF0000"/>
                </a:solidFill>
              </a:rPr>
              <a:t>รุกข</a:t>
            </a:r>
            <a:r>
              <a:rPr lang="th-TH" b="1" dirty="0" smtClean="0">
                <a:solidFill>
                  <a:srgbClr val="FF0000"/>
                </a:solidFill>
              </a:rPr>
              <a:t>กรรม </a:t>
            </a:r>
            <a:r>
              <a:rPr lang="th-TH" dirty="0" smtClean="0"/>
              <a:t>ให้ทุกหน่วยงานที่เกี่ยวข้อง กรุงเทพมหานคร การไฟฟ้านครหลวง การไฟฟ้าฝ่ายผลิตแห่งประเทศไทย การไฟฟ้าส่วนภูมิภาค องค์การบริหารส่วนจังหวัดทั้ง </a:t>
            </a:r>
            <a:r>
              <a:rPr lang="en-US" dirty="0" smtClean="0"/>
              <a:t>76 </a:t>
            </a:r>
            <a:r>
              <a:rPr lang="th-TH" dirty="0" smtClean="0"/>
              <a:t>จังหวัด กรมทางหลวง รวมถึง กรมทางหลวงชนบท กระทรวงพลังงาน </a:t>
            </a:r>
            <a:r>
              <a:rPr lang="th-TH" b="1" dirty="0" smtClean="0">
                <a:solidFill>
                  <a:srgbClr val="FF0000"/>
                </a:solidFill>
              </a:rPr>
              <a:t>เพิ่มตำแหน่ง </a:t>
            </a:r>
            <a:r>
              <a:rPr lang="th-TH" b="1" dirty="0" err="1" smtClean="0">
                <a:solidFill>
                  <a:srgbClr val="FF0000"/>
                </a:solidFill>
              </a:rPr>
              <a:t>รุกข</a:t>
            </a:r>
            <a:r>
              <a:rPr lang="th-TH" b="1" dirty="0" smtClean="0">
                <a:solidFill>
                  <a:srgbClr val="FF0000"/>
                </a:solidFill>
              </a:rPr>
              <a:t>กร หรือ หมอต้นไม้ มาทำหน้าที่</a:t>
            </a:r>
            <a:r>
              <a:rPr lang="th-TH" dirty="0" smtClean="0"/>
              <a:t>ดังกล่าว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b="1" dirty="0" smtClean="0">
                <a:solidFill>
                  <a:srgbClr val="0070C0"/>
                </a:solidFill>
              </a:rPr>
              <a:t>พลเอกประยุทธ์ จันทร์โอชา นายกรัฐมนตรี   </a:t>
            </a:r>
            <a:r>
              <a:rPr lang="th-TH" sz="2400" b="1" dirty="0" smtClean="0">
                <a:solidFill>
                  <a:schemeClr val="tx1"/>
                </a:solidFill>
              </a:rPr>
              <a:t>(</a:t>
            </a:r>
            <a:r>
              <a:rPr lang="en-US" sz="2400" b="1" dirty="0" smtClean="0">
                <a:solidFill>
                  <a:schemeClr val="tx1"/>
                </a:solidFill>
              </a:rPr>
              <a:t>10 </a:t>
            </a:r>
            <a:r>
              <a:rPr lang="th-TH" sz="2400" b="1" dirty="0" smtClean="0">
                <a:solidFill>
                  <a:schemeClr val="tx1"/>
                </a:solidFill>
              </a:rPr>
              <a:t>มิถุนายน </a:t>
            </a:r>
            <a:r>
              <a:rPr lang="en-US" sz="2400" b="1" dirty="0" smtClean="0">
                <a:solidFill>
                  <a:schemeClr val="tx1"/>
                </a:solidFill>
              </a:rPr>
              <a:t>59)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31721" y="1428736"/>
            <a:ext cx="8229600" cy="4741987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2.1.7 </a:t>
            </a:r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พืชคลุมดิน </a:t>
            </a:r>
            <a:r>
              <a:rPr lang="en-US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(ground cover)  </a:t>
            </a:r>
            <a:r>
              <a:rPr lang="en-US" sz="2800" b="1" i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800" b="1" i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ต่อ)</a:t>
            </a:r>
            <a:endParaRPr lang="th-TH" i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    พืชคลุมดินนำมาใช้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ในงานตกแต่งได้หลายลักษณะ ได้แก่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- จัดเป็น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เสมือนพื้นพรม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- ทดแทน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หญ้าในพื้นที่ที่ตัดหญ้ายุ่งยาก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- ป้องกัน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การพังทลายของดิน และเพิ่มความอุดมสมบูรณ์ให้แก่ดิน 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- จัดแบ่ง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พื้นที่อย่าง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กลายๆ กำหนดเขตชี้นำ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ทางเดิน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- ให้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สีสัน ผิวสัมผัส ที่แตกต่างในพื้นที่แนวราบ เมื่อจัดกลุ่มกับต้นไม้อื่นๆ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- ใช้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ทดแทนหญ้าสนาม เพราะพืชคลุมดินดูแลรักษาง่ายกว่า</a:t>
            </a:r>
          </a:p>
          <a:p>
            <a:pPr marL="0" indent="0"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   - เชื่อมโยง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สายตาจากจุดหนึ่งไปสู่อีกจุดหนึ่ง โดยไม่บัง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ทิวทัศน์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03031"/>
            <a:ext cx="8534400" cy="7589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2.1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ขนาดของพืช </a:t>
            </a:r>
            <a:r>
              <a:rPr lang="en-US" sz="4000" b="1" dirty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plant size)  </a:t>
            </a:r>
            <a:r>
              <a:rPr lang="en-US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</a:t>
            </a:r>
            <a:r>
              <a:rPr lang="th-TH" sz="4000" b="1" i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ต่อ)</a:t>
            </a:r>
            <a:endParaRPr lang="th-TH" sz="4000" b="1" i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70" y="928482"/>
            <a:ext cx="3286148" cy="2466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83" y="3560189"/>
            <a:ext cx="3143272" cy="2349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7620272" y="2786058"/>
            <a:ext cx="113845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DilleniaUPC" pitchFamily="18" charset="-34"/>
                <a:cs typeface="DilleniaUPC" pitchFamily="18" charset="-34"/>
              </a:rPr>
              <a:t>ว่านกาบหอย</a:t>
            </a:r>
            <a:endParaRPr lang="th-TH" sz="2400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9454" y="5857892"/>
            <a:ext cx="1031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DilleniaUPC" pitchFamily="18" charset="-34"/>
                <a:cs typeface="DilleniaUPC" pitchFamily="18" charset="-34"/>
              </a:rPr>
              <a:t>กระดุมทอง</a:t>
            </a:r>
            <a:endParaRPr lang="th-TH" sz="2400" b="1" dirty="0"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952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เป็นลักษณะเฉพาะเด่นๆที่ปรากฏ ในพืชแต่ละชนิด</a:t>
            </a:r>
          </a:p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เน้นลึกลงไปสู่โครงสร้าง ลักษณะลำต้น และการแตกกิ่งก้าน</a:t>
            </a:r>
          </a:p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นิสัยของพืช จึงหมายถึง หน้าตาหรือรูปลักษณ์ของพืชที่เป็นจุดเด่น เมื่อเจริญเติบโตขึ้น</a:t>
            </a:r>
          </a:p>
          <a:p>
            <a:r>
              <a:rPr lang="th-TH" sz="3600" b="1" dirty="0" smtClean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การจำแนกนิสัยของพืช แบ่งได้ </a:t>
            </a:r>
            <a:r>
              <a:rPr lang="en-US" sz="3600" b="1" dirty="0" smtClean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12</a:t>
            </a:r>
            <a:r>
              <a:rPr lang="th-TH" sz="3600" b="1" dirty="0" smtClean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 แบบ 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ดังนี้</a:t>
            </a:r>
          </a:p>
          <a:p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535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กิ่งก้านสาขาแตกเป็นง่าม ยอดแหลมสูงเป็นระเบียบ ลำต้นเปลาตรง</a:t>
            </a: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055" t="38094" r="53575" b="45219"/>
          <a:stretch/>
        </p:blipFill>
        <p:spPr>
          <a:xfrm>
            <a:off x="357158" y="2132856"/>
            <a:ext cx="2790525" cy="4285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64" y="2060848"/>
            <a:ext cx="2642719" cy="4219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551879" y="2214554"/>
            <a:ext cx="1728192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สนประดิพัทธ์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8" y="2023572"/>
            <a:ext cx="2888241" cy="4334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661850" y="5498068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dirty="0" smtClean="0">
                <a:solidFill>
                  <a:srgbClr val="FFFF00"/>
                </a:solidFill>
                <a:latin typeface="TH SarabunPSK" pitchFamily="34" charset="-34"/>
                <a:cs typeface="TH SarabunPSK" pitchFamily="34" charset="-34"/>
              </a:rPr>
              <a:t>กฤษณา</a:t>
            </a:r>
            <a:endParaRPr lang="th-TH" dirty="0">
              <a:solidFill>
                <a:srgbClr val="FFFF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86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กิ่งก้านสาขา</a:t>
            </a:r>
            <a:r>
              <a:rPr lang="th-TH" sz="28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แตกเป็นง่ามที่ไม่เป็นระเบียบ ยอดแหลมคล้ายรูปไข่ ลำต้นเปลาตรง</a:t>
            </a:r>
          </a:p>
          <a:p>
            <a:pPr marL="0" indent="0">
              <a:buNone/>
            </a:pP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986" t="65333" r="52695" b="15999"/>
          <a:stretch/>
        </p:blipFill>
        <p:spPr>
          <a:xfrm>
            <a:off x="500034" y="2000240"/>
            <a:ext cx="2924586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976" y="2060848"/>
            <a:ext cx="2972216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471992" y="2204864"/>
            <a:ext cx="1342092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พะยอม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72"/>
          <a:stretch/>
        </p:blipFill>
        <p:spPr>
          <a:xfrm>
            <a:off x="5992273" y="2060848"/>
            <a:ext cx="2756191" cy="3975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115105" y="2204864"/>
            <a:ext cx="1265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/>
              <a:t>สนทะเล</a:t>
            </a:r>
            <a:endParaRPr lang="th-TH" dirty="0"/>
          </a:p>
        </p:txBody>
      </p:sp>
      <p:sp>
        <p:nvSpPr>
          <p:cNvPr id="10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114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แตก</a:t>
            </a:r>
            <a:r>
              <a:rPr lang="th-TH" sz="28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กิ่งง่ามมากกว่า </a:t>
            </a:r>
            <a:r>
              <a:rPr lang="en-US" sz="28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8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กิ่ง กิ่งย่อยไม่เป็นระเบียบมีทั้งกิ่งมุมป้านและมุมแคบ ลำต้นตรง โครงสร้างทรง</a:t>
            </a:r>
            <a:r>
              <a:rPr lang="th-TH" sz="28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กลม</a:t>
            </a:r>
            <a:endParaRPr lang="th-TH" sz="28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15" t="23810" r="60945" b="60952"/>
          <a:stretch/>
        </p:blipFill>
        <p:spPr>
          <a:xfrm>
            <a:off x="357158" y="2428868"/>
            <a:ext cx="3303164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886" y="2532909"/>
            <a:ext cx="2670290" cy="3560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5445224"/>
            <a:ext cx="1584176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ชมพู</a:t>
            </a:r>
            <a:r>
              <a:rPr lang="th-TH" b="1" dirty="0" err="1" smtClean="0">
                <a:latin typeface="TH SarabunPSK" pitchFamily="34" charset="-34"/>
                <a:cs typeface="TH SarabunPSK" pitchFamily="34" charset="-34"/>
              </a:rPr>
              <a:t>พันธ์ทิพย์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549" y="2492896"/>
            <a:ext cx="2837907" cy="3560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300192" y="570683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/>
              <a:t>ตีนเป็ดน้ำ</a:t>
            </a:r>
            <a:endParaRPr lang="th-TH" dirty="0"/>
          </a:p>
        </p:txBody>
      </p:sp>
      <p:sp>
        <p:nvSpPr>
          <p:cNvPr id="10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770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ลำต้นกิ่ง</a:t>
            </a: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ก้านแตกคดเบี้ยวบิดงอไม่เป็นระเบียบ </a:t>
            </a: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36" t="52000" r="62662" b="33143"/>
          <a:stretch/>
        </p:blipFill>
        <p:spPr>
          <a:xfrm>
            <a:off x="642910" y="2428868"/>
            <a:ext cx="2884330" cy="3628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237719"/>
            <a:ext cx="4464496" cy="367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236296" y="5373216"/>
            <a:ext cx="1008112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ชาข่อย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254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5.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มี</a:t>
            </a: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หลายลำต้นและแตกกิ่งก้านเอนจากระดับ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สายตา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47" t="77714" r="60506" b="12952"/>
          <a:stretch/>
        </p:blipFill>
        <p:spPr>
          <a:xfrm>
            <a:off x="428597" y="2500306"/>
            <a:ext cx="342902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466" y="2348880"/>
            <a:ext cx="4762500" cy="3324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427984" y="5301208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ชัยพฤกษ์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610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6.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หลาย</a:t>
            </a: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ลำ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ต้นออกมาจากดิน ตั้งตรง มีขนาดเล็ก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603" t="19619" r="52155" b="67619"/>
          <a:stretch/>
        </p:blipFill>
        <p:spPr>
          <a:xfrm>
            <a:off x="971600" y="2220686"/>
            <a:ext cx="3148938" cy="3296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951062"/>
            <a:ext cx="321945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860032" y="2257708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ลำดวน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781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7.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การ</a:t>
            </a: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แตกกิ่งด้านบนทรงพุ่มเกือบ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อิสระ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064" t="42286" r="50000" b="42857"/>
          <a:stretch/>
        </p:blipFill>
        <p:spPr>
          <a:xfrm>
            <a:off x="1115616" y="2276871"/>
            <a:ext cx="3456384" cy="3643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1857364"/>
            <a:ext cx="2952328" cy="4099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786446" y="5286388"/>
            <a:ext cx="1008112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err="1" smtClean="0">
                <a:latin typeface="TH SarabunPSK" pitchFamily="34" charset="-34"/>
                <a:cs typeface="TH SarabunPSK" pitchFamily="34" charset="-34"/>
              </a:rPr>
              <a:t>อะ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ราง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96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8.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กิ่ง</a:t>
            </a: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ก้านที่ติดลำต้นห้อยลู่ลงอย่าง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อิสระ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334" t="67428" r="48114" b="16000"/>
          <a:stretch/>
        </p:blipFill>
        <p:spPr>
          <a:xfrm>
            <a:off x="428596" y="2071678"/>
            <a:ext cx="2847213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024906"/>
            <a:ext cx="5351909" cy="4016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635896" y="2276872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อโศกอินเดีย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692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557-04-13 10-52-53 - 0064.JP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0" y="-459432"/>
            <a:ext cx="9144000" cy="68607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0061" y="1700808"/>
            <a:ext cx="184731" cy="923330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pPr algn="ctr"/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96" y="110242"/>
            <a:ext cx="9108504" cy="14465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latin typeface="Angsana New" pitchFamily="18" charset="-34"/>
              </a:rPr>
              <a:t>จาก </a:t>
            </a:r>
            <a:r>
              <a:rPr lang="en-US" sz="4400" b="1" dirty="0" smtClean="0">
                <a:solidFill>
                  <a:srgbClr val="7030A0"/>
                </a:solidFill>
                <a:latin typeface="Angsana New" pitchFamily="18" charset="-34"/>
              </a:rPr>
              <a:t>“</a:t>
            </a:r>
            <a:r>
              <a:rPr lang="th-TH" sz="4400" b="1" dirty="0" smtClean="0">
                <a:solidFill>
                  <a:srgbClr val="7030A0"/>
                </a:solidFill>
                <a:latin typeface="Angsana New" pitchFamily="18" charset="-34"/>
              </a:rPr>
              <a:t>การป่าไม้ในเมือง</a:t>
            </a:r>
            <a:r>
              <a:rPr lang="en-US" sz="4400" b="1" dirty="0" smtClean="0">
                <a:solidFill>
                  <a:srgbClr val="7030A0"/>
                </a:solidFill>
                <a:latin typeface="Angsana New" pitchFamily="18" charset="-34"/>
              </a:rPr>
              <a:t>”</a:t>
            </a:r>
            <a:r>
              <a:rPr lang="th-TH" sz="4400" b="1" dirty="0" smtClean="0">
                <a:solidFill>
                  <a:srgbClr val="7030A0"/>
                </a:solidFill>
                <a:latin typeface="Angsana New" pitchFamily="18" charset="-34"/>
              </a:rPr>
              <a:t> </a:t>
            </a:r>
            <a:r>
              <a:rPr lang="en-US" sz="4400" b="1" dirty="0" smtClean="0">
                <a:latin typeface="Angsana New" pitchFamily="18" charset="-34"/>
              </a:rPr>
              <a:t>…</a:t>
            </a:r>
            <a:r>
              <a:rPr lang="th-TH" sz="4400" b="1" dirty="0" smtClean="0">
                <a:latin typeface="Angsana New" pitchFamily="18" charset="-34"/>
              </a:rPr>
              <a:t>สู่เส้นทาง</a:t>
            </a:r>
            <a:r>
              <a:rPr lang="en-US" sz="4400" b="1" dirty="0" smtClean="0">
                <a:latin typeface="Angsana New" pitchFamily="18" charset="-34"/>
              </a:rPr>
              <a:t>…</a:t>
            </a:r>
            <a:endParaRPr lang="th-TH" sz="4400" b="1" dirty="0" smtClean="0">
              <a:latin typeface="Angsana New" pitchFamily="18" charset="-34"/>
            </a:endParaRPr>
          </a:p>
          <a:p>
            <a:pPr algn="ctr"/>
            <a:r>
              <a:rPr lang="th-TH" sz="4400" b="1" dirty="0" smtClean="0">
                <a:latin typeface="Angsana New" pitchFamily="18" charset="-34"/>
              </a:rPr>
              <a:t>การสร้าง 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ngsana New" pitchFamily="18" charset="-34"/>
              </a:rPr>
              <a:t>“</a:t>
            </a:r>
            <a:r>
              <a:rPr lang="th-TH" sz="4400" b="1" dirty="0" err="1" smtClean="0">
                <a:solidFill>
                  <a:schemeClr val="accent6">
                    <a:lumMod val="50000"/>
                  </a:schemeClr>
                </a:solidFill>
                <a:latin typeface="Angsana New" pitchFamily="18" charset="-34"/>
              </a:rPr>
              <a:t>รุกข</a:t>
            </a:r>
            <a:r>
              <a:rPr lang="th-TH" sz="4400" b="1" dirty="0" smtClean="0">
                <a:solidFill>
                  <a:schemeClr val="accent6">
                    <a:lumMod val="50000"/>
                  </a:schemeClr>
                </a:solidFill>
                <a:latin typeface="Angsana New" pitchFamily="18" charset="-34"/>
              </a:rPr>
              <a:t>กร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ngsana New" pitchFamily="18" charset="-34"/>
              </a:rPr>
              <a:t>”</a:t>
            </a:r>
            <a:r>
              <a:rPr lang="th-TH" sz="4400" b="1" dirty="0" smtClean="0">
                <a:solidFill>
                  <a:schemeClr val="accent6">
                    <a:lumMod val="50000"/>
                  </a:schemeClr>
                </a:solidFill>
                <a:latin typeface="Angsana New" pitchFamily="18" charset="-34"/>
              </a:rPr>
              <a:t> </a:t>
            </a:r>
            <a:r>
              <a:rPr lang="th-TH" sz="4400" b="1" dirty="0" smtClean="0">
                <a:latin typeface="Angsana New" pitchFamily="18" charset="-34"/>
              </a:rPr>
              <a:t>เพื่อดูแลต้นไม้ในเขตเมือง</a:t>
            </a:r>
            <a:endParaRPr lang="en-US" sz="4400" b="1" dirty="0">
              <a:latin typeface="Angsana New" pitchFamily="18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1772816"/>
            <a:ext cx="8924238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th-TH" dirty="0" smtClean="0"/>
              <a:t>  </a:t>
            </a:r>
            <a:r>
              <a:rPr lang="en-US" dirty="0" smtClean="0"/>
              <a:t>8 </a:t>
            </a:r>
            <a:r>
              <a:rPr lang="th-TH" dirty="0" smtClean="0"/>
              <a:t>กรกฎาคม </a:t>
            </a:r>
            <a:r>
              <a:rPr lang="en-US" dirty="0" smtClean="0"/>
              <a:t>2559….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“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วาระพิเศษ เรื่อง </a:t>
            </a:r>
            <a:r>
              <a:rPr lang="th-TH" b="1" dirty="0" err="1" smtClean="0">
                <a:latin typeface="Angsana New" pitchFamily="18" charset="-34"/>
                <a:cs typeface="Angsana New" pitchFamily="18" charset="-34"/>
              </a:rPr>
              <a:t>รุกข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กร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”</a:t>
            </a:r>
            <a:endParaRPr lang="th-TH" b="1" dirty="0" smtClean="0">
              <a:latin typeface="Angsana New" pitchFamily="18" charset="-34"/>
              <a:cs typeface="Angsana New" pitchFamily="18" charset="-34"/>
            </a:endParaRPr>
          </a:p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                                                  คณะกรรมาธิการทรัพยากรธรรมชาติและสิ่งแวดล้อม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/>
            </a:r>
            <a:br>
              <a:rPr lang="en-US" b="1" dirty="0" smtClean="0">
                <a:latin typeface="Angsana New" pitchFamily="18" charset="-34"/>
                <a:cs typeface="Angsana New" pitchFamily="18" charset="-34"/>
              </a:rPr>
            </a:b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                                                  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สภานิติบัญญัติแห่งชาติ </a:t>
            </a:r>
            <a:endParaRPr lang="en-US" b="1" dirty="0" smtClean="0">
              <a:latin typeface="Angsana New" pitchFamily="18" charset="-34"/>
              <a:cs typeface="Angsana New" pitchFamily="18" charset="-34"/>
            </a:endParaRPr>
          </a:p>
          <a:p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                                                    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ณ อาคารรัฐสภา</a:t>
            </a:r>
            <a:endParaRPr lang="en-US" b="1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  12 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กรกฎาคม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2559……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“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ต้นไม้องค์ประกอบสำคัญของ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Street Furniture 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ดูแลอย่างไร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”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/>
            </a:r>
            <a:br>
              <a:rPr lang="th-TH" b="1" dirty="0" smtClean="0">
                <a:latin typeface="Angsana New" pitchFamily="18" charset="-34"/>
                <a:cs typeface="Angsana New" pitchFamily="18" charset="-34"/>
              </a:rPr>
            </a:b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			คณะกรรมาธิการทรัพยากรธรรมชาติและสิ่งแวดล้อม</a:t>
            </a:r>
            <a:br>
              <a:rPr lang="th-TH" b="1" dirty="0" smtClean="0">
                <a:latin typeface="Angsana New" pitchFamily="18" charset="-34"/>
                <a:cs typeface="Angsana New" pitchFamily="18" charset="-34"/>
              </a:rPr>
            </a:b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                                              สภานิติบัญญัติแห่งชาติ และ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b="1" dirty="0" err="1" smtClean="0">
                <a:latin typeface="Angsana New" pitchFamily="18" charset="-34"/>
                <a:cs typeface="Angsana New" pitchFamily="18" charset="-34"/>
              </a:rPr>
              <a:t>วช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/>
            </a:r>
            <a:br>
              <a:rPr lang="th-TH" b="1" dirty="0" smtClean="0">
                <a:latin typeface="Angsana New" pitchFamily="18" charset="-34"/>
                <a:cs typeface="Angsana New" pitchFamily="18" charset="-34"/>
              </a:rPr>
            </a:br>
            <a:endParaRPr lang="th-TH" b="1" dirty="0" smtClean="0">
              <a:latin typeface="Angsana New" pitchFamily="18" charset="-34"/>
              <a:cs typeface="Angsana New" pitchFamily="18" charset="-34"/>
            </a:endParaRPr>
          </a:p>
          <a:p>
            <a:pPr>
              <a:buFont typeface="Wingdings" pitchFamily="2" charset="2"/>
              <a:buChar char="q"/>
            </a:pP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25 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กรกฎาคม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2559 ……  “</a:t>
            </a:r>
            <a:r>
              <a:rPr lang="th-TH" b="1" dirty="0" smtClean="0"/>
              <a:t>เปิดประตู</a:t>
            </a:r>
            <a:r>
              <a:rPr lang="th-TH" b="1" dirty="0" err="1" smtClean="0"/>
              <a:t>บูรณา</a:t>
            </a:r>
            <a:r>
              <a:rPr lang="th-TH" b="1" dirty="0" smtClean="0"/>
              <a:t>การงาน</a:t>
            </a:r>
            <a:r>
              <a:rPr lang="th-TH" b="1" dirty="0" err="1" smtClean="0"/>
              <a:t>รุกข</a:t>
            </a:r>
            <a:r>
              <a:rPr lang="th-TH" b="1" dirty="0" smtClean="0"/>
              <a:t>กรไทย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”</a:t>
            </a:r>
          </a:p>
          <a:p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                                                 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ศูนย์วิจัยป่าไม้ คณะวนศาสตร์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7939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9.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ปลาย</a:t>
            </a: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แตกกิ่งเป็นฝอยห้อยย้อยลงมารอบลำต้น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เดี่ยว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983" t="24762" r="61315" b="58095"/>
          <a:stretch/>
        </p:blipFill>
        <p:spPr>
          <a:xfrm>
            <a:off x="1572509" y="2143116"/>
            <a:ext cx="2805127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4" y="2143116"/>
            <a:ext cx="3168352" cy="4108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158509" y="5529724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chemeClr val="bg1"/>
                </a:solidFill>
              </a:rPr>
              <a:t>ยูคาฯ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162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10.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กิ่ง</a:t>
            </a: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ก้านแตกเป็นโครงสร้างขนาดใหญ่ ทรงพุ่มแผ่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กว้าง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90" t="66856" r="58889" b="16573"/>
          <a:stretch/>
        </p:blipFill>
        <p:spPr>
          <a:xfrm>
            <a:off x="357158" y="2214553"/>
            <a:ext cx="3795742" cy="4076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3" y="2276872"/>
            <a:ext cx="4832086" cy="362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067944" y="256490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หางนกยูงฝรั่ง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086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11.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กิ่ง</a:t>
            </a: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ก้านโค้งงอออกจากลำต้นของไม้พุ่ม ปลายกิ่งลู่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ลง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562" t="22286" r="56735" b="65905"/>
          <a:stretch/>
        </p:blipFill>
        <p:spPr>
          <a:xfrm>
            <a:off x="428596" y="2143116"/>
            <a:ext cx="3515184" cy="3515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28" y="2420888"/>
            <a:ext cx="4310104" cy="3237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786578" y="2636912"/>
            <a:ext cx="143145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น้ำเต้าต้น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8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12.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กิ่ง</a:t>
            </a:r>
            <a:r>
              <a:rPr lang="th-TH" sz="3600" b="1" dirty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ก้านที่แตกออกจากลำต้นเลื้อยไปตามผิว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ดิน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000" t="58857" r="50000" b="30858"/>
          <a:stretch/>
        </p:blipFill>
        <p:spPr>
          <a:xfrm>
            <a:off x="0" y="2714620"/>
            <a:ext cx="457858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612" y="2214554"/>
            <a:ext cx="4868367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525500" y="3159011"/>
            <a:ext cx="129614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dirty="0" smtClean="0"/>
              <a:t>สนเลื้อย</a:t>
            </a:r>
            <a:endParaRPr lang="th-TH" dirty="0"/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2.2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นิสัยของพืช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habit)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04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2.3 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รูปทรงของพืช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form)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รูปทรงของพืช คือ โครงสร้างสามมิติของพืช ได้แก่ ความกว้าง ความยาว ความสูง</a:t>
            </a:r>
          </a:p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เกิดจากมวลแน่นของใบที่มองเห็น</a:t>
            </a:r>
          </a:p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ซึ่งรูปทรงของพืชจะสัมพันธ์กับนิสัยของพืช</a:t>
            </a:r>
          </a:p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รูปทรงของพืช แบ่งได้ </a:t>
            </a:r>
            <a:r>
              <a:rPr lang="en-US" sz="3600" b="1" dirty="0" smtClean="0">
                <a:latin typeface="TH SarabunPSK" pitchFamily="34" charset="-34"/>
                <a:cs typeface="TH SarabunPSK" pitchFamily="34" charset="-34"/>
              </a:rPr>
              <a:t>8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 แบบ ดังนี้</a:t>
            </a:r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465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285720" y="1500174"/>
            <a:ext cx="8503920" cy="4572000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6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รูปทรงกลม </a:t>
            </a:r>
            <a:r>
              <a:rPr lang="en-US" sz="36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(globular or round-topped tree)</a:t>
            </a:r>
            <a:endParaRPr lang="th-TH" sz="36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10" t="47238" r="54310" b="40381"/>
          <a:stretch/>
        </p:blipFill>
        <p:spPr>
          <a:xfrm>
            <a:off x="286815" y="2214554"/>
            <a:ext cx="5642507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2.3 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รูปทรงของพืช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form)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28673" name="Picture 1" descr="D:\Users\Jacky\Presentation\Tree care_ครูต้อ\Life form of plant\picture\ต้นพิกุล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214554"/>
            <a:ext cx="314111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7143768" y="5000636"/>
            <a:ext cx="607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พิกุล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556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214282" y="1500174"/>
            <a:ext cx="8503920" cy="4572000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รูปทรงกระจายแผ่กว้าง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(spreading or board)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440" t="21524" r="45959" b="67619"/>
          <a:stretch/>
        </p:blipFill>
        <p:spPr>
          <a:xfrm>
            <a:off x="416345" y="2155179"/>
            <a:ext cx="668536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DSCN41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4214818"/>
            <a:ext cx="314327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643834" y="3786190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ลั่นทม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2.3 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รูปทรงของพืช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form)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27649" name="Picture 1" descr="D:\Users\Jacky\Presentation\Tree care_ครูต้อ\Life form of plant\picture\กัลปพฤกษ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4572008"/>
            <a:ext cx="3143272" cy="209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000100" y="6000768"/>
            <a:ext cx="128588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/>
              <a:t>กัลปพฤกษ์</a:t>
            </a:r>
            <a:endParaRPr lang="th-TH" b="1" dirty="0"/>
          </a:p>
        </p:txBody>
      </p:sp>
    </p:spTree>
    <p:extLst>
      <p:ext uri="{BB962C8B-B14F-4D97-AF65-F5344CB8AC3E}">
        <p14:creationId xmlns="" xmlns:p14="http://schemas.microsoft.com/office/powerpoint/2010/main" val="57304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รูปทรงลู่ลง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(weeping)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62" t="58286" r="45959" b="30095"/>
          <a:stretch/>
        </p:blipFill>
        <p:spPr>
          <a:xfrm>
            <a:off x="214283" y="2214554"/>
            <a:ext cx="565882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2.3 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รูปทรงของพืช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form)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26625" name="Picture 1" descr="D:\Users\Jacky\Presentation\Tree care_ครูต้อ\Life form of plant\picture\ต้นหลิวจีน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857364"/>
            <a:ext cx="2893239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811972" y="1571612"/>
            <a:ext cx="1117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ต้นหลิวจีน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177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รูปทรงลักษณะสละสลวยเหมือนภาพวาด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(open tree or picturesque)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84" t="20953" r="47306" b="65714"/>
          <a:stretch/>
        </p:blipFill>
        <p:spPr>
          <a:xfrm>
            <a:off x="3357554" y="1941053"/>
            <a:ext cx="5240624" cy="2445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2.3 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รูปทรงของพืช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form)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25601" name="Picture 1" descr="D:\Users\Jacky\Presentation\Tree care_ครูต้อ\Life form of plant\picture\ต้นทองกวาว.jpg"/>
          <p:cNvPicPr>
            <a:picLocks noChangeAspect="1" noChangeArrowheads="1"/>
          </p:cNvPicPr>
          <p:nvPr/>
        </p:nvPicPr>
        <p:blipFill>
          <a:blip r:embed="rId3" cstate="print"/>
          <a:srcRect l="915" t="1220" r="1219" b="12195"/>
          <a:stretch>
            <a:fillRect/>
          </a:stretch>
        </p:blipFill>
        <p:spPr bwMode="auto">
          <a:xfrm>
            <a:off x="285720" y="3857628"/>
            <a:ext cx="3875763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357290" y="3429000"/>
            <a:ext cx="992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ทองกวาว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848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5.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รูปทรงทรงกระบอก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(columnar or fastigiated)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668" t="64572" r="50000" b="11809"/>
          <a:stretch/>
        </p:blipFill>
        <p:spPr>
          <a:xfrm>
            <a:off x="357158" y="2214554"/>
            <a:ext cx="4289486" cy="36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2.3 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รูปทรงของพืช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form)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24577" name="Picture 1" descr="D:\Users\Jacky\Presentation\Tree care_ครูต้อ\Life form of plant\picture\ไทรเกาหล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571744"/>
            <a:ext cx="3714776" cy="2367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286512" y="5214950"/>
            <a:ext cx="965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DilleniaUPC" pitchFamily="18" charset="-34"/>
                <a:cs typeface="DilleniaUPC" pitchFamily="18" charset="-34"/>
              </a:rPr>
              <a:t>ไทรเกาหลี</a:t>
            </a:r>
            <a:endParaRPr lang="th-TH" sz="2400" b="1" dirty="0"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567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81765"/>
            <a:ext cx="8534400" cy="758952"/>
          </a:xfrm>
        </p:spPr>
        <p:txBody>
          <a:bodyPr>
            <a:noAutofit/>
          </a:bodyPr>
          <a:lstStyle/>
          <a:p>
            <a:r>
              <a:rPr lang="th-TH" sz="4800" b="1" dirty="0" smtClean="0">
                <a:solidFill>
                  <a:srgbClr val="002060"/>
                </a:solidFill>
                <a:latin typeface="+mn-lt"/>
              </a:rPr>
              <a:t>แนวนโยบายของกรมป่าไม้</a:t>
            </a:r>
            <a:endParaRPr lang="en-US" sz="4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h-TH" dirty="0" smtClean="0"/>
              <a:t>พื้นที่ป่าที่กรมป่าไม้ต้องหา (นอกเหนือจากพื้นที่ป่าอนุรักษ์ </a:t>
            </a:r>
            <a:r>
              <a:rPr lang="en-US" dirty="0" smtClean="0"/>
              <a:t>25%) …15 % ?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-  </a:t>
            </a:r>
            <a:r>
              <a:rPr lang="th-TH" dirty="0" smtClean="0"/>
              <a:t>พื้นที่ป่าเศรษฐกิจ (ภาคเอกชน)</a:t>
            </a:r>
            <a:r>
              <a:rPr lang="en-US" dirty="0" smtClean="0"/>
              <a:t>…..</a:t>
            </a:r>
            <a:r>
              <a:rPr lang="en-US" dirty="0" smtClean="0"/>
              <a:t>?</a:t>
            </a:r>
            <a:endParaRPr lang="th-TH" dirty="0" smtClean="0"/>
          </a:p>
          <a:p>
            <a:pPr>
              <a:buNone/>
            </a:pPr>
            <a:r>
              <a:rPr lang="th-TH" dirty="0" smtClean="0"/>
              <a:t> </a:t>
            </a:r>
            <a:r>
              <a:rPr lang="th-TH" dirty="0" smtClean="0"/>
              <a:t>        </a:t>
            </a:r>
            <a:r>
              <a:rPr lang="en-US" dirty="0" smtClean="0"/>
              <a:t>-  </a:t>
            </a:r>
            <a:r>
              <a:rPr lang="th-TH" dirty="0" smtClean="0"/>
              <a:t>พื้นที่ป่าฟื้นฟู </a:t>
            </a:r>
            <a:r>
              <a:rPr lang="en-US" dirty="0" smtClean="0"/>
              <a:t>/</a:t>
            </a:r>
            <a:r>
              <a:rPr lang="th-TH" dirty="0" smtClean="0"/>
              <a:t>จัดการ (ภาครัฐ</a:t>
            </a:r>
            <a:r>
              <a:rPr lang="en-US" dirty="0" smtClean="0"/>
              <a:t> </a:t>
            </a:r>
            <a:r>
              <a:rPr lang="th-TH" dirty="0" smtClean="0"/>
              <a:t>และภาครัฐร่วมเอกชน)</a:t>
            </a:r>
            <a:r>
              <a:rPr lang="en-US" dirty="0" smtClean="0"/>
              <a:t>……?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- </a:t>
            </a:r>
            <a:r>
              <a:rPr lang="th-TH" dirty="0" smtClean="0"/>
              <a:t>พื้นที่ป่าชุมชน</a:t>
            </a:r>
          </a:p>
          <a:p>
            <a:pPr>
              <a:buNone/>
            </a:pPr>
            <a:r>
              <a:rPr lang="th-TH" dirty="0" smtClean="0"/>
              <a:t> </a:t>
            </a:r>
            <a:r>
              <a:rPr lang="th-TH" dirty="0" smtClean="0"/>
              <a:t>                         </a:t>
            </a:r>
            <a:r>
              <a:rPr lang="en-US" dirty="0" smtClean="0"/>
              <a:t>- </a:t>
            </a:r>
            <a:r>
              <a:rPr lang="th-TH" dirty="0" smtClean="0"/>
              <a:t>พื้นที่ป่าสงวน</a:t>
            </a:r>
          </a:p>
          <a:p>
            <a:pPr>
              <a:buNone/>
            </a:pPr>
            <a:r>
              <a:rPr lang="th-TH" dirty="0" smtClean="0"/>
              <a:t> </a:t>
            </a:r>
            <a:r>
              <a:rPr lang="th-TH" dirty="0" smtClean="0"/>
              <a:t>     </a:t>
            </a:r>
            <a:r>
              <a:rPr lang="en-US" dirty="0" smtClean="0"/>
              <a:t>  </a:t>
            </a:r>
            <a:r>
              <a:rPr lang="en-US" sz="4400" b="1" dirty="0" smtClean="0">
                <a:solidFill>
                  <a:srgbClr val="C00000"/>
                </a:solidFill>
              </a:rPr>
              <a:t>- </a:t>
            </a:r>
            <a:r>
              <a:rPr lang="th-TH" sz="4400" b="1" dirty="0" smtClean="0">
                <a:solidFill>
                  <a:srgbClr val="C00000"/>
                </a:solidFill>
              </a:rPr>
              <a:t>พื้นที่ป่าในเมือง</a:t>
            </a:r>
            <a:r>
              <a:rPr lang="en-US" sz="4400" b="1" dirty="0" smtClean="0">
                <a:solidFill>
                  <a:srgbClr val="C00000"/>
                </a:solidFill>
              </a:rPr>
              <a:t>….????</a:t>
            </a:r>
            <a:endParaRPr lang="en-US" sz="4400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20130627_3_1372313756_9922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2525" y="2924944"/>
            <a:ext cx="3601963" cy="2399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Tunnel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4496253"/>
            <a:ext cx="3528392" cy="2361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169" t="51047" r="47037" b="36381"/>
          <a:stretch/>
        </p:blipFill>
        <p:spPr>
          <a:xfrm>
            <a:off x="428596" y="2214554"/>
            <a:ext cx="521497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2.3 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รูปทรงของพืช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form)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9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4" y="3857628"/>
            <a:ext cx="3203784" cy="2404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500562" y="5643578"/>
            <a:ext cx="1519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อโศกอินเดีย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3556" name="Picture 4" descr="http://2g.pantip.com/cafe/jatujak/topic/J13104848/J13104848-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1285860"/>
            <a:ext cx="2005124" cy="2507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00034" y="1511673"/>
            <a:ext cx="65710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6. </a:t>
            </a:r>
            <a:r>
              <a:rPr lang="th-TH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รูปทรงพีระมิดหรือรูปกรวย </a:t>
            </a:r>
            <a:r>
              <a:rPr lang="en-US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(pyramidal or conical)</a:t>
            </a:r>
            <a:r>
              <a:rPr lang="th-TH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endParaRPr lang="th-TH" sz="32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58148" y="3643314"/>
            <a:ext cx="833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โกงกาง</a:t>
            </a:r>
            <a:endParaRPr lang="th-TH" b="1" dirty="0"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455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7.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รูปทรงกรวยหงายหรือทรงพัด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(fan-like or vase)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45" t="19620" r="47845" b="63238"/>
          <a:stretch/>
        </p:blipFill>
        <p:spPr>
          <a:xfrm>
            <a:off x="1691680" y="2204864"/>
            <a:ext cx="5760640" cy="3456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2.3 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รูปทรงของพืช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form)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692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8.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รูปทรงคล้ายฉัตร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(horizontal)</a:t>
            </a:r>
            <a:endParaRPr lang="th-TH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06" t="69714" r="40571" b="16190"/>
          <a:stretch/>
        </p:blipFill>
        <p:spPr>
          <a:xfrm>
            <a:off x="357158" y="2285992"/>
            <a:ext cx="5546234" cy="229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://2.bp.blogspot.com/-ryhTk-7250U/TkKSdUYk7aI/AAAAAAAAAjc/HCZFdWse0yc/s1600/%25E0%25B8%25AA%25E0%25B8%2599%25E0%25B8%2589%25E0%25B8%25B1%25E0%25B8%2595%25E0%25B8%25A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143116"/>
            <a:ext cx="2695575" cy="4171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858016" y="6143644"/>
            <a:ext cx="93006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dirty="0" smtClean="0"/>
              <a:t>สนฉัตร</a:t>
            </a:r>
            <a:endParaRPr lang="th-TH" dirty="0"/>
          </a:p>
        </p:txBody>
      </p:sp>
      <p:sp>
        <p:nvSpPr>
          <p:cNvPr id="8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2.3  </a:t>
            </a:r>
            <a:r>
              <a:rPr lang="th-TH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รูปทรงของพืช </a:t>
            </a:r>
            <a:r>
              <a:rPr lang="en-US" sz="40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form)</a:t>
            </a:r>
            <a:endParaRPr lang="th-TH" sz="40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915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2.4  </a:t>
            </a:r>
            <a:r>
              <a:rPr lang="th-TH" sz="48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สีของพืช </a:t>
            </a:r>
            <a:r>
              <a:rPr lang="en-US" sz="48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color)</a:t>
            </a:r>
            <a:endParaRPr lang="th-TH" sz="48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68959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เป็นสิ่งที่มองเห็นแล้วเกิดความตื่นตาตื่นใจ</a:t>
            </a:r>
          </a:p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สีของพืชมีตั้งแต่สีโทนเย็นจนถึงสีโทนร้อน หรือผสมผสานอยู่ในต้นเดียวกัน</a:t>
            </a:r>
          </a:p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สีของพืชจะปรากฏให้เห็นตั้งแต่ เปลือกของลำต้น กิ่งก้าน ใบ</a:t>
            </a:r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ดอก</a:t>
            </a:r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และผล</a:t>
            </a:r>
            <a:endParaRPr lang="th-TH" sz="36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995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สีของเปลือกลำต้น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มีตั้งแต่เขียวอ่อน เขียวแก่ เขียวอมดำ ดำอมเทา น้ำตาลอมดำ สีเทาเงิน สีเหลืองอมน้ำตาล สีน้ำตาลอมเทา สีน้ำตาลอมแดง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2960467"/>
            <a:ext cx="2592288" cy="34563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6" y="5606092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ตะโก</a:t>
            </a:r>
            <a:endParaRPr lang="th-TH" sz="3200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16" y="2960466"/>
            <a:ext cx="2592289" cy="34563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14876" y="557214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นนทรี</a:t>
            </a:r>
            <a:endParaRPr lang="th-TH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287975"/>
            <a:ext cx="8534400" cy="75895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2.4  </a:t>
            </a:r>
            <a:r>
              <a:rPr lang="th-TH" sz="48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สีของพืช </a:t>
            </a:r>
            <a:r>
              <a:rPr lang="en-US" sz="4800" b="1" dirty="0" smtClean="0">
                <a:solidFill>
                  <a:schemeClr val="tx1"/>
                </a:solidFill>
                <a:latin typeface="JasmineUPC" pitchFamily="18" charset="-34"/>
                <a:cs typeface="JasmineUPC" pitchFamily="18" charset="-34"/>
              </a:rPr>
              <a:t>(plant color)</a:t>
            </a:r>
            <a:endParaRPr lang="th-TH" sz="4800" b="1" dirty="0">
              <a:solidFill>
                <a:schemeClr val="tx1"/>
              </a:solidFill>
              <a:latin typeface="JasmineUPC" pitchFamily="18" charset="-34"/>
              <a:cs typeface="JasmineUPC" pitchFamily="18" charset="-34"/>
            </a:endParaRPr>
          </a:p>
        </p:txBody>
      </p:sp>
      <p:pic>
        <p:nvPicPr>
          <p:cNvPr id="10" name="Picture 3" descr="D:\Users\Jacky\Presentation\Tree care_ครูต้อ\Life form of plant\picture\Rainbow-eucalipt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928934"/>
            <a:ext cx="2571768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7000892" y="5715016"/>
            <a:ext cx="1159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 smtClean="0">
                <a:solidFill>
                  <a:schemeClr val="bg1"/>
                </a:solidFill>
              </a:rPr>
              <a:t>ยูคา</a:t>
            </a:r>
            <a:r>
              <a:rPr lang="th-TH" dirty="0" err="1" smtClean="0">
                <a:solidFill>
                  <a:schemeClr val="bg1"/>
                </a:solidFill>
              </a:rPr>
              <a:t>ลิปตัส</a:t>
            </a:r>
            <a:endParaRPr lang="th-T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131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สีของกิ่งก้าน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- สีของกิ่งก้าน อาจจะแตกต่างกับสีของเปลือกลำต้น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- ปลายกิ่งและโคนกิ่งมีสีแตกต่างกันในพืชบางชนิด ขึ้นอยู่กับความอ่อนแก่ของกิ่ง</a:t>
            </a:r>
          </a:p>
          <a:p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40" y="3550216"/>
            <a:ext cx="364840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3501008"/>
            <a:ext cx="3664693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121257" y="5517232"/>
            <a:ext cx="1128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สายหยุด</a:t>
            </a:r>
            <a:endParaRPr lang="th-TH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ชื่อเรื่อง 1"/>
          <p:cNvSpPr txBox="1">
            <a:spLocks/>
          </p:cNvSpPr>
          <p:nvPr/>
        </p:nvSpPr>
        <p:spPr>
          <a:xfrm>
            <a:off x="301752" y="287975"/>
            <a:ext cx="8534400" cy="7589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2.4  </a:t>
            </a:r>
            <a:r>
              <a:rPr kumimoji="0" lang="th-TH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สีของพืช 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color)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020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280831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สีของใบ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- จะเน้นสีพื้นของใบเป็นหลัก โดยพิจารณาจาก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สีของใบที่เปลี่ยนแปลงได้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สีของใบที่มีความคงที่ ไม่ค่อยเปลี่ยนแปลง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301752" y="287975"/>
            <a:ext cx="8534400" cy="7589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2.4  </a:t>
            </a:r>
            <a:r>
              <a:rPr kumimoji="0" lang="th-TH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สีของพืช 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color)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940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สีของใบที่เปลี่ยนแปลงได้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- สีใบอ่อนและใบแก่เปลี่ยนแปลง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  เช่น ใบติ้ว</a:t>
            </a:r>
          </a:p>
          <a:p>
            <a:pPr marL="0" indent="0">
              <a:spcBef>
                <a:spcPts val="0"/>
              </a:spcBef>
              <a:buNone/>
            </a:pPr>
            <a:endParaRPr lang="th-TH" sz="5400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-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ใบแก่ที่เปลี่ยนสีเมื่อใกล้จะร่วง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 เช่น เต็ง 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010" y="2348880"/>
            <a:ext cx="1962385" cy="1471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052" y="2348880"/>
            <a:ext cx="1950398" cy="1473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50" y="4221029"/>
            <a:ext cx="3240359" cy="2160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ชื่อเรื่อง 1"/>
          <p:cNvSpPr txBox="1">
            <a:spLocks/>
          </p:cNvSpPr>
          <p:nvPr/>
        </p:nvSpPr>
        <p:spPr>
          <a:xfrm>
            <a:off x="301752" y="287975"/>
            <a:ext cx="8534400" cy="7589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2.4  </a:t>
            </a:r>
            <a:r>
              <a:rPr kumimoji="0" lang="th-TH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สีของพืช 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color)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012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204864"/>
            <a:ext cx="4560205" cy="3420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สีของใบไม่ค่อยเปลี่ยนแปลง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 เป็นสิ่งที่บ่งบอกเอกลักษณ์ของชนิดนั้นๆ </a:t>
            </a: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แบ่งกลุ่มสีของใบได้ </a:t>
            </a:r>
            <a:r>
              <a:rPr lang="en-US" sz="3000" b="1" dirty="0" smtClean="0">
                <a:latin typeface="TH SarabunPSK" pitchFamily="34" charset="-34"/>
                <a:cs typeface="TH SarabunPSK" pitchFamily="34" charset="-34"/>
              </a:rPr>
              <a:t>7</a:t>
            </a: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 กลุ่ม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สีเขียวพื้น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สีฟ้า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สีเทาเงิน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สีทองหรือเหลืองทอง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สีแดง เหลือบแดง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ไม้ใบด่าง</a:t>
            </a:r>
          </a:p>
          <a:p>
            <a:pPr marL="0" indent="0"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   - ท้องใบและหลังใบสีแตกต่างกัน</a:t>
            </a: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4357694"/>
            <a:ext cx="151216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500562" y="6000768"/>
            <a:ext cx="79208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b="1" dirty="0" err="1" smtClean="0">
                <a:latin typeface="TH SarabunPSK" pitchFamily="34" charset="-34"/>
                <a:cs typeface="TH SarabunPSK" pitchFamily="34" charset="-34"/>
              </a:rPr>
              <a:t>สนบลู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637" y="3572064"/>
            <a:ext cx="2571768" cy="1716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7643834" y="4500570"/>
            <a:ext cx="1080120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นีออน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2000240"/>
            <a:ext cx="1771920" cy="2362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155214" y="5570076"/>
            <a:ext cx="1369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ไทรยอดทอง</a:t>
            </a:r>
            <a:endParaRPr lang="th-TH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637" y="1917303"/>
            <a:ext cx="2571768" cy="1715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7786710" y="3143248"/>
            <a:ext cx="114300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dirty="0" smtClean="0"/>
              <a:t>กะตังใบ</a:t>
            </a:r>
            <a:endParaRPr lang="th-TH" dirty="0"/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2" y="2500306"/>
            <a:ext cx="2071702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3000364" y="4357694"/>
            <a:ext cx="118367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พลูด่าง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5" name="รูปภาพ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88" y="5209199"/>
            <a:ext cx="2488111" cy="1553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5715008" y="6143644"/>
            <a:ext cx="164304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กระบือเจ็ดตัว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8" name="ชื่อเรื่อง 1"/>
          <p:cNvSpPr txBox="1">
            <a:spLocks/>
          </p:cNvSpPr>
          <p:nvPr/>
        </p:nvSpPr>
        <p:spPr>
          <a:xfrm>
            <a:off x="301752" y="287975"/>
            <a:ext cx="8534400" cy="7589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2.4  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สีของพืช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color)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628" y="4071942"/>
            <a:ext cx="1010213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b="1" dirty="0" smtClean="0"/>
              <a:t>ไทรทอง</a:t>
            </a:r>
            <a:endParaRPr lang="th-TH" b="1" dirty="0"/>
          </a:p>
        </p:txBody>
      </p:sp>
    </p:spTree>
    <p:extLst>
      <p:ext uri="{BB962C8B-B14F-4D97-AF65-F5344CB8AC3E}">
        <p14:creationId xmlns="" xmlns:p14="http://schemas.microsoft.com/office/powerpoint/2010/main" val="137774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20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สีของดอก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เป็นสิ่งที่มีความสำคัญมาก เพราะคนจะมองดอกไม้เป็นอันดับแรก เป็นเครื่องบ่งชี้ความงาม กลิ่นของดอก อีกทั้งยังเป็นแหล่งกำเนิดของพืชต้นใหม่เมื่อมีการผสมพันธุ์</a:t>
            </a:r>
          </a:p>
          <a:p>
            <a:r>
              <a:rPr lang="th-TH" sz="36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สีของดอก แบ่งได้ </a:t>
            </a:r>
            <a:r>
              <a:rPr lang="en-US" sz="36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sz="36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กลุ่มใหญ่ๆ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ดังนี้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301752" y="287975"/>
            <a:ext cx="8534400" cy="7589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2.4  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สีของพืช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color)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60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การป่าไม้ในเมือง (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urban forestry)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เป็นสาขาหนึ่งของการป่าไม้</a:t>
            </a:r>
          </a:p>
          <a:p>
            <a:pPr eaLnBrk="0" hangingPunct="0"/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หมายถึง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“ 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การวางแผน 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(planning)  </a:t>
            </a:r>
            <a:r>
              <a:rPr lang="th-TH" sz="32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การปลูก (</a:t>
            </a:r>
            <a:r>
              <a:rPr lang="en-US" sz="3200" b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establishment) </a:t>
            </a:r>
            <a:r>
              <a:rPr lang="th-TH" sz="3200" b="1" dirty="0" smtClean="0">
                <a:solidFill>
                  <a:schemeClr val="accent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การป้องกัน (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protection)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th-TH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การจัดการ (</a:t>
            </a:r>
            <a:r>
              <a:rPr lang="en-US" sz="32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management)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หมู่ไม้และพืชพรรณ ทั้งต้นไม้เดี่ยวๆ หรือกลุ่มไม้เล็กๆ หรือภายในป่าธรรมชาติ ซึ่งอยู่ในพื้นที่เขตมหานคร เขตชานเมือง หรือ เมืองขนาดเล็ก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โดยมีวัตถุประสงค์หลัก </a:t>
            </a:r>
            <a:r>
              <a:rPr lang="th-TH" sz="3200" b="1" i="1" dirty="0">
                <a:solidFill>
                  <a:schemeClr val="accent5">
                    <a:lumMod val="75000"/>
                  </a:schemeClr>
                </a:solidFill>
                <a:latin typeface="DilleniaUPC" pitchFamily="18" charset="-34"/>
                <a:cs typeface="DilleniaUPC" pitchFamily="18" charset="-34"/>
              </a:rPr>
              <a:t>เพื่อ</a:t>
            </a:r>
            <a:r>
              <a:rPr lang="th-TH" sz="3200" b="1" i="1" dirty="0" smtClean="0">
                <a:solidFill>
                  <a:schemeClr val="accent5">
                    <a:lumMod val="75000"/>
                  </a:schemeClr>
                </a:solidFill>
                <a:latin typeface="DilleniaUPC" pitchFamily="18" charset="-34"/>
                <a:cs typeface="DilleniaUPC" pitchFamily="18" charset="-34"/>
              </a:rPr>
              <a:t>เสริมสร้างภูมิ</a:t>
            </a:r>
            <a:r>
              <a:rPr lang="th-TH" sz="3200" b="1" i="1" dirty="0">
                <a:solidFill>
                  <a:schemeClr val="accent5">
                    <a:lumMod val="75000"/>
                  </a:schemeClr>
                </a:solidFill>
                <a:latin typeface="DilleniaUPC" pitchFamily="18" charset="-34"/>
                <a:cs typeface="DilleniaUPC" pitchFamily="18" charset="-34"/>
              </a:rPr>
              <a:t>ทัศน์</a:t>
            </a:r>
            <a:r>
              <a:rPr lang="th-TH" sz="3200" b="1" dirty="0">
                <a:latin typeface="DilleniaUPC" pitchFamily="18" charset="-34"/>
                <a:cs typeface="DilleniaUPC" pitchFamily="18" charset="-34"/>
              </a:rPr>
              <a:t>ให้เอื้ออำนวย</a:t>
            </a:r>
            <a:r>
              <a:rPr lang="th-TH" sz="3200" b="1" dirty="0" smtClean="0">
                <a:latin typeface="DilleniaUPC" pitchFamily="18" charset="-34"/>
                <a:cs typeface="DilleniaUPC" pitchFamily="18" charset="-34"/>
              </a:rPr>
              <a:t>ต่อ </a:t>
            </a:r>
            <a:r>
              <a:rPr lang="th-TH" sz="3200" b="1" i="1" dirty="0" smtClean="0">
                <a:solidFill>
                  <a:srgbClr val="FF0000"/>
                </a:solidFill>
                <a:latin typeface="DilleniaUPC" pitchFamily="18" charset="-34"/>
                <a:cs typeface="JasmineUPC" pitchFamily="18" charset="-34"/>
              </a:rPr>
              <a:t>การ</a:t>
            </a:r>
            <a:r>
              <a:rPr lang="th-TH" sz="3200" b="1" i="1" dirty="0">
                <a:solidFill>
                  <a:srgbClr val="FF0000"/>
                </a:solidFill>
                <a:latin typeface="DilleniaUPC" pitchFamily="18" charset="-34"/>
                <a:cs typeface="JasmineUPC" pitchFamily="18" charset="-34"/>
              </a:rPr>
              <a:t>พักผ่อนหย่อนใจ</a:t>
            </a:r>
            <a:r>
              <a:rPr lang="th-TH" sz="3200" b="1" dirty="0"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sz="3200" b="1" dirty="0" smtClean="0">
                <a:latin typeface="DilleniaUPC" pitchFamily="18" charset="-34"/>
                <a:cs typeface="DilleniaUPC" pitchFamily="18" charset="-34"/>
              </a:rPr>
              <a:t>และ </a:t>
            </a:r>
            <a:r>
              <a:rPr lang="th-TH" sz="3200" b="1" i="1" dirty="0" smtClean="0">
                <a:solidFill>
                  <a:srgbClr val="FF0000"/>
                </a:solidFill>
                <a:latin typeface="DilleniaUPC" pitchFamily="18" charset="-34"/>
                <a:cs typeface="JasmineUPC" pitchFamily="18" charset="-34"/>
              </a:rPr>
              <a:t>เสริมสร้างสภาพแวดล้อม</a:t>
            </a:r>
            <a:r>
              <a:rPr lang="th-TH" sz="3200" b="1" i="1" dirty="0">
                <a:solidFill>
                  <a:srgbClr val="FF0000"/>
                </a:solidFill>
                <a:latin typeface="DilleniaUPC" pitchFamily="18" charset="-34"/>
                <a:cs typeface="JasmineUPC" pitchFamily="18" charset="-34"/>
              </a:rPr>
              <a:t>ของ</a:t>
            </a:r>
            <a:r>
              <a:rPr lang="th-TH" sz="3200" b="1" i="1" dirty="0" smtClean="0">
                <a:solidFill>
                  <a:srgbClr val="FF0000"/>
                </a:solidFill>
                <a:latin typeface="DilleniaUPC" pitchFamily="18" charset="-34"/>
                <a:cs typeface="JasmineUPC" pitchFamily="18" charset="-34"/>
              </a:rPr>
              <a:t>เมือง </a:t>
            </a:r>
            <a:r>
              <a:rPr lang="th-TH" sz="3200" b="1" i="1" dirty="0" smtClean="0">
                <a:latin typeface="DilleniaUPC" pitchFamily="18" charset="-34"/>
                <a:cs typeface="JasmineUPC" pitchFamily="18" charset="-34"/>
              </a:rPr>
              <a:t>เพื่อให้เมืองเป็น</a:t>
            </a:r>
            <a:r>
              <a:rPr lang="th-TH" sz="3200" b="1" i="1" dirty="0" smtClean="0">
                <a:solidFill>
                  <a:schemeClr val="accent5">
                    <a:lumMod val="75000"/>
                  </a:schemeClr>
                </a:solidFill>
                <a:latin typeface="DilleniaUPC" pitchFamily="18" charset="-34"/>
                <a:cs typeface="JasmineUPC" pitchFamily="18" charset="-34"/>
              </a:rPr>
              <a:t>เมืองที่น่าอยู่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88585" y="302967"/>
            <a:ext cx="8603895" cy="923330"/>
          </a:xfrm>
          <a:prstGeom prst="rect">
            <a:avLst/>
          </a:prstGeom>
          <a:solidFill>
            <a:srgbClr val="000066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0" hangingPunct="0"/>
            <a:r>
              <a:rPr lang="th-TH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การป่าไม้ในเมือง 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: Urban Forestry</a:t>
            </a:r>
            <a:endParaRPr lang="th-TH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768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36504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</a:t>
            </a:r>
            <a:r>
              <a:rPr lang="th-TH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สีขาว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สีขาวนวล สีขาวอมเขียว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</a:t>
            </a:r>
            <a:r>
              <a:rPr lang="th-TH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สีเหลืองอมเขียว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สีเหลืองอ่อน </a:t>
            </a:r>
          </a:p>
          <a:p>
            <a:pPr marL="0" indent="0">
              <a:buNone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 สีเหลืองเข้ม และสีเหลืองอมส้ม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</a:t>
            </a:r>
            <a:r>
              <a:rPr lang="th-TH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สีชมพู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สีชมพูอมม่วง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</a:t>
            </a:r>
            <a:r>
              <a:rPr lang="th-TH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สีม่วง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ม่วงอ่อน ม่วงอมชมพู </a:t>
            </a:r>
          </a:p>
          <a:p>
            <a:pPr marL="0" indent="0">
              <a:buNone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 ม่วงอมน้ำเงิน ฟ้าอ่อน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</a:t>
            </a:r>
            <a:r>
              <a:rPr lang="th-TH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สีส้ม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ส้มอมแดง สีแสด และสีแดง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2" y="714356"/>
            <a:ext cx="2667019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0" y="1500174"/>
            <a:ext cx="2500330" cy="1875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2" y="3214686"/>
            <a:ext cx="3120841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447" y="4139182"/>
            <a:ext cx="3012486" cy="2004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ชื่อเรื่อง 1"/>
          <p:cNvSpPr txBox="1">
            <a:spLocks/>
          </p:cNvSpPr>
          <p:nvPr/>
        </p:nvSpPr>
        <p:spPr>
          <a:xfrm>
            <a:off x="301752" y="287975"/>
            <a:ext cx="8534400" cy="7589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2.4  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สีของพืช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color)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14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สีของผล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พิจารณาจากการแก่และสุก แบ่งกลุ่มได้ดังนี้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สีเขียวอ่อน สีเขียวอมขาว และสีเทา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สีเหลือง สีเหลืองอมส้ม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สีแสด สีแดง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สีน้ำตาล สีน้ำตาลแดง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สีน้ำตาลดำ สีม่วงดำ และสีดำ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สีม่วงน้ำเงิน</a:t>
            </a:r>
          </a:p>
          <a:p>
            <a:pPr marL="0" indent="0">
              <a:buNone/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- สีชมพู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988840"/>
            <a:ext cx="2052228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700808"/>
            <a:ext cx="1524035" cy="2032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645024"/>
            <a:ext cx="1573628" cy="1180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423" y="3331515"/>
            <a:ext cx="1762809" cy="1322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3" y="4692130"/>
            <a:ext cx="1764197" cy="1323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692" y="4727720"/>
            <a:ext cx="1650716" cy="1287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301752" y="287975"/>
            <a:ext cx="8534400" cy="7589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2.4  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สีของพืช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color)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186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23600"/>
            <a:ext cx="8534400" cy="758952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4400" b="1" dirty="0" smtClean="0">
                <a:solidFill>
                  <a:srgbClr val="FFFF00"/>
                </a:solidFill>
                <a:latin typeface="JasmineUPC" pitchFamily="18" charset="-34"/>
                <a:cs typeface="JasmineUPC" pitchFamily="18" charset="-34"/>
              </a:rPr>
              <a:t>2.5  </a:t>
            </a:r>
            <a:r>
              <a:rPr lang="th-TH" sz="4400" b="1" dirty="0" smtClean="0">
                <a:solidFill>
                  <a:srgbClr val="FFFF00"/>
                </a:solidFill>
                <a:latin typeface="JasmineUPC" pitchFamily="18" charset="-34"/>
                <a:cs typeface="JasmineUPC" pitchFamily="18" charset="-34"/>
              </a:rPr>
              <a:t>ประเภทของใบ </a:t>
            </a:r>
            <a:r>
              <a:rPr lang="en-US" sz="4400" b="1" dirty="0" smtClean="0">
                <a:solidFill>
                  <a:srgbClr val="FFFF00"/>
                </a:solidFill>
                <a:latin typeface="JasmineUPC" pitchFamily="18" charset="-34"/>
                <a:cs typeface="JasmineUPC" pitchFamily="18" charset="-34"/>
              </a:rPr>
              <a:t>(foliage type)</a:t>
            </a:r>
            <a:endParaRPr lang="th-TH" sz="4400" b="1" dirty="0">
              <a:solidFill>
                <a:srgbClr val="FFFF00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สำหรับในงานภูมิทัศน์ จะพิจารณาจากการร่วงของใบ ซึ่งแบ่งได้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ประเภท</a:t>
            </a:r>
          </a:p>
          <a:p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ไม้ผลัดใบ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(deciduous)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เมื่อมีการผลัดใบ จะแสดงให้เห็นถึงโครงสร้างการแตกกิ่งก้านภายในอย่างชัดเจน</a:t>
            </a:r>
          </a:p>
          <a:p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ไม้ไม่ผลัดใบ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(evergreen)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เป็นไม้ที่ผลัดใบน้อย ทำให้แลดูทรงพุ่มเขียวชอุ่มตลอดทั้งปี 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015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เปรียบเทียบความรู้สึกเมื่อได้มอง ระหว่างไม้ผลัดใบกับไม่ผลัดใบ</a:t>
            </a:r>
          </a:p>
          <a:p>
            <a:pPr marL="0" indent="0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ไม้ผลัดใบ จะให้ความรู้สึกที่ไม่คงทน เมื่อต้นปราศจากใบปกคลุม จะให้ความรู้สึกคำนึงถึงฤดูกาล เวลา และความเปลี่ยนแปลง</a:t>
            </a:r>
          </a:p>
          <a:p>
            <a:pPr marL="0" indent="0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ไม้ไม่ผลัดใบ จะให้ความรู้สึกไม่เปลี่ยนแปลง แสดงถึงความคงที่ มั่นคง แม้ว่าเวลาและฤดูกาลจะเปลี่ยนไป ก็ไม่มีอิทธิพลใดๆเกิดขึ้น 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301752" y="323600"/>
            <a:ext cx="8534400" cy="75895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2.5  </a:t>
            </a:r>
            <a:r>
              <a:rPr kumimoji="0" lang="th-TH" sz="44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ประเภทของใบ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(foliage type)</a:t>
            </a:r>
            <a:endParaRPr kumimoji="0" lang="th-TH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504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01752" y="323600"/>
            <a:ext cx="8534400" cy="758952"/>
          </a:xfr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2.6  </a:t>
            </a:r>
            <a:r>
              <a:rPr lang="th-TH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ผิวสัมผัสของพืช </a:t>
            </a:r>
            <a:r>
              <a:rPr lang="en-US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(plant texture)</a:t>
            </a:r>
            <a:endParaRPr lang="th-TH" sz="4800" b="1" dirty="0">
              <a:solidFill>
                <a:schemeClr val="bg1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  <a:solidFill>
            <a:schemeClr val="bg1">
              <a:alpha val="70000"/>
            </a:schemeClr>
          </a:solidFill>
        </p:spPr>
        <p:txBody>
          <a:bodyPr>
            <a:normAutofit fontScale="92500"/>
          </a:bodyPr>
          <a:lstStyle/>
          <a:p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ผิวสัมผัส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คือ ลักษณะผิวสัมผัสของรูปทรง ได้แก่</a:t>
            </a:r>
          </a:p>
          <a:p>
            <a:pPr marL="0" indent="0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- 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ความหยาบ </a:t>
            </a:r>
            <a:r>
              <a:rPr lang="en-US" sz="3600" b="1" dirty="0" smtClean="0">
                <a:latin typeface="TH SarabunPSK" pitchFamily="34" charset="-34"/>
                <a:cs typeface="TH SarabunPSK" pitchFamily="34" charset="-34"/>
              </a:rPr>
              <a:t>(roughness)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ให้ความรู้สึกขรุขระ ใหญ่และหยาบ</a:t>
            </a:r>
          </a:p>
          <a:p>
            <a:pPr marL="0" indent="0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- </a:t>
            </a:r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ความละเอียด </a:t>
            </a:r>
            <a:r>
              <a:rPr lang="en-US" sz="3600" b="1" dirty="0" smtClean="0">
                <a:latin typeface="TH SarabunPSK" pitchFamily="34" charset="-34"/>
                <a:cs typeface="TH SarabunPSK" pitchFamily="34" charset="-34"/>
              </a:rPr>
              <a:t>(smoothness)</a:t>
            </a:r>
            <a:r>
              <a:rPr lang="en-US" sz="36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ให้ความรู้สึกเรียบ แน่นและเล็ก</a:t>
            </a:r>
          </a:p>
          <a:p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ซึ่ง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ผิวสัมผัสของพืช เกิดจากอิทธิพลของขนาดใบ การแตกกิ่งก้าน ผิวเปลือก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รวมไปถึงนิสัยของการเจริญเติบโต และมุมมองระยะใกล้ไกลที่เรามองเห็น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619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4536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th-TH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ผิวสัมผัสของพืช </a:t>
            </a:r>
            <a:r>
              <a:rPr lang="th-TH" sz="3400" dirty="0" smtClean="0">
                <a:latin typeface="TH SarabunPSK" pitchFamily="34" charset="-34"/>
                <a:cs typeface="TH SarabunPSK" pitchFamily="34" charset="-34"/>
              </a:rPr>
              <a:t>จะดูทั้งภาพลักษณ์ภายนอก และองค์ประกอบภายในโครงสร้าง ในช่วงฤดูกาลที่พืชผลัดใบจะแสดงให้เห็นคุณภาพของผิวสัมผัสโดยตรง ถ้านำผิวสัมผัสของพืชแต่ละชนิดมาจัดภูมิทัศน์แบบผสมผสาน จะเป็นการดึงดูดความสนใจ มีความเป็นเอกภาพ และได้มุมมองในการทัศนศิลป์ ผิวสัมผัสของพืช </a:t>
            </a:r>
            <a:r>
              <a:rPr lang="th-TH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แบ่งได้ </a:t>
            </a:r>
            <a:r>
              <a:rPr lang="en-US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กลุ่ม </a:t>
            </a:r>
            <a:r>
              <a:rPr lang="th-TH" sz="3400" dirty="0" smtClean="0">
                <a:latin typeface="TH SarabunPSK" pitchFamily="34" charset="-34"/>
                <a:cs typeface="TH SarabunPSK" pitchFamily="34" charset="-34"/>
              </a:rPr>
              <a:t>คือ</a:t>
            </a:r>
          </a:p>
          <a:p>
            <a:pPr marL="0" indent="0">
              <a:buNone/>
            </a:pPr>
            <a:r>
              <a:rPr lang="th-TH" sz="3400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en-US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ผิวสัมผัสละเอียด </a:t>
            </a:r>
            <a:r>
              <a:rPr lang="en-US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(fine texture)</a:t>
            </a:r>
            <a:endParaRPr lang="th-TH" sz="3400" b="1" dirty="0" smtClean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en-US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ผิวสัมผัสปานกลาง </a:t>
            </a:r>
            <a:r>
              <a:rPr lang="en-US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(medium texture)</a:t>
            </a:r>
            <a:endParaRPr lang="th-TH" sz="34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th-TH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en-US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ผิวสัมผัสหยาบ </a:t>
            </a:r>
            <a:r>
              <a:rPr lang="en-US" sz="34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(coarse texture)</a:t>
            </a:r>
            <a:endParaRPr lang="th-TH" sz="34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2.6  </a:t>
            </a:r>
            <a:r>
              <a:rPr lang="th-TH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ผิวสัมผัสของพืช </a:t>
            </a:r>
            <a:r>
              <a:rPr lang="en-US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(plant texture)</a:t>
            </a:r>
            <a:endParaRPr lang="th-TH" sz="4800" b="1" dirty="0">
              <a:solidFill>
                <a:schemeClr val="bg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642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ผิวสัมผัสละเอียด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(fine texture)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เกิดจากมวลรวมของกิ่งก้าน และใบ ที่มีขนาดเล็กเป็นปริมาณมาก มองดูแน่น เรียบ 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57" t="16952" r="18480" b="63048"/>
          <a:stretch/>
        </p:blipFill>
        <p:spPr>
          <a:xfrm>
            <a:off x="285720" y="3679429"/>
            <a:ext cx="6336704" cy="2892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454152" y="381000"/>
            <a:ext cx="8534400" cy="75895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2.6  </a:t>
            </a:r>
            <a:r>
              <a:rPr kumimoji="0" lang="th-TH" sz="4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ผิวสัมผัสของพืช 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texture)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  <p:pic>
        <p:nvPicPr>
          <p:cNvPr id="7169" name="Picture 1" descr="D:\Users\Jacky\Presentation\Tree care_ครูต้อ\Life form of plant\picture\ไทรใหญ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643182"/>
            <a:ext cx="3571868" cy="2063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6265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ผิวสัมผัสปานกลาง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(medium texture) </a:t>
            </a:r>
            <a:r>
              <a:rPr lang="th-TH" sz="3600" dirty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3600" dirty="0">
                <a:latin typeface="TH SarabunPSK" pitchFamily="34" charset="-34"/>
                <a:cs typeface="TH SarabunPSK" pitchFamily="34" charset="-34"/>
              </a:rPr>
            </a:br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เกิดจากมวลรวมของกิ่งก้านและใบที่แน่นตัวปานกลาง คือแสงสามารถส่องผ่านเงาไม้ได้ไม่มากหรือสามารถมองทะลุผ่านเรือนยอดได้บ้าง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827" t="39810" r="19289" b="42095"/>
          <a:stretch/>
        </p:blipFill>
        <p:spPr>
          <a:xfrm>
            <a:off x="1547664" y="3428999"/>
            <a:ext cx="6120680" cy="2572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454152" y="381000"/>
            <a:ext cx="8534400" cy="75895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2.6  </a:t>
            </a:r>
            <a:r>
              <a:rPr kumimoji="0" lang="th-TH" sz="4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ผิวสัมผัสของพืช 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texture)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81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ผิวสัมผัสหยาบ </a:t>
            </a:r>
            <a:r>
              <a:rPr lang="en-US" sz="3600" b="1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(coarse texture) </a:t>
            </a:r>
            <a:endParaRPr lang="en-US" sz="3600" b="1" dirty="0">
              <a:solidFill>
                <a:srgbClr val="0070C0"/>
              </a:solidFill>
              <a:latin typeface="TH SarabunPSK" pitchFamily="34" charset="-34"/>
              <a:cs typeface="TH SarabunPSK" pitchFamily="34" charset="-34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เกิดจากมวลรวมของกิ่งก้านขนาดใหญ่ และใบใหญ่ ตัวใบหนา ทรงพุ่มโปร่งบาง แสงสามารถทะลุผ่านได้มาก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786" t="60190" r="21444" b="19905"/>
          <a:stretch/>
        </p:blipFill>
        <p:spPr>
          <a:xfrm>
            <a:off x="357158" y="3000372"/>
            <a:ext cx="6101045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454152" y="381000"/>
            <a:ext cx="8534400" cy="75895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2.6  </a:t>
            </a:r>
            <a:r>
              <a:rPr kumimoji="0" lang="th-TH" sz="4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ผิวสัมผัสของพืช 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JasmineUPC" pitchFamily="18" charset="-34"/>
                <a:ea typeface="+mj-ea"/>
                <a:cs typeface="JasmineUPC" pitchFamily="18" charset="-34"/>
              </a:rPr>
              <a:t>(plant texture)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JasmineUPC" pitchFamily="18" charset="-34"/>
              <a:ea typeface="+mj-ea"/>
              <a:cs typeface="JasmineUPC" pitchFamily="18" charset="-34"/>
            </a:endParaRPr>
          </a:p>
        </p:txBody>
      </p:sp>
      <p:pic>
        <p:nvPicPr>
          <p:cNvPr id="5121" name="Picture 1" descr="D:\Users\Jacky\Presentation\Tree care_ครูต้อ\Life form of plant\picture\หูกวาง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5750" y="2643182"/>
            <a:ext cx="2518190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786578" y="5857892"/>
            <a:ext cx="678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DilleniaUPC" pitchFamily="18" charset="-34"/>
                <a:cs typeface="DilleniaUPC" pitchFamily="18" charset="-34"/>
              </a:rPr>
              <a:t>หูกวาง</a:t>
            </a:r>
            <a:endParaRPr lang="th-TH" sz="2400" b="1" dirty="0">
              <a:latin typeface="DilleniaUPC" pitchFamily="18" charset="-34"/>
              <a:cs typeface="Dillenia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285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th-TH" sz="3600" b="1" dirty="0" smtClean="0">
                <a:latin typeface="TH SarabunPSK" pitchFamily="34" charset="-34"/>
                <a:cs typeface="TH SarabunPSK" pitchFamily="34" charset="-34"/>
              </a:rPr>
              <a:t>การนำผิวสัมผัสของพืชมาใช้ในงานภูมิทัศน์ 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มีหลายวัตถุประสงค์ เช่น</a:t>
            </a:r>
          </a:p>
          <a:p>
            <a:pPr marL="0" indent="0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- ให้ความเป็นเอกลักษณ์ เมื่อจัดกลุ่มไม้ที่มีผิวสัมผัสเดียวกัน</a:t>
            </a:r>
          </a:p>
          <a:p>
            <a:pPr marL="0" indent="0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- ให้เกิดความแตกต่างของพืชพรรณ เมื่อจัดกลุ่มแบบผสมผสาน</a:t>
            </a:r>
          </a:p>
          <a:p>
            <a:pPr marL="0" indent="0">
              <a:buNone/>
            </a:pP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   - ทำให้เกิดจุดเด่น เช่น การปลูกไม้ที่มีผิวสัมผัสหยาบ ในกลุ่มไม้ที่มีผิวสัมผัสละเอียด</a:t>
            </a:r>
            <a:endParaRPr lang="th-TH" sz="36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2.6  </a:t>
            </a:r>
            <a:r>
              <a:rPr lang="th-TH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ผิวสัมผัสของพืช </a:t>
            </a:r>
            <a:r>
              <a:rPr lang="en-US" sz="4800" b="1" dirty="0" smtClean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(plant texture)</a:t>
            </a:r>
            <a:endParaRPr lang="th-TH" sz="4800" b="1" dirty="0">
              <a:solidFill>
                <a:schemeClr val="bg1"/>
              </a:solidFill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440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การจัดการป่าในเมือง ต้องใช้องค์ความรู้</a:t>
            </a:r>
            <a:r>
              <a:rPr lang="th-TH" sz="32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แบบสห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วิทยาการ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เช่น </a:t>
            </a:r>
            <a:br>
              <a:rPr lang="th-TH" sz="32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วนศาสตร์ เกษตรศาสตร์ และภูมิสถาปัตยกรรมศาสตร์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…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ซึ่งมีหัวใจที่สำคัญคือ ต้องใช้องค์ความรู้ ทางด้าน </a:t>
            </a:r>
          </a:p>
          <a:p>
            <a:pPr>
              <a:buNone/>
            </a:pP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วนวัฒน์เขตเมือง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”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(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urban silviculture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)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เพื่อจัดการต้นไม้และพืชพรรณในเขตเมือง ตามหลักวนวัฒนวิทยา คือ จะต้องมีการศึกษาถึงปัจจัยสิ่งแวดล้อมในเขตเมืองที่มีผลต่อต้นไม้ การควบคุมต้นไม้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หมู่ไม้ ทั้งทางด้าน 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การเกิด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(establishment)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การเติบโต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(growth)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องค์ประกอบ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(composition)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สุขภาพ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(health)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และคุณภาพ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(quality) 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ซึ่งการจัดการนั้นต้องทำอย่างถูกต้องเหมาะสม และเป็นไปอย่างยั่งยืน</a:t>
            </a:r>
            <a:endParaRPr lang="en-US" sz="32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9512" y="330263"/>
            <a:ext cx="8784976" cy="923330"/>
          </a:xfrm>
          <a:prstGeom prst="rect">
            <a:avLst/>
          </a:prstGeom>
          <a:solidFill>
            <a:srgbClr val="000066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0" hangingPunct="0"/>
            <a:r>
              <a:rPr lang="th-TH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การป่าไม้ในเมือง </a:t>
            </a:r>
            <a:r>
              <a:rPr lang="en-US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: Urban Forestry</a:t>
            </a:r>
            <a:endParaRPr lang="th-TH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830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6782" y="142852"/>
            <a:ext cx="8834374" cy="114300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1752" y="335475"/>
            <a:ext cx="8534400" cy="758952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JasmineUPC" pitchFamily="18" charset="-34"/>
                <a:cs typeface="JasmineUPC" pitchFamily="18" charset="-34"/>
              </a:rPr>
              <a:t>3. </a:t>
            </a:r>
            <a:r>
              <a:rPr lang="th-TH" sz="4800" b="1" dirty="0" smtClean="0">
                <a:solidFill>
                  <a:srgbClr val="FFFF00"/>
                </a:solidFill>
                <a:latin typeface="JasmineUPC" pitchFamily="18" charset="-34"/>
                <a:cs typeface="JasmineUPC" pitchFamily="18" charset="-34"/>
              </a:rPr>
              <a:t>รูปแบบชีวิตกับการดูแลรักษาไม้ใหญ่</a:t>
            </a:r>
            <a:endParaRPr lang="th-TH" sz="4800" b="1" dirty="0">
              <a:solidFill>
                <a:srgbClr val="FFFF00"/>
              </a:solidFill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5800" y="1428736"/>
            <a:ext cx="7772400" cy="14700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0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ลักษณะงานที่แตกต่างออกไปของ...</a:t>
            </a:r>
            <a:r>
              <a:rPr kumimoji="0" lang="th-TH" sz="48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/>
            </a:r>
            <a:br>
              <a:rPr kumimoji="0" lang="th-TH" sz="48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</a:br>
            <a:r>
              <a:rPr kumimoji="0" lang="th-TH" sz="40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+mj-ea"/>
                <a:cs typeface="Tahoma" pitchFamily="34" charset="0"/>
              </a:rPr>
              <a:t>การดูแลต้นไม้ในเขตเมือง</a:t>
            </a:r>
            <a:endParaRPr kumimoji="0" lang="th-TH" sz="4000" b="1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77930" y="3274724"/>
            <a:ext cx="8208912" cy="28689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th-TH" sz="2800" b="1" i="0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th-TH" sz="2800" b="1" i="0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ดูแลต้นไม้ที่มี</a:t>
            </a:r>
            <a:r>
              <a:rPr kumimoji="0" lang="th-TH" sz="2800" b="1" i="1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ถิ่นอาศัยหลากหลาย</a:t>
            </a:r>
            <a:r>
              <a:rPr kumimoji="0" lang="th-TH" sz="2800" b="1" i="0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ในพื้นที่เดียวกัน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th-TH" sz="2800" b="1" i="0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รักษาสมดุลให้</a:t>
            </a:r>
            <a:r>
              <a:rPr kumimoji="0" lang="th-TH" sz="2800" b="1" i="1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ต้นไม้และมนุษย์อยู่ร่วมกัน</a:t>
            </a:r>
            <a:r>
              <a:rPr kumimoji="0" lang="th-TH" sz="2800" b="1" i="0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ได้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th-TH" sz="2800" b="1" i="0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ปฏิบัติงานภายใต้</a:t>
            </a:r>
            <a:r>
              <a:rPr kumimoji="0" lang="th-TH" sz="2800" b="1" i="1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สภาพแวดล้อมของเมือง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h-TH" sz="2800" b="1" i="0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ที่แตกต่างจาก</a:t>
            </a:r>
            <a:r>
              <a:rPr kumimoji="0" lang="th-TH" sz="2800" b="1" i="0" u="none" strike="noStrike" kern="1200" cap="none" spc="0" normalizeH="0" baseline="0" noProof="0" dirty="0" smtClean="0">
                <a:ln w="952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ป่าธรรมชาติ</a:t>
            </a:r>
            <a:endParaRPr kumimoji="0" lang="th-TH" sz="2800" b="1" i="0" u="none" strike="noStrike" kern="1200" cap="none" spc="0" normalizeH="0" baseline="0" noProof="0" dirty="0" smtClean="0">
              <a:ln w="9525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88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772400" cy="128588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th-TH" sz="3200" b="1" dirty="0" smtClean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ผู้ที่จะปฏิบัติงานด้านป่าไม้ในเขตเมืองได้ดี</a:t>
            </a:r>
            <a:br>
              <a:rPr lang="th-TH" sz="3200" b="1" dirty="0" smtClean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th-TH" sz="3200" b="1" dirty="0" smtClean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จึงจำต้องเข้าใจ....</a:t>
            </a:r>
            <a:endParaRPr lang="th-TH" sz="3200" b="1" dirty="0">
              <a:ln w="9525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31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71604" y="2464869"/>
            <a:ext cx="6400800" cy="3929090"/>
          </a:xfrm>
          <a:solidFill>
            <a:schemeClr val="tx2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th-TH" sz="3900" b="1" dirty="0" smtClean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ธรรมชาติของ.....</a:t>
            </a:r>
            <a:endParaRPr lang="th-TH" sz="3900" b="1" dirty="0" smtClean="0">
              <a:ln w="635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ea typeface="Tahoma" pitchFamily="34" charset="0"/>
              <a:cs typeface="JasmineUPC" pitchFamily="18" charset="-34"/>
            </a:endParaRPr>
          </a:p>
          <a:p>
            <a:pPr algn="ctr">
              <a:defRPr/>
            </a:pPr>
            <a:r>
              <a:rPr lang="th-TH" sz="6000" b="1" dirty="0" smtClean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ea typeface="Tahoma" pitchFamily="34" charset="0"/>
                <a:cs typeface="JasmineUPC" pitchFamily="18" charset="-34"/>
              </a:rPr>
              <a:t>ต้นไม้ต้นนั้น</a:t>
            </a:r>
            <a:r>
              <a:rPr lang="th-TH" sz="6000" b="1" dirty="0" smtClean="0">
                <a:ln w="635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ea typeface="Tahoma" pitchFamily="34" charset="0"/>
                <a:cs typeface="JasmineUPC" pitchFamily="18" charset="-34"/>
              </a:rPr>
              <a:t> </a:t>
            </a:r>
            <a:r>
              <a:rPr lang="th-TH" sz="3600" b="1" dirty="0" smtClean="0">
                <a:ln w="635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ea typeface="Tahoma" pitchFamily="34" charset="0"/>
                <a:cs typeface="JasmineUPC" pitchFamily="18" charset="-34"/>
              </a:rPr>
              <a:t>และ</a:t>
            </a:r>
            <a:endParaRPr lang="th-TH" sz="6000" b="1" dirty="0" smtClean="0">
              <a:ln w="635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ea typeface="Tahoma" pitchFamily="34" charset="0"/>
              <a:cs typeface="JasmineUPC" pitchFamily="18" charset="-34"/>
            </a:endParaRPr>
          </a:p>
          <a:p>
            <a:pPr algn="ctr">
              <a:defRPr/>
            </a:pPr>
            <a:r>
              <a:rPr lang="th-TH" sz="6000" b="1" dirty="0" smtClean="0">
                <a:ln w="6350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ea typeface="Tahoma" pitchFamily="34" charset="0"/>
                <a:cs typeface="JasmineUPC" pitchFamily="18" charset="-34"/>
              </a:rPr>
              <a:t>สภาพแวดล้อม</a:t>
            </a:r>
          </a:p>
          <a:p>
            <a:pPr algn="ctr">
              <a:buNone/>
              <a:defRPr/>
            </a:pPr>
            <a:r>
              <a:rPr lang="th-TH" sz="3600" b="1" dirty="0" smtClean="0">
                <a:ln w="635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ea typeface="Tahoma" pitchFamily="34" charset="0"/>
                <a:cs typeface="JasmineUPC" pitchFamily="18" charset="-34"/>
              </a:rPr>
              <a:t>ที่อยู่รายรอบ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500034" y="269592"/>
            <a:ext cx="8001056" cy="99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kern="10" dirty="0" smtClean="0">
                <a:ln w="317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107763" dir="8100000" algn="ctr" rotWithShape="0">
                    <a:srgbClr val="C0C0C0"/>
                  </a:outerShdw>
                </a:effectLst>
                <a:latin typeface="JasmineUPC"/>
                <a:cs typeface="JasmineUPC"/>
              </a:rPr>
              <a:t>การจัดการต้นไม้ใน</a:t>
            </a:r>
            <a:r>
              <a:rPr lang="th-TH" kern="10" dirty="0">
                <a:ln w="317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107763" dir="8100000" algn="ctr" rotWithShape="0">
                    <a:srgbClr val="C0C0C0"/>
                  </a:outerShdw>
                </a:effectLst>
                <a:latin typeface="JasmineUPC"/>
                <a:cs typeface="JasmineUPC"/>
              </a:rPr>
              <a:t>เมือง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047440" y="1916135"/>
            <a:ext cx="44855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dirty="0" smtClean="0">
                <a:latin typeface="Comic Sans MS" pitchFamily="66" charset="0"/>
              </a:rPr>
              <a:t>(</a:t>
            </a:r>
            <a:r>
              <a:rPr lang="en-US" dirty="0" smtClean="0">
                <a:latin typeface="Comic Sans MS" pitchFamily="66" charset="0"/>
              </a:rPr>
              <a:t>Urban Tree Management</a:t>
            </a:r>
            <a:r>
              <a:rPr lang="th-TH" dirty="0" smtClean="0">
                <a:latin typeface="Comic Sans MS" pitchFamily="66" charset="0"/>
              </a:rPr>
              <a:t>)</a:t>
            </a:r>
            <a:endParaRPr lang="th-TH" dirty="0">
              <a:latin typeface="Comic Sans MS" pitchFamily="66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286116" y="3857628"/>
            <a:ext cx="3929058" cy="2286016"/>
            <a:chOff x="4111" y="3024"/>
            <a:chExt cx="1649" cy="1056"/>
          </a:xfrm>
        </p:grpSpPr>
        <p:sp>
          <p:nvSpPr>
            <p:cNvPr id="7" name="Freeform 14"/>
            <p:cNvSpPr>
              <a:spLocks/>
            </p:cNvSpPr>
            <p:nvPr/>
          </p:nvSpPr>
          <p:spPr bwMode="auto">
            <a:xfrm>
              <a:off x="4111" y="3696"/>
              <a:ext cx="1632" cy="384"/>
            </a:xfrm>
            <a:custGeom>
              <a:avLst/>
              <a:gdLst/>
              <a:ahLst/>
              <a:cxnLst>
                <a:cxn ang="0">
                  <a:pos x="144" y="96"/>
                </a:cxn>
                <a:cxn ang="0">
                  <a:pos x="720" y="384"/>
                </a:cxn>
                <a:cxn ang="0">
                  <a:pos x="1632" y="336"/>
                </a:cxn>
                <a:cxn ang="0">
                  <a:pos x="1152" y="0"/>
                </a:cxn>
                <a:cxn ang="0">
                  <a:pos x="0" y="0"/>
                </a:cxn>
                <a:cxn ang="0">
                  <a:pos x="144" y="96"/>
                </a:cxn>
              </a:cxnLst>
              <a:rect l="0" t="0" r="r" b="b"/>
              <a:pathLst>
                <a:path w="1632" h="384">
                  <a:moveTo>
                    <a:pt x="144" y="96"/>
                  </a:moveTo>
                  <a:lnTo>
                    <a:pt x="720" y="384"/>
                  </a:lnTo>
                  <a:lnTo>
                    <a:pt x="1632" y="336"/>
                  </a:lnTo>
                  <a:lnTo>
                    <a:pt x="1152" y="0"/>
                  </a:lnTo>
                  <a:lnTo>
                    <a:pt x="0" y="0"/>
                  </a:lnTo>
                  <a:lnTo>
                    <a:pt x="144" y="96"/>
                  </a:lnTo>
                  <a:close/>
                </a:path>
              </a:pathLst>
            </a:custGeom>
            <a:solidFill>
              <a:srgbClr val="00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h-TH"/>
            </a:p>
          </p:txBody>
        </p:sp>
        <p:pic>
          <p:nvPicPr>
            <p:cNvPr id="8" name="Picture 15" descr="Shack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9" y="3024"/>
              <a:ext cx="1128" cy="854"/>
            </a:xfrm>
            <a:prstGeom prst="rect">
              <a:avLst/>
            </a:prstGeom>
            <a:noFill/>
          </p:spPr>
        </p:pic>
        <p:pic>
          <p:nvPicPr>
            <p:cNvPr id="9" name="Picture 16" descr="Tre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15" y="3264"/>
              <a:ext cx="545" cy="732"/>
            </a:xfrm>
            <a:prstGeom prst="rect">
              <a:avLst/>
            </a:prstGeom>
            <a:noFill/>
          </p:spPr>
        </p:pic>
      </p:grpSp>
      <p:pic>
        <p:nvPicPr>
          <p:cNvPr id="10" name="Picture 4" descr="199268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571876"/>
            <a:ext cx="1571636" cy="2218781"/>
          </a:xfrm>
          <a:prstGeom prst="rect">
            <a:avLst/>
          </a:prstGeom>
          <a:noFill/>
        </p:spPr>
      </p:pic>
      <p:pic>
        <p:nvPicPr>
          <p:cNvPr id="11" name="Picture 2" descr="195552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64195" y="1857364"/>
            <a:ext cx="2579805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WordArt 2"/>
          <p:cNvSpPr>
            <a:spLocks noChangeArrowheads="1" noChangeShapeType="1" noTextEdit="1"/>
          </p:cNvSpPr>
          <p:nvPr/>
        </p:nvSpPr>
        <p:spPr bwMode="auto">
          <a:xfrm>
            <a:off x="457200" y="452744"/>
            <a:ext cx="8329642" cy="79535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Uses of </a:t>
            </a:r>
            <a:r>
              <a:rPr lang="en-US" sz="3600" b="1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 Urban Forest</a:t>
            </a:r>
            <a:endParaRPr lang="th-TH" sz="3600" b="1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Browallia New"/>
              <a:cs typeface="Browallia New"/>
            </a:endParaRP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381000" y="1447800"/>
            <a:ext cx="6042025" cy="711200"/>
          </a:xfrm>
          <a:prstGeom prst="rect">
            <a:avLst/>
          </a:prstGeom>
          <a:solidFill>
            <a:srgbClr val="9900CC"/>
          </a:solidFill>
          <a:ln w="9525">
            <a:solidFill>
              <a:srgbClr val="FF33CC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1. </a:t>
            </a:r>
            <a:r>
              <a:rPr lang="th-TH" sz="4000" b="1">
                <a:solidFill>
                  <a:schemeClr val="bg1"/>
                </a:solidFill>
                <a:latin typeface="JasmineUPC" pitchFamily="18" charset="-34"/>
              </a:rPr>
              <a:t>ประโยชน์ด้านสภาพแวดล้อมเมือง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320552" y="2286000"/>
            <a:ext cx="8040688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1.1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ทำให้สภาพภูมิอากาศดีขึ้น </a:t>
            </a:r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: Climate amelioration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- 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ต้นไม้ช่วยลดอุณหภูมิได้ 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0.5-1.5 </a:t>
            </a:r>
            <a:r>
              <a:rPr lang="en-US" sz="3600" b="1" baseline="30000" dirty="0">
                <a:solidFill>
                  <a:schemeClr val="bg1"/>
                </a:solidFill>
                <a:latin typeface="DilleniaUPC" pitchFamily="18" charset="-34"/>
              </a:rPr>
              <a:t>0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C</a:t>
            </a:r>
          </a:p>
          <a:p>
            <a:pPr eaLnBrk="0" hangingPunct="0"/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	- 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ต้นไม้ช่วยเพิ่ม 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O</a:t>
            </a:r>
            <a:r>
              <a:rPr lang="en-US" sz="3600" b="1" baseline="-25000" dirty="0">
                <a:solidFill>
                  <a:schemeClr val="bg1"/>
                </a:solidFill>
                <a:latin typeface="DilleniaUPC" pitchFamily="18" charset="-34"/>
              </a:rPr>
              <a:t>2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และความชื้นสัมพัทธ์ให้กับบรรยากาศ</a:t>
            </a: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1.2  </a:t>
            </a:r>
            <a:r>
              <a:rPr lang="en-US" sz="3600" b="1" dirty="0" err="1">
                <a:solidFill>
                  <a:srgbClr val="FFFF00"/>
                </a:solidFill>
                <a:latin typeface="DilleniaUPC" pitchFamily="18" charset="-34"/>
              </a:rPr>
              <a:t>ช่วยกรองฝุ่นและมลพิษในอากาศ</a:t>
            </a:r>
            <a:endParaRPr lang="en-US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	- 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ถนนที่มีต้นไม้ลดฝุ่นเหลือเพียง 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3,000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อณูต่ออากาศ 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1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ลิตร</a:t>
            </a: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1.3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ลดความเร็วของลม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- 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ลดความเร็วลมระยะทาง 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15-20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เท่าของความสูงต้นไม้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- 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ลดความเร็วลมลงได้ 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75-85%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4228" y="1800710"/>
            <a:ext cx="247770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381000" y="1447800"/>
            <a:ext cx="6154738" cy="711200"/>
          </a:xfrm>
          <a:prstGeom prst="rect">
            <a:avLst/>
          </a:prstGeom>
          <a:solidFill>
            <a:srgbClr val="9900CC"/>
          </a:solidFill>
          <a:ln w="9525">
            <a:solidFill>
              <a:srgbClr val="FF33CC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1.  </a:t>
            </a:r>
            <a:r>
              <a:rPr lang="th-TH" sz="4000" b="1">
                <a:solidFill>
                  <a:schemeClr val="bg1"/>
                </a:solidFill>
                <a:latin typeface="JasmineUPC" pitchFamily="18" charset="-34"/>
              </a:rPr>
              <a:t>ประโยชน์ด้านสภาพแวดล้อมเมือง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685800" y="2430463"/>
            <a:ext cx="778033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>
                <a:solidFill>
                  <a:srgbClr val="FFFF00"/>
                </a:solidFill>
                <a:latin typeface="DilleniaUPC" pitchFamily="18" charset="-34"/>
              </a:rPr>
              <a:t>1.4  </a:t>
            </a:r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ลดเสียงรบกวน</a:t>
            </a:r>
            <a:endParaRPr lang="th-TH" sz="3600" b="1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</a:t>
            </a:r>
            <a:r>
              <a:rPr lang="en-US" sz="3600" b="1">
                <a:solidFill>
                  <a:schemeClr val="bg1"/>
                </a:solidFill>
                <a:latin typeface="DilleniaUPC" pitchFamily="18" charset="-34"/>
              </a:rPr>
              <a:t>-  </a:t>
            </a:r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ปลูกต้นไม้เป็นแนวหนา </a:t>
            </a:r>
            <a:r>
              <a:rPr lang="en-US" sz="3600" b="1">
                <a:solidFill>
                  <a:schemeClr val="bg1"/>
                </a:solidFill>
                <a:latin typeface="DilleniaUPC" pitchFamily="18" charset="-34"/>
              </a:rPr>
              <a:t>30 </a:t>
            </a:r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ม. สูง </a:t>
            </a:r>
            <a:r>
              <a:rPr lang="en-US" sz="3600" b="1">
                <a:solidFill>
                  <a:schemeClr val="bg1"/>
                </a:solidFill>
                <a:latin typeface="DilleniaUPC" pitchFamily="18" charset="-34"/>
              </a:rPr>
              <a:t>12 </a:t>
            </a:r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ม</a:t>
            </a:r>
            <a:r>
              <a:rPr lang="en-US" sz="3600" b="1">
                <a:solidFill>
                  <a:schemeClr val="bg1"/>
                </a:solidFill>
                <a:latin typeface="DilleniaUPC" pitchFamily="18" charset="-34"/>
              </a:rPr>
              <a:t>. </a:t>
            </a:r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ลดเสียงได้ </a:t>
            </a:r>
            <a:r>
              <a:rPr lang="en-US" sz="3600" b="1">
                <a:solidFill>
                  <a:schemeClr val="bg1"/>
                </a:solidFill>
                <a:latin typeface="DilleniaUPC" pitchFamily="18" charset="-34"/>
              </a:rPr>
              <a:t>50%</a:t>
            </a:r>
          </a:p>
          <a:p>
            <a:pPr eaLnBrk="0" hangingPunct="0"/>
            <a:r>
              <a:rPr lang="en-US" sz="3600" b="1">
                <a:solidFill>
                  <a:srgbClr val="FFFF00"/>
                </a:solidFill>
                <a:latin typeface="DilleniaUPC" pitchFamily="18" charset="-34"/>
              </a:rPr>
              <a:t>1.5  </a:t>
            </a:r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ลดกลิ่นที่ไม่พึงประสงค์</a:t>
            </a:r>
            <a:endParaRPr lang="th-TH" sz="3600" b="1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	 </a:t>
            </a:r>
            <a:r>
              <a:rPr lang="en-US" sz="3600" b="1">
                <a:solidFill>
                  <a:schemeClr val="bg1"/>
                </a:solidFill>
                <a:latin typeface="DilleniaUPC" pitchFamily="18" charset="-34"/>
              </a:rPr>
              <a:t>-  </a:t>
            </a:r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โดยปลูกไม้ดอกหอม</a:t>
            </a:r>
          </a:p>
        </p:txBody>
      </p:sp>
      <p:sp>
        <p:nvSpPr>
          <p:cNvPr id="82949" name="WordArt 5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6829444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Uses of Urban </a:t>
            </a:r>
            <a:r>
              <a:rPr lang="en-US" sz="3600" b="1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Forest</a:t>
            </a:r>
            <a:endParaRPr lang="th-TH" sz="3600" b="1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Browallia New"/>
              <a:cs typeface="Browallia New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57694"/>
            <a:ext cx="1919287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786322"/>
            <a:ext cx="1919288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6858016" y="1571612"/>
            <a:ext cx="1428760" cy="1357322"/>
            <a:chOff x="1255" y="120"/>
            <a:chExt cx="1196" cy="1309"/>
          </a:xfrm>
        </p:grpSpPr>
        <p:pic>
          <p:nvPicPr>
            <p:cNvPr id="10" name="Picture 7" descr="จำปี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55" y="120"/>
              <a:ext cx="1196" cy="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1525" y="1064"/>
              <a:ext cx="46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 b="0">
                  <a:solidFill>
                    <a:srgbClr val="FFFF00"/>
                  </a:solidFill>
                  <a:latin typeface="Angsana New" pitchFamily="18" charset="-34"/>
                  <a:cs typeface="Angsana New" pitchFamily="18" charset="-34"/>
                </a:rPr>
                <a:t>จำปา</a:t>
              </a:r>
            </a:p>
          </p:txBody>
        </p:sp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4929190" y="3786190"/>
            <a:ext cx="1857388" cy="1714512"/>
            <a:chOff x="4401" y="2094"/>
            <a:chExt cx="1196" cy="1205"/>
          </a:xfrm>
        </p:grpSpPr>
        <p:pic>
          <p:nvPicPr>
            <p:cNvPr id="13" name="Picture 10" descr="จำปา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01" y="2094"/>
              <a:ext cx="1196" cy="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4770" y="2934"/>
              <a:ext cx="39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 b="0">
                  <a:solidFill>
                    <a:srgbClr val="FFFF00"/>
                  </a:solidFill>
                  <a:latin typeface="Angsana New" pitchFamily="18" charset="-34"/>
                  <a:cs typeface="Angsana New" pitchFamily="18" charset="-34"/>
                </a:rPr>
                <a:t>จำปี</a:t>
              </a:r>
            </a:p>
          </p:txBody>
        </p:sp>
      </p:grpSp>
      <p:grpSp>
        <p:nvGrpSpPr>
          <p:cNvPr id="15" name="Group 12"/>
          <p:cNvGrpSpPr>
            <a:grpSpLocks/>
          </p:cNvGrpSpPr>
          <p:nvPr/>
        </p:nvGrpSpPr>
        <p:grpSpPr bwMode="auto">
          <a:xfrm>
            <a:off x="7215206" y="3714752"/>
            <a:ext cx="1571604" cy="1928826"/>
            <a:chOff x="1971" y="120"/>
            <a:chExt cx="1080" cy="1334"/>
          </a:xfrm>
        </p:grpSpPr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210" y="1089"/>
              <a:ext cx="60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h-TH" sz="3200" b="0">
                  <a:solidFill>
                    <a:srgbClr val="FFFF00"/>
                  </a:solidFill>
                  <a:latin typeface="Angsana New" pitchFamily="18" charset="-34"/>
                  <a:cs typeface="Angsana New" pitchFamily="18" charset="-34"/>
                </a:rPr>
                <a:t>ลำดวน</a:t>
              </a:r>
            </a:p>
          </p:txBody>
        </p:sp>
        <p:pic>
          <p:nvPicPr>
            <p:cNvPr id="17" name="Picture 14" descr="ลำดวน_ดอก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71" y="120"/>
              <a:ext cx="1080" cy="1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539163" cy="771525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th-TH" sz="4400">
                <a:solidFill>
                  <a:srgbClr val="FFFF00"/>
                </a:solidFill>
                <a:latin typeface="Tahoma" pitchFamily="34" charset="0"/>
                <a:cs typeface="JasmineUPC" pitchFamily="18" charset="-34"/>
              </a:rPr>
              <a:t>ต้นไม้ช่วยลดมลพิษ และภาวะโลกร้อนอย่างไร </a:t>
            </a:r>
            <a:r>
              <a:rPr lang="en-US" sz="4400">
                <a:solidFill>
                  <a:srgbClr val="FFFF00"/>
                </a:solidFill>
                <a:latin typeface="Tahoma" pitchFamily="34" charset="0"/>
                <a:cs typeface="JasmineUPC" pitchFamily="18" charset="-34"/>
              </a:rPr>
              <a:t>?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263" y="1995488"/>
            <a:ext cx="6337300" cy="450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781425" y="1454745"/>
            <a:ext cx="5240338" cy="1570037"/>
          </a:xfrm>
          <a:prstGeom prst="rect">
            <a:avLst/>
          </a:prstGeom>
          <a:solidFill>
            <a:srgbClr val="00206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ahoma" pitchFamily="34" charset="0"/>
                <a:cs typeface="JasmineUPC" pitchFamily="18" charset="-34"/>
              </a:rPr>
              <a:t>* </a:t>
            </a:r>
            <a:r>
              <a:rPr lang="th-TH" sz="3200" dirty="0">
                <a:solidFill>
                  <a:schemeClr val="bg1"/>
                </a:solidFill>
                <a:latin typeface="Tahoma" pitchFamily="34" charset="0"/>
                <a:cs typeface="JasmineUPC" pitchFamily="18" charset="-34"/>
              </a:rPr>
              <a:t>เครื่องปรับอากาศ (ลดอุณหภูมิ)</a:t>
            </a:r>
          </a:p>
          <a:p>
            <a:r>
              <a:rPr lang="en-US" sz="3200" dirty="0">
                <a:solidFill>
                  <a:schemeClr val="bg1"/>
                </a:solidFill>
                <a:latin typeface="Tahoma" pitchFamily="34" charset="0"/>
                <a:cs typeface="JasmineUPC" pitchFamily="18" charset="-34"/>
              </a:rPr>
              <a:t>* </a:t>
            </a:r>
            <a:r>
              <a:rPr lang="th-TH" sz="3200" dirty="0">
                <a:solidFill>
                  <a:schemeClr val="bg1"/>
                </a:solidFill>
                <a:latin typeface="Tahoma" pitchFamily="34" charset="0"/>
                <a:cs typeface="JasmineUPC" pitchFamily="18" charset="-34"/>
              </a:rPr>
              <a:t>เครื่องฟอกอากาศ (ดูดซับฝุ่น, </a:t>
            </a:r>
            <a:r>
              <a:rPr lang="en-US" sz="2000" dirty="0">
                <a:solidFill>
                  <a:schemeClr val="bg1"/>
                </a:solidFill>
                <a:latin typeface="Tahoma" pitchFamily="34" charset="0"/>
                <a:cs typeface="JasmineUPC" pitchFamily="18" charset="-34"/>
              </a:rPr>
              <a:t>CO</a:t>
            </a:r>
            <a:r>
              <a:rPr lang="en-US" sz="3200" baseline="-25000" dirty="0">
                <a:solidFill>
                  <a:schemeClr val="bg1"/>
                </a:solidFill>
                <a:latin typeface="Tahoma" pitchFamily="34" charset="0"/>
                <a:cs typeface="JasmineUPC" pitchFamily="18" charset="-34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ahoma" pitchFamily="34" charset="0"/>
                <a:cs typeface="JasmineUPC" pitchFamily="18" charset="-34"/>
              </a:rPr>
              <a:t>)</a:t>
            </a:r>
            <a:endParaRPr lang="th-TH" sz="3200" dirty="0">
              <a:solidFill>
                <a:schemeClr val="bg1"/>
              </a:solidFill>
              <a:latin typeface="Tahoma" pitchFamily="34" charset="0"/>
              <a:cs typeface="JasmineUPC" pitchFamily="18" charset="-34"/>
            </a:endParaRPr>
          </a:p>
          <a:p>
            <a:r>
              <a:rPr lang="en-US" sz="3200" dirty="0">
                <a:solidFill>
                  <a:schemeClr val="bg1"/>
                </a:solidFill>
                <a:latin typeface="Tahoma" pitchFamily="34" charset="0"/>
                <a:cs typeface="JasmineUPC" pitchFamily="18" charset="-34"/>
              </a:rPr>
              <a:t>* </a:t>
            </a:r>
            <a:r>
              <a:rPr lang="th-TH" sz="3200" dirty="0">
                <a:solidFill>
                  <a:schemeClr val="bg1"/>
                </a:solidFill>
                <a:latin typeface="Tahoma" pitchFamily="34" charset="0"/>
                <a:cs typeface="JasmineUPC" pitchFamily="18" charset="-34"/>
              </a:rPr>
              <a:t>เครื่องกรองเสียง</a:t>
            </a:r>
            <a:endParaRPr lang="en-US" sz="3200" dirty="0">
              <a:solidFill>
                <a:schemeClr val="bg1"/>
              </a:solidFill>
              <a:latin typeface="Tahoma" pitchFamily="34" charset="0"/>
              <a:cs typeface="JasmineUPC" pitchFamily="18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ext Box 2"/>
          <p:cNvSpPr txBox="1">
            <a:spLocks noChangeArrowheads="1"/>
          </p:cNvSpPr>
          <p:nvPr/>
        </p:nvSpPr>
        <p:spPr bwMode="auto">
          <a:xfrm>
            <a:off x="1571625" y="377231"/>
            <a:ext cx="6018213" cy="830262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th-TH" sz="4800" b="1" dirty="0">
                <a:solidFill>
                  <a:srgbClr val="FFFF00"/>
                </a:solidFill>
                <a:latin typeface="+mj-lt"/>
                <a:cs typeface="JasmineUPC" pitchFamily="18" charset="-34"/>
              </a:rPr>
              <a:t>เราได้อะไรจากต้นไม้ </a:t>
            </a:r>
            <a:r>
              <a:rPr lang="en-US" sz="4800" b="1" dirty="0">
                <a:solidFill>
                  <a:srgbClr val="FFFF00"/>
                </a:solidFill>
                <a:latin typeface="+mj-lt"/>
                <a:cs typeface="JasmineUPC" pitchFamily="18" charset="-34"/>
              </a:rPr>
              <a:t>1 </a:t>
            </a:r>
            <a:r>
              <a:rPr lang="th-TH" sz="4800" b="1" dirty="0">
                <a:solidFill>
                  <a:srgbClr val="FFFF00"/>
                </a:solidFill>
                <a:latin typeface="+mj-lt"/>
                <a:cs typeface="JasmineUPC" pitchFamily="18" charset="-34"/>
              </a:rPr>
              <a:t>ต้น </a:t>
            </a:r>
            <a:r>
              <a:rPr lang="en-US" sz="4800" b="1" dirty="0">
                <a:solidFill>
                  <a:srgbClr val="FFFF00"/>
                </a:solidFill>
                <a:latin typeface="+mj-lt"/>
                <a:cs typeface="JasmineUPC" pitchFamily="18" charset="-34"/>
              </a:rPr>
              <a:t>?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07950" y="1917700"/>
            <a:ext cx="3168650" cy="3887788"/>
            <a:chOff x="975" y="1638"/>
            <a:chExt cx="2255" cy="2493"/>
          </a:xfrm>
        </p:grpSpPr>
        <p:sp>
          <p:nvSpPr>
            <p:cNvPr id="22533" name="Oval 4"/>
            <p:cNvSpPr>
              <a:spLocks noChangeArrowheads="1"/>
            </p:cNvSpPr>
            <p:nvPr/>
          </p:nvSpPr>
          <p:spPr bwMode="auto">
            <a:xfrm>
              <a:off x="975" y="3735"/>
              <a:ext cx="2255" cy="396"/>
            </a:xfrm>
            <a:prstGeom prst="ellipse">
              <a:avLst/>
            </a:prstGeom>
            <a:solidFill>
              <a:srgbClr val="CC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34" name="Freeform 5"/>
            <p:cNvSpPr>
              <a:spLocks/>
            </p:cNvSpPr>
            <p:nvPr/>
          </p:nvSpPr>
          <p:spPr bwMode="auto">
            <a:xfrm>
              <a:off x="1045" y="1638"/>
              <a:ext cx="2079" cy="2456"/>
            </a:xfrm>
            <a:custGeom>
              <a:avLst/>
              <a:gdLst>
                <a:gd name="T0" fmla="*/ 368 w 4158"/>
                <a:gd name="T1" fmla="*/ 1131 h 4914"/>
                <a:gd name="T2" fmla="*/ 335 w 4158"/>
                <a:gd name="T3" fmla="*/ 1075 h 4914"/>
                <a:gd name="T4" fmla="*/ 286 w 4158"/>
                <a:gd name="T5" fmla="*/ 1155 h 4914"/>
                <a:gd name="T6" fmla="*/ 269 w 4158"/>
                <a:gd name="T7" fmla="*/ 1124 h 4914"/>
                <a:gd name="T8" fmla="*/ 275 w 4158"/>
                <a:gd name="T9" fmla="*/ 1084 h 4914"/>
                <a:gd name="T10" fmla="*/ 314 w 4158"/>
                <a:gd name="T11" fmla="*/ 1030 h 4914"/>
                <a:gd name="T12" fmla="*/ 402 w 4158"/>
                <a:gd name="T13" fmla="*/ 751 h 4914"/>
                <a:gd name="T14" fmla="*/ 406 w 4158"/>
                <a:gd name="T15" fmla="*/ 662 h 4914"/>
                <a:gd name="T16" fmla="*/ 333 w 4158"/>
                <a:gd name="T17" fmla="*/ 631 h 4914"/>
                <a:gd name="T18" fmla="*/ 273 w 4158"/>
                <a:gd name="T19" fmla="*/ 655 h 4914"/>
                <a:gd name="T20" fmla="*/ 233 w 4158"/>
                <a:gd name="T21" fmla="*/ 650 h 4914"/>
                <a:gd name="T22" fmla="*/ 169 w 4158"/>
                <a:gd name="T23" fmla="*/ 655 h 4914"/>
                <a:gd name="T24" fmla="*/ 115 w 4158"/>
                <a:gd name="T25" fmla="*/ 657 h 4914"/>
                <a:gd name="T26" fmla="*/ 34 w 4158"/>
                <a:gd name="T27" fmla="*/ 657 h 4914"/>
                <a:gd name="T28" fmla="*/ 38 w 4158"/>
                <a:gd name="T29" fmla="*/ 601 h 4914"/>
                <a:gd name="T30" fmla="*/ 40 w 4158"/>
                <a:gd name="T31" fmla="*/ 504 h 4914"/>
                <a:gd name="T32" fmla="*/ 19 w 4158"/>
                <a:gd name="T33" fmla="*/ 422 h 4914"/>
                <a:gd name="T34" fmla="*/ 47 w 4158"/>
                <a:gd name="T35" fmla="*/ 358 h 4914"/>
                <a:gd name="T36" fmla="*/ 70 w 4158"/>
                <a:gd name="T37" fmla="*/ 292 h 4914"/>
                <a:gd name="T38" fmla="*/ 77 w 4158"/>
                <a:gd name="T39" fmla="*/ 162 h 4914"/>
                <a:gd name="T40" fmla="*/ 89 w 4158"/>
                <a:gd name="T41" fmla="*/ 82 h 4914"/>
                <a:gd name="T42" fmla="*/ 177 w 4158"/>
                <a:gd name="T43" fmla="*/ 52 h 4914"/>
                <a:gd name="T44" fmla="*/ 250 w 4158"/>
                <a:gd name="T45" fmla="*/ 66 h 4914"/>
                <a:gd name="T46" fmla="*/ 282 w 4158"/>
                <a:gd name="T47" fmla="*/ 73 h 4914"/>
                <a:gd name="T48" fmla="*/ 335 w 4158"/>
                <a:gd name="T49" fmla="*/ 85 h 4914"/>
                <a:gd name="T50" fmla="*/ 400 w 4158"/>
                <a:gd name="T51" fmla="*/ 85 h 4914"/>
                <a:gd name="T52" fmla="*/ 427 w 4158"/>
                <a:gd name="T53" fmla="*/ 103 h 4914"/>
                <a:gd name="T54" fmla="*/ 483 w 4158"/>
                <a:gd name="T55" fmla="*/ 70 h 4914"/>
                <a:gd name="T56" fmla="*/ 564 w 4158"/>
                <a:gd name="T57" fmla="*/ 7 h 4914"/>
                <a:gd name="T58" fmla="*/ 630 w 4158"/>
                <a:gd name="T59" fmla="*/ 21 h 4914"/>
                <a:gd name="T60" fmla="*/ 699 w 4158"/>
                <a:gd name="T61" fmla="*/ 63 h 4914"/>
                <a:gd name="T62" fmla="*/ 733 w 4158"/>
                <a:gd name="T63" fmla="*/ 115 h 4914"/>
                <a:gd name="T64" fmla="*/ 797 w 4158"/>
                <a:gd name="T65" fmla="*/ 115 h 4914"/>
                <a:gd name="T66" fmla="*/ 857 w 4158"/>
                <a:gd name="T67" fmla="*/ 91 h 4914"/>
                <a:gd name="T68" fmla="*/ 887 w 4158"/>
                <a:gd name="T69" fmla="*/ 157 h 4914"/>
                <a:gd name="T70" fmla="*/ 945 w 4158"/>
                <a:gd name="T71" fmla="*/ 198 h 4914"/>
                <a:gd name="T72" fmla="*/ 996 w 4158"/>
                <a:gd name="T73" fmla="*/ 242 h 4914"/>
                <a:gd name="T74" fmla="*/ 1029 w 4158"/>
                <a:gd name="T75" fmla="*/ 339 h 4914"/>
                <a:gd name="T76" fmla="*/ 1018 w 4158"/>
                <a:gd name="T77" fmla="*/ 415 h 4914"/>
                <a:gd name="T78" fmla="*/ 960 w 4158"/>
                <a:gd name="T79" fmla="*/ 488 h 4914"/>
                <a:gd name="T80" fmla="*/ 892 w 4158"/>
                <a:gd name="T81" fmla="*/ 523 h 4914"/>
                <a:gd name="T82" fmla="*/ 834 w 4158"/>
                <a:gd name="T83" fmla="*/ 544 h 4914"/>
                <a:gd name="T84" fmla="*/ 752 w 4158"/>
                <a:gd name="T85" fmla="*/ 551 h 4914"/>
                <a:gd name="T86" fmla="*/ 663 w 4158"/>
                <a:gd name="T87" fmla="*/ 589 h 4914"/>
                <a:gd name="T88" fmla="*/ 611 w 4158"/>
                <a:gd name="T89" fmla="*/ 615 h 4914"/>
                <a:gd name="T90" fmla="*/ 598 w 4158"/>
                <a:gd name="T91" fmla="*/ 645 h 4914"/>
                <a:gd name="T92" fmla="*/ 594 w 4158"/>
                <a:gd name="T93" fmla="*/ 688 h 4914"/>
                <a:gd name="T94" fmla="*/ 588 w 4158"/>
                <a:gd name="T95" fmla="*/ 730 h 4914"/>
                <a:gd name="T96" fmla="*/ 575 w 4158"/>
                <a:gd name="T97" fmla="*/ 773 h 4914"/>
                <a:gd name="T98" fmla="*/ 560 w 4158"/>
                <a:gd name="T99" fmla="*/ 869 h 4914"/>
                <a:gd name="T100" fmla="*/ 558 w 4158"/>
                <a:gd name="T101" fmla="*/ 910 h 4914"/>
                <a:gd name="T102" fmla="*/ 558 w 4158"/>
                <a:gd name="T103" fmla="*/ 957 h 4914"/>
                <a:gd name="T104" fmla="*/ 567 w 4158"/>
                <a:gd name="T105" fmla="*/ 1013 h 4914"/>
                <a:gd name="T106" fmla="*/ 590 w 4158"/>
                <a:gd name="T107" fmla="*/ 1072 h 4914"/>
                <a:gd name="T108" fmla="*/ 618 w 4158"/>
                <a:gd name="T109" fmla="*/ 1159 h 4914"/>
                <a:gd name="T110" fmla="*/ 586 w 4158"/>
                <a:gd name="T111" fmla="*/ 1183 h 4914"/>
                <a:gd name="T112" fmla="*/ 549 w 4158"/>
                <a:gd name="T113" fmla="*/ 1129 h 4914"/>
                <a:gd name="T114" fmla="*/ 516 w 4158"/>
                <a:gd name="T115" fmla="*/ 1096 h 4914"/>
                <a:gd name="T116" fmla="*/ 457 w 4158"/>
                <a:gd name="T117" fmla="*/ 1096 h 4914"/>
                <a:gd name="T118" fmla="*/ 423 w 4158"/>
                <a:gd name="T119" fmla="*/ 1140 h 4914"/>
                <a:gd name="T120" fmla="*/ 402 w 4158"/>
                <a:gd name="T121" fmla="*/ 1195 h 491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158"/>
                <a:gd name="T184" fmla="*/ 0 h 4914"/>
                <a:gd name="T185" fmla="*/ 4158 w 4158"/>
                <a:gd name="T186" fmla="*/ 4914 h 491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158" h="4914">
                  <a:moveTo>
                    <a:pt x="1557" y="4904"/>
                  </a:moveTo>
                  <a:lnTo>
                    <a:pt x="1514" y="4894"/>
                  </a:lnTo>
                  <a:lnTo>
                    <a:pt x="1506" y="4894"/>
                  </a:lnTo>
                  <a:lnTo>
                    <a:pt x="1454" y="4857"/>
                  </a:lnTo>
                  <a:lnTo>
                    <a:pt x="1446" y="4828"/>
                  </a:lnTo>
                  <a:lnTo>
                    <a:pt x="1446" y="4811"/>
                  </a:lnTo>
                  <a:lnTo>
                    <a:pt x="1437" y="4801"/>
                  </a:lnTo>
                  <a:lnTo>
                    <a:pt x="1437" y="4772"/>
                  </a:lnTo>
                  <a:lnTo>
                    <a:pt x="1429" y="4762"/>
                  </a:lnTo>
                  <a:lnTo>
                    <a:pt x="1429" y="4630"/>
                  </a:lnTo>
                  <a:lnTo>
                    <a:pt x="1446" y="4603"/>
                  </a:lnTo>
                  <a:lnTo>
                    <a:pt x="1446" y="4584"/>
                  </a:lnTo>
                  <a:lnTo>
                    <a:pt x="1454" y="4574"/>
                  </a:lnTo>
                  <a:lnTo>
                    <a:pt x="1454" y="4555"/>
                  </a:lnTo>
                  <a:lnTo>
                    <a:pt x="1462" y="4545"/>
                  </a:lnTo>
                  <a:lnTo>
                    <a:pt x="1472" y="4527"/>
                  </a:lnTo>
                  <a:lnTo>
                    <a:pt x="1480" y="4508"/>
                  </a:lnTo>
                  <a:lnTo>
                    <a:pt x="1488" y="4498"/>
                  </a:lnTo>
                  <a:lnTo>
                    <a:pt x="1506" y="4479"/>
                  </a:lnTo>
                  <a:lnTo>
                    <a:pt x="1523" y="4461"/>
                  </a:lnTo>
                  <a:lnTo>
                    <a:pt x="1565" y="4442"/>
                  </a:lnTo>
                  <a:lnTo>
                    <a:pt x="1565" y="4395"/>
                  </a:lnTo>
                  <a:lnTo>
                    <a:pt x="1574" y="4357"/>
                  </a:lnTo>
                  <a:lnTo>
                    <a:pt x="1539" y="4291"/>
                  </a:lnTo>
                  <a:lnTo>
                    <a:pt x="1514" y="4273"/>
                  </a:lnTo>
                  <a:lnTo>
                    <a:pt x="1497" y="4273"/>
                  </a:lnTo>
                  <a:lnTo>
                    <a:pt x="1488" y="4281"/>
                  </a:lnTo>
                  <a:lnTo>
                    <a:pt x="1462" y="4281"/>
                  </a:lnTo>
                  <a:lnTo>
                    <a:pt x="1454" y="4291"/>
                  </a:lnTo>
                  <a:lnTo>
                    <a:pt x="1437" y="4291"/>
                  </a:lnTo>
                  <a:lnTo>
                    <a:pt x="1420" y="4301"/>
                  </a:lnTo>
                  <a:lnTo>
                    <a:pt x="1343" y="4301"/>
                  </a:lnTo>
                  <a:lnTo>
                    <a:pt x="1343" y="4310"/>
                  </a:lnTo>
                  <a:lnTo>
                    <a:pt x="1300" y="4376"/>
                  </a:lnTo>
                  <a:lnTo>
                    <a:pt x="1292" y="4395"/>
                  </a:lnTo>
                  <a:lnTo>
                    <a:pt x="1283" y="4423"/>
                  </a:lnTo>
                  <a:lnTo>
                    <a:pt x="1215" y="4527"/>
                  </a:lnTo>
                  <a:lnTo>
                    <a:pt x="1207" y="4537"/>
                  </a:lnTo>
                  <a:lnTo>
                    <a:pt x="1197" y="4545"/>
                  </a:lnTo>
                  <a:lnTo>
                    <a:pt x="1189" y="4545"/>
                  </a:lnTo>
                  <a:lnTo>
                    <a:pt x="1180" y="4555"/>
                  </a:lnTo>
                  <a:lnTo>
                    <a:pt x="1180" y="4564"/>
                  </a:lnTo>
                  <a:lnTo>
                    <a:pt x="1172" y="4574"/>
                  </a:lnTo>
                  <a:lnTo>
                    <a:pt x="1164" y="4584"/>
                  </a:lnTo>
                  <a:lnTo>
                    <a:pt x="1164" y="4593"/>
                  </a:lnTo>
                  <a:lnTo>
                    <a:pt x="1154" y="4603"/>
                  </a:lnTo>
                  <a:lnTo>
                    <a:pt x="1146" y="4613"/>
                  </a:lnTo>
                  <a:lnTo>
                    <a:pt x="1146" y="4621"/>
                  </a:lnTo>
                  <a:lnTo>
                    <a:pt x="1138" y="4621"/>
                  </a:lnTo>
                  <a:lnTo>
                    <a:pt x="1130" y="4630"/>
                  </a:lnTo>
                  <a:lnTo>
                    <a:pt x="1120" y="4640"/>
                  </a:lnTo>
                  <a:lnTo>
                    <a:pt x="1120" y="4650"/>
                  </a:lnTo>
                  <a:lnTo>
                    <a:pt x="1112" y="4659"/>
                  </a:lnTo>
                  <a:lnTo>
                    <a:pt x="1095" y="4669"/>
                  </a:lnTo>
                  <a:lnTo>
                    <a:pt x="1095" y="4650"/>
                  </a:lnTo>
                  <a:lnTo>
                    <a:pt x="1077" y="4640"/>
                  </a:lnTo>
                  <a:lnTo>
                    <a:pt x="1077" y="4574"/>
                  </a:lnTo>
                  <a:lnTo>
                    <a:pt x="1077" y="4564"/>
                  </a:lnTo>
                  <a:lnTo>
                    <a:pt x="1077" y="4545"/>
                  </a:lnTo>
                  <a:lnTo>
                    <a:pt x="1077" y="4537"/>
                  </a:lnTo>
                  <a:lnTo>
                    <a:pt x="1077" y="4527"/>
                  </a:lnTo>
                  <a:lnTo>
                    <a:pt x="1077" y="4518"/>
                  </a:lnTo>
                  <a:lnTo>
                    <a:pt x="1077" y="4498"/>
                  </a:lnTo>
                  <a:lnTo>
                    <a:pt x="1077" y="4489"/>
                  </a:lnTo>
                  <a:lnTo>
                    <a:pt x="1077" y="4479"/>
                  </a:lnTo>
                  <a:lnTo>
                    <a:pt x="1087" y="4471"/>
                  </a:lnTo>
                  <a:lnTo>
                    <a:pt x="1087" y="4461"/>
                  </a:lnTo>
                  <a:lnTo>
                    <a:pt x="1087" y="4452"/>
                  </a:lnTo>
                  <a:lnTo>
                    <a:pt x="1087" y="4432"/>
                  </a:lnTo>
                  <a:lnTo>
                    <a:pt x="1095" y="4423"/>
                  </a:lnTo>
                  <a:lnTo>
                    <a:pt x="1095" y="4413"/>
                  </a:lnTo>
                  <a:lnTo>
                    <a:pt x="1095" y="4405"/>
                  </a:lnTo>
                  <a:lnTo>
                    <a:pt x="1095" y="4395"/>
                  </a:lnTo>
                  <a:lnTo>
                    <a:pt x="1095" y="4386"/>
                  </a:lnTo>
                  <a:lnTo>
                    <a:pt x="1103" y="4376"/>
                  </a:lnTo>
                  <a:lnTo>
                    <a:pt x="1103" y="4366"/>
                  </a:lnTo>
                  <a:lnTo>
                    <a:pt x="1103" y="4357"/>
                  </a:lnTo>
                  <a:lnTo>
                    <a:pt x="1103" y="4347"/>
                  </a:lnTo>
                  <a:lnTo>
                    <a:pt x="1103" y="4339"/>
                  </a:lnTo>
                  <a:lnTo>
                    <a:pt x="1103" y="4320"/>
                  </a:lnTo>
                  <a:lnTo>
                    <a:pt x="1103" y="4310"/>
                  </a:lnTo>
                  <a:lnTo>
                    <a:pt x="1103" y="4281"/>
                  </a:lnTo>
                  <a:lnTo>
                    <a:pt x="1103" y="4263"/>
                  </a:lnTo>
                  <a:lnTo>
                    <a:pt x="1103" y="4254"/>
                  </a:lnTo>
                  <a:lnTo>
                    <a:pt x="1130" y="4215"/>
                  </a:lnTo>
                  <a:lnTo>
                    <a:pt x="1138" y="4197"/>
                  </a:lnTo>
                  <a:lnTo>
                    <a:pt x="1154" y="4188"/>
                  </a:lnTo>
                  <a:lnTo>
                    <a:pt x="1164" y="4178"/>
                  </a:lnTo>
                  <a:lnTo>
                    <a:pt x="1180" y="4169"/>
                  </a:lnTo>
                  <a:lnTo>
                    <a:pt x="1189" y="4159"/>
                  </a:lnTo>
                  <a:lnTo>
                    <a:pt x="1207" y="4149"/>
                  </a:lnTo>
                  <a:lnTo>
                    <a:pt x="1215" y="4140"/>
                  </a:lnTo>
                  <a:lnTo>
                    <a:pt x="1231" y="4131"/>
                  </a:lnTo>
                  <a:lnTo>
                    <a:pt x="1257" y="4122"/>
                  </a:lnTo>
                  <a:lnTo>
                    <a:pt x="1292" y="4074"/>
                  </a:lnTo>
                  <a:lnTo>
                    <a:pt x="1300" y="4046"/>
                  </a:lnTo>
                  <a:lnTo>
                    <a:pt x="1360" y="3933"/>
                  </a:lnTo>
                  <a:lnTo>
                    <a:pt x="1385" y="3914"/>
                  </a:lnTo>
                  <a:lnTo>
                    <a:pt x="1429" y="3885"/>
                  </a:lnTo>
                  <a:lnTo>
                    <a:pt x="1446" y="3885"/>
                  </a:lnTo>
                  <a:lnTo>
                    <a:pt x="1565" y="3961"/>
                  </a:lnTo>
                  <a:lnTo>
                    <a:pt x="1583" y="3839"/>
                  </a:lnTo>
                  <a:lnTo>
                    <a:pt x="1583" y="3819"/>
                  </a:lnTo>
                  <a:lnTo>
                    <a:pt x="1583" y="3800"/>
                  </a:lnTo>
                  <a:lnTo>
                    <a:pt x="1583" y="3225"/>
                  </a:lnTo>
                  <a:lnTo>
                    <a:pt x="1608" y="3055"/>
                  </a:lnTo>
                  <a:lnTo>
                    <a:pt x="1608" y="3047"/>
                  </a:lnTo>
                  <a:lnTo>
                    <a:pt x="1608" y="3037"/>
                  </a:lnTo>
                  <a:lnTo>
                    <a:pt x="1608" y="3018"/>
                  </a:lnTo>
                  <a:lnTo>
                    <a:pt x="1608" y="3008"/>
                  </a:lnTo>
                  <a:lnTo>
                    <a:pt x="1608" y="2999"/>
                  </a:lnTo>
                  <a:lnTo>
                    <a:pt x="1616" y="2989"/>
                  </a:lnTo>
                  <a:lnTo>
                    <a:pt x="1616" y="2981"/>
                  </a:lnTo>
                  <a:lnTo>
                    <a:pt x="1616" y="2971"/>
                  </a:lnTo>
                  <a:lnTo>
                    <a:pt x="1616" y="2961"/>
                  </a:lnTo>
                  <a:lnTo>
                    <a:pt x="1626" y="2952"/>
                  </a:lnTo>
                  <a:lnTo>
                    <a:pt x="1626" y="2933"/>
                  </a:lnTo>
                  <a:lnTo>
                    <a:pt x="1626" y="2923"/>
                  </a:lnTo>
                  <a:lnTo>
                    <a:pt x="1634" y="2915"/>
                  </a:lnTo>
                  <a:lnTo>
                    <a:pt x="1634" y="2905"/>
                  </a:lnTo>
                  <a:lnTo>
                    <a:pt x="1634" y="2895"/>
                  </a:lnTo>
                  <a:lnTo>
                    <a:pt x="1634" y="2886"/>
                  </a:lnTo>
                  <a:lnTo>
                    <a:pt x="1642" y="2735"/>
                  </a:lnTo>
                  <a:lnTo>
                    <a:pt x="1634" y="2698"/>
                  </a:lnTo>
                  <a:lnTo>
                    <a:pt x="1634" y="2669"/>
                  </a:lnTo>
                  <a:lnTo>
                    <a:pt x="1626" y="2649"/>
                  </a:lnTo>
                  <a:lnTo>
                    <a:pt x="1591" y="2622"/>
                  </a:lnTo>
                  <a:lnTo>
                    <a:pt x="1565" y="2659"/>
                  </a:lnTo>
                  <a:lnTo>
                    <a:pt x="1531" y="2622"/>
                  </a:lnTo>
                  <a:lnTo>
                    <a:pt x="1506" y="2546"/>
                  </a:lnTo>
                  <a:lnTo>
                    <a:pt x="1488" y="2556"/>
                  </a:lnTo>
                  <a:lnTo>
                    <a:pt x="1472" y="2583"/>
                  </a:lnTo>
                  <a:lnTo>
                    <a:pt x="1462" y="2593"/>
                  </a:lnTo>
                  <a:lnTo>
                    <a:pt x="1446" y="2583"/>
                  </a:lnTo>
                  <a:lnTo>
                    <a:pt x="1446" y="2556"/>
                  </a:lnTo>
                  <a:lnTo>
                    <a:pt x="1437" y="2517"/>
                  </a:lnTo>
                  <a:lnTo>
                    <a:pt x="1411" y="2509"/>
                  </a:lnTo>
                  <a:lnTo>
                    <a:pt x="1385" y="2537"/>
                  </a:lnTo>
                  <a:lnTo>
                    <a:pt x="1377" y="2546"/>
                  </a:lnTo>
                  <a:lnTo>
                    <a:pt x="1360" y="2546"/>
                  </a:lnTo>
                  <a:lnTo>
                    <a:pt x="1334" y="2527"/>
                  </a:lnTo>
                  <a:lnTo>
                    <a:pt x="1334" y="2517"/>
                  </a:lnTo>
                  <a:lnTo>
                    <a:pt x="1326" y="2509"/>
                  </a:lnTo>
                  <a:lnTo>
                    <a:pt x="1334" y="2471"/>
                  </a:lnTo>
                  <a:lnTo>
                    <a:pt x="1300" y="2527"/>
                  </a:lnTo>
                  <a:lnTo>
                    <a:pt x="1274" y="2527"/>
                  </a:lnTo>
                  <a:lnTo>
                    <a:pt x="1274" y="2509"/>
                  </a:lnTo>
                  <a:lnTo>
                    <a:pt x="1231" y="2583"/>
                  </a:lnTo>
                  <a:lnTo>
                    <a:pt x="1215" y="2583"/>
                  </a:lnTo>
                  <a:lnTo>
                    <a:pt x="1207" y="2566"/>
                  </a:lnTo>
                  <a:lnTo>
                    <a:pt x="1180" y="2593"/>
                  </a:lnTo>
                  <a:lnTo>
                    <a:pt x="1130" y="2632"/>
                  </a:lnTo>
                  <a:lnTo>
                    <a:pt x="1112" y="2622"/>
                  </a:lnTo>
                  <a:lnTo>
                    <a:pt x="1103" y="2632"/>
                  </a:lnTo>
                  <a:lnTo>
                    <a:pt x="1095" y="2632"/>
                  </a:lnTo>
                  <a:lnTo>
                    <a:pt x="1095" y="2622"/>
                  </a:lnTo>
                  <a:lnTo>
                    <a:pt x="1095" y="2612"/>
                  </a:lnTo>
                  <a:lnTo>
                    <a:pt x="1077" y="2603"/>
                  </a:lnTo>
                  <a:lnTo>
                    <a:pt x="1077" y="2583"/>
                  </a:lnTo>
                  <a:lnTo>
                    <a:pt x="1069" y="2575"/>
                  </a:lnTo>
                  <a:lnTo>
                    <a:pt x="1035" y="2622"/>
                  </a:lnTo>
                  <a:lnTo>
                    <a:pt x="1026" y="2641"/>
                  </a:lnTo>
                  <a:lnTo>
                    <a:pt x="1010" y="2641"/>
                  </a:lnTo>
                  <a:lnTo>
                    <a:pt x="992" y="2612"/>
                  </a:lnTo>
                  <a:lnTo>
                    <a:pt x="984" y="2593"/>
                  </a:lnTo>
                  <a:lnTo>
                    <a:pt x="976" y="2593"/>
                  </a:lnTo>
                  <a:lnTo>
                    <a:pt x="958" y="2603"/>
                  </a:lnTo>
                  <a:lnTo>
                    <a:pt x="941" y="2603"/>
                  </a:lnTo>
                  <a:lnTo>
                    <a:pt x="932" y="2603"/>
                  </a:lnTo>
                  <a:lnTo>
                    <a:pt x="899" y="2593"/>
                  </a:lnTo>
                  <a:lnTo>
                    <a:pt x="881" y="2612"/>
                  </a:lnTo>
                  <a:lnTo>
                    <a:pt x="864" y="2641"/>
                  </a:lnTo>
                  <a:lnTo>
                    <a:pt x="855" y="2649"/>
                  </a:lnTo>
                  <a:lnTo>
                    <a:pt x="846" y="2649"/>
                  </a:lnTo>
                  <a:lnTo>
                    <a:pt x="812" y="2649"/>
                  </a:lnTo>
                  <a:lnTo>
                    <a:pt x="796" y="2622"/>
                  </a:lnTo>
                  <a:lnTo>
                    <a:pt x="796" y="2612"/>
                  </a:lnTo>
                  <a:lnTo>
                    <a:pt x="787" y="2556"/>
                  </a:lnTo>
                  <a:lnTo>
                    <a:pt x="787" y="2546"/>
                  </a:lnTo>
                  <a:lnTo>
                    <a:pt x="761" y="2566"/>
                  </a:lnTo>
                  <a:lnTo>
                    <a:pt x="753" y="2566"/>
                  </a:lnTo>
                  <a:lnTo>
                    <a:pt x="735" y="2583"/>
                  </a:lnTo>
                  <a:lnTo>
                    <a:pt x="658" y="2707"/>
                  </a:lnTo>
                  <a:lnTo>
                    <a:pt x="666" y="2678"/>
                  </a:lnTo>
                  <a:lnTo>
                    <a:pt x="676" y="2622"/>
                  </a:lnTo>
                  <a:lnTo>
                    <a:pt x="599" y="2698"/>
                  </a:lnTo>
                  <a:lnTo>
                    <a:pt x="581" y="2669"/>
                  </a:lnTo>
                  <a:lnTo>
                    <a:pt x="581" y="2641"/>
                  </a:lnTo>
                  <a:lnTo>
                    <a:pt x="573" y="2632"/>
                  </a:lnTo>
                  <a:lnTo>
                    <a:pt x="573" y="2622"/>
                  </a:lnTo>
                  <a:lnTo>
                    <a:pt x="547" y="2649"/>
                  </a:lnTo>
                  <a:lnTo>
                    <a:pt x="539" y="2659"/>
                  </a:lnTo>
                  <a:lnTo>
                    <a:pt x="504" y="2659"/>
                  </a:lnTo>
                  <a:lnTo>
                    <a:pt x="496" y="2649"/>
                  </a:lnTo>
                  <a:lnTo>
                    <a:pt x="488" y="2649"/>
                  </a:lnTo>
                  <a:lnTo>
                    <a:pt x="479" y="2641"/>
                  </a:lnTo>
                  <a:lnTo>
                    <a:pt x="488" y="2612"/>
                  </a:lnTo>
                  <a:lnTo>
                    <a:pt x="470" y="2612"/>
                  </a:lnTo>
                  <a:lnTo>
                    <a:pt x="453" y="2622"/>
                  </a:lnTo>
                  <a:lnTo>
                    <a:pt x="462" y="2632"/>
                  </a:lnTo>
                  <a:lnTo>
                    <a:pt x="453" y="2678"/>
                  </a:lnTo>
                  <a:lnTo>
                    <a:pt x="427" y="2678"/>
                  </a:lnTo>
                  <a:lnTo>
                    <a:pt x="402" y="2688"/>
                  </a:lnTo>
                  <a:lnTo>
                    <a:pt x="368" y="2659"/>
                  </a:lnTo>
                  <a:lnTo>
                    <a:pt x="350" y="2688"/>
                  </a:lnTo>
                  <a:lnTo>
                    <a:pt x="342" y="2688"/>
                  </a:lnTo>
                  <a:lnTo>
                    <a:pt x="324" y="2698"/>
                  </a:lnTo>
                  <a:lnTo>
                    <a:pt x="291" y="2698"/>
                  </a:lnTo>
                  <a:lnTo>
                    <a:pt x="257" y="2669"/>
                  </a:lnTo>
                  <a:lnTo>
                    <a:pt x="247" y="2641"/>
                  </a:lnTo>
                  <a:lnTo>
                    <a:pt x="239" y="2649"/>
                  </a:lnTo>
                  <a:lnTo>
                    <a:pt x="205" y="2641"/>
                  </a:lnTo>
                  <a:lnTo>
                    <a:pt x="188" y="2669"/>
                  </a:lnTo>
                  <a:lnTo>
                    <a:pt x="162" y="2678"/>
                  </a:lnTo>
                  <a:lnTo>
                    <a:pt x="137" y="2649"/>
                  </a:lnTo>
                  <a:lnTo>
                    <a:pt x="137" y="2632"/>
                  </a:lnTo>
                  <a:lnTo>
                    <a:pt x="128" y="2593"/>
                  </a:lnTo>
                  <a:lnTo>
                    <a:pt x="85" y="2593"/>
                  </a:lnTo>
                  <a:lnTo>
                    <a:pt x="77" y="2593"/>
                  </a:lnTo>
                  <a:lnTo>
                    <a:pt x="60" y="2566"/>
                  </a:lnTo>
                  <a:lnTo>
                    <a:pt x="51" y="2556"/>
                  </a:lnTo>
                  <a:lnTo>
                    <a:pt x="51" y="2546"/>
                  </a:lnTo>
                  <a:lnTo>
                    <a:pt x="60" y="2527"/>
                  </a:lnTo>
                  <a:lnTo>
                    <a:pt x="68" y="2517"/>
                  </a:lnTo>
                  <a:lnTo>
                    <a:pt x="77" y="2517"/>
                  </a:lnTo>
                  <a:lnTo>
                    <a:pt x="77" y="2509"/>
                  </a:lnTo>
                  <a:lnTo>
                    <a:pt x="68" y="2500"/>
                  </a:lnTo>
                  <a:lnTo>
                    <a:pt x="60" y="2490"/>
                  </a:lnTo>
                  <a:lnTo>
                    <a:pt x="68" y="2471"/>
                  </a:lnTo>
                  <a:lnTo>
                    <a:pt x="128" y="2424"/>
                  </a:lnTo>
                  <a:lnTo>
                    <a:pt x="154" y="2405"/>
                  </a:lnTo>
                  <a:lnTo>
                    <a:pt x="145" y="2358"/>
                  </a:lnTo>
                  <a:lnTo>
                    <a:pt x="162" y="2329"/>
                  </a:lnTo>
                  <a:lnTo>
                    <a:pt x="162" y="2273"/>
                  </a:lnTo>
                  <a:lnTo>
                    <a:pt x="128" y="2236"/>
                  </a:lnTo>
                  <a:lnTo>
                    <a:pt x="128" y="2226"/>
                  </a:lnTo>
                  <a:lnTo>
                    <a:pt x="119" y="2226"/>
                  </a:lnTo>
                  <a:lnTo>
                    <a:pt x="119" y="2187"/>
                  </a:lnTo>
                  <a:lnTo>
                    <a:pt x="154" y="2141"/>
                  </a:lnTo>
                  <a:lnTo>
                    <a:pt x="162" y="2131"/>
                  </a:lnTo>
                  <a:lnTo>
                    <a:pt x="180" y="2131"/>
                  </a:lnTo>
                  <a:lnTo>
                    <a:pt x="196" y="2112"/>
                  </a:lnTo>
                  <a:lnTo>
                    <a:pt x="196" y="2075"/>
                  </a:lnTo>
                  <a:lnTo>
                    <a:pt x="162" y="2065"/>
                  </a:lnTo>
                  <a:lnTo>
                    <a:pt x="162" y="2056"/>
                  </a:lnTo>
                  <a:lnTo>
                    <a:pt x="162" y="2018"/>
                  </a:lnTo>
                  <a:lnTo>
                    <a:pt x="170" y="1990"/>
                  </a:lnTo>
                  <a:lnTo>
                    <a:pt x="170" y="1980"/>
                  </a:lnTo>
                  <a:lnTo>
                    <a:pt x="162" y="1952"/>
                  </a:lnTo>
                  <a:lnTo>
                    <a:pt x="170" y="1933"/>
                  </a:lnTo>
                  <a:lnTo>
                    <a:pt x="154" y="1924"/>
                  </a:lnTo>
                  <a:lnTo>
                    <a:pt x="119" y="1896"/>
                  </a:lnTo>
                  <a:lnTo>
                    <a:pt x="111" y="1886"/>
                  </a:lnTo>
                  <a:lnTo>
                    <a:pt x="111" y="1848"/>
                  </a:lnTo>
                  <a:lnTo>
                    <a:pt x="128" y="1801"/>
                  </a:lnTo>
                  <a:lnTo>
                    <a:pt x="111" y="1782"/>
                  </a:lnTo>
                  <a:lnTo>
                    <a:pt x="103" y="1772"/>
                  </a:lnTo>
                  <a:lnTo>
                    <a:pt x="111" y="1754"/>
                  </a:lnTo>
                  <a:lnTo>
                    <a:pt x="128" y="1726"/>
                  </a:lnTo>
                  <a:lnTo>
                    <a:pt x="128" y="1716"/>
                  </a:lnTo>
                  <a:lnTo>
                    <a:pt x="103" y="1679"/>
                  </a:lnTo>
                  <a:lnTo>
                    <a:pt x="77" y="1688"/>
                  </a:lnTo>
                  <a:lnTo>
                    <a:pt x="51" y="1688"/>
                  </a:lnTo>
                  <a:lnTo>
                    <a:pt x="16" y="1679"/>
                  </a:lnTo>
                  <a:lnTo>
                    <a:pt x="16" y="1640"/>
                  </a:lnTo>
                  <a:lnTo>
                    <a:pt x="34" y="1603"/>
                  </a:lnTo>
                  <a:lnTo>
                    <a:pt x="0" y="1556"/>
                  </a:lnTo>
                  <a:lnTo>
                    <a:pt x="0" y="1547"/>
                  </a:lnTo>
                  <a:lnTo>
                    <a:pt x="0" y="1481"/>
                  </a:lnTo>
                  <a:lnTo>
                    <a:pt x="34" y="1424"/>
                  </a:lnTo>
                  <a:lnTo>
                    <a:pt x="60" y="1452"/>
                  </a:lnTo>
                  <a:lnTo>
                    <a:pt x="77" y="1481"/>
                  </a:lnTo>
                  <a:lnTo>
                    <a:pt x="103" y="1442"/>
                  </a:lnTo>
                  <a:lnTo>
                    <a:pt x="119" y="1433"/>
                  </a:lnTo>
                  <a:lnTo>
                    <a:pt x="145" y="1433"/>
                  </a:lnTo>
                  <a:lnTo>
                    <a:pt x="162" y="1452"/>
                  </a:lnTo>
                  <a:lnTo>
                    <a:pt x="180" y="1442"/>
                  </a:lnTo>
                  <a:lnTo>
                    <a:pt x="188" y="1433"/>
                  </a:lnTo>
                  <a:lnTo>
                    <a:pt x="196" y="1424"/>
                  </a:lnTo>
                  <a:lnTo>
                    <a:pt x="231" y="1376"/>
                  </a:lnTo>
                  <a:lnTo>
                    <a:pt x="247" y="1376"/>
                  </a:lnTo>
                  <a:lnTo>
                    <a:pt x="247" y="1367"/>
                  </a:lnTo>
                  <a:lnTo>
                    <a:pt x="273" y="1339"/>
                  </a:lnTo>
                  <a:lnTo>
                    <a:pt x="257" y="1320"/>
                  </a:lnTo>
                  <a:lnTo>
                    <a:pt x="257" y="1310"/>
                  </a:lnTo>
                  <a:lnTo>
                    <a:pt x="257" y="1301"/>
                  </a:lnTo>
                  <a:lnTo>
                    <a:pt x="281" y="1273"/>
                  </a:lnTo>
                  <a:lnTo>
                    <a:pt x="291" y="1264"/>
                  </a:lnTo>
                  <a:lnTo>
                    <a:pt x="299" y="1244"/>
                  </a:lnTo>
                  <a:lnTo>
                    <a:pt x="281" y="1235"/>
                  </a:lnTo>
                  <a:lnTo>
                    <a:pt x="247" y="1217"/>
                  </a:lnTo>
                  <a:lnTo>
                    <a:pt x="265" y="1188"/>
                  </a:lnTo>
                  <a:lnTo>
                    <a:pt x="273" y="1178"/>
                  </a:lnTo>
                  <a:lnTo>
                    <a:pt x="281" y="1169"/>
                  </a:lnTo>
                  <a:lnTo>
                    <a:pt x="239" y="1122"/>
                  </a:lnTo>
                  <a:lnTo>
                    <a:pt x="231" y="1122"/>
                  </a:lnTo>
                  <a:lnTo>
                    <a:pt x="231" y="1103"/>
                  </a:lnTo>
                  <a:lnTo>
                    <a:pt x="222" y="1066"/>
                  </a:lnTo>
                  <a:lnTo>
                    <a:pt x="257" y="1019"/>
                  </a:lnTo>
                  <a:lnTo>
                    <a:pt x="265" y="980"/>
                  </a:lnTo>
                  <a:lnTo>
                    <a:pt x="247" y="971"/>
                  </a:lnTo>
                  <a:lnTo>
                    <a:pt x="247" y="934"/>
                  </a:lnTo>
                  <a:lnTo>
                    <a:pt x="247" y="914"/>
                  </a:lnTo>
                  <a:lnTo>
                    <a:pt x="281" y="858"/>
                  </a:lnTo>
                  <a:lnTo>
                    <a:pt x="273" y="811"/>
                  </a:lnTo>
                  <a:lnTo>
                    <a:pt x="291" y="773"/>
                  </a:lnTo>
                  <a:lnTo>
                    <a:pt x="281" y="763"/>
                  </a:lnTo>
                  <a:lnTo>
                    <a:pt x="281" y="726"/>
                  </a:lnTo>
                  <a:lnTo>
                    <a:pt x="324" y="670"/>
                  </a:lnTo>
                  <a:lnTo>
                    <a:pt x="308" y="650"/>
                  </a:lnTo>
                  <a:lnTo>
                    <a:pt x="308" y="631"/>
                  </a:lnTo>
                  <a:lnTo>
                    <a:pt x="281" y="575"/>
                  </a:lnTo>
                  <a:lnTo>
                    <a:pt x="281" y="538"/>
                  </a:lnTo>
                  <a:lnTo>
                    <a:pt x="281" y="509"/>
                  </a:lnTo>
                  <a:lnTo>
                    <a:pt x="273" y="490"/>
                  </a:lnTo>
                  <a:lnTo>
                    <a:pt x="265" y="480"/>
                  </a:lnTo>
                  <a:lnTo>
                    <a:pt x="265" y="472"/>
                  </a:lnTo>
                  <a:lnTo>
                    <a:pt x="291" y="433"/>
                  </a:lnTo>
                  <a:lnTo>
                    <a:pt x="299" y="433"/>
                  </a:lnTo>
                  <a:lnTo>
                    <a:pt x="324" y="433"/>
                  </a:lnTo>
                  <a:lnTo>
                    <a:pt x="350" y="443"/>
                  </a:lnTo>
                  <a:lnTo>
                    <a:pt x="350" y="424"/>
                  </a:lnTo>
                  <a:lnTo>
                    <a:pt x="358" y="406"/>
                  </a:lnTo>
                  <a:lnTo>
                    <a:pt x="334" y="377"/>
                  </a:lnTo>
                  <a:lnTo>
                    <a:pt x="334" y="348"/>
                  </a:lnTo>
                  <a:lnTo>
                    <a:pt x="358" y="330"/>
                  </a:lnTo>
                  <a:lnTo>
                    <a:pt x="358" y="321"/>
                  </a:lnTo>
                  <a:lnTo>
                    <a:pt x="368" y="321"/>
                  </a:lnTo>
                  <a:lnTo>
                    <a:pt x="419" y="321"/>
                  </a:lnTo>
                  <a:lnTo>
                    <a:pt x="419" y="311"/>
                  </a:lnTo>
                  <a:lnTo>
                    <a:pt x="435" y="274"/>
                  </a:lnTo>
                  <a:lnTo>
                    <a:pt x="445" y="274"/>
                  </a:lnTo>
                  <a:lnTo>
                    <a:pt x="470" y="264"/>
                  </a:lnTo>
                  <a:lnTo>
                    <a:pt x="512" y="311"/>
                  </a:lnTo>
                  <a:lnTo>
                    <a:pt x="581" y="321"/>
                  </a:lnTo>
                  <a:lnTo>
                    <a:pt x="599" y="292"/>
                  </a:lnTo>
                  <a:lnTo>
                    <a:pt x="607" y="292"/>
                  </a:lnTo>
                  <a:lnTo>
                    <a:pt x="642" y="301"/>
                  </a:lnTo>
                  <a:lnTo>
                    <a:pt x="658" y="264"/>
                  </a:lnTo>
                  <a:lnTo>
                    <a:pt x="666" y="255"/>
                  </a:lnTo>
                  <a:lnTo>
                    <a:pt x="676" y="245"/>
                  </a:lnTo>
                  <a:lnTo>
                    <a:pt x="710" y="208"/>
                  </a:lnTo>
                  <a:lnTo>
                    <a:pt x="727" y="198"/>
                  </a:lnTo>
                  <a:lnTo>
                    <a:pt x="778" y="103"/>
                  </a:lnTo>
                  <a:lnTo>
                    <a:pt x="812" y="103"/>
                  </a:lnTo>
                  <a:lnTo>
                    <a:pt x="822" y="140"/>
                  </a:lnTo>
                  <a:lnTo>
                    <a:pt x="838" y="169"/>
                  </a:lnTo>
                  <a:lnTo>
                    <a:pt x="855" y="160"/>
                  </a:lnTo>
                  <a:lnTo>
                    <a:pt x="864" y="150"/>
                  </a:lnTo>
                  <a:lnTo>
                    <a:pt x="907" y="179"/>
                  </a:lnTo>
                  <a:lnTo>
                    <a:pt x="915" y="216"/>
                  </a:lnTo>
                  <a:lnTo>
                    <a:pt x="923" y="226"/>
                  </a:lnTo>
                  <a:lnTo>
                    <a:pt x="923" y="255"/>
                  </a:lnTo>
                  <a:lnTo>
                    <a:pt x="941" y="264"/>
                  </a:lnTo>
                  <a:lnTo>
                    <a:pt x="958" y="255"/>
                  </a:lnTo>
                  <a:lnTo>
                    <a:pt x="984" y="255"/>
                  </a:lnTo>
                  <a:lnTo>
                    <a:pt x="1000" y="264"/>
                  </a:lnTo>
                  <a:lnTo>
                    <a:pt x="1000" y="274"/>
                  </a:lnTo>
                  <a:lnTo>
                    <a:pt x="1000" y="292"/>
                  </a:lnTo>
                  <a:lnTo>
                    <a:pt x="984" y="330"/>
                  </a:lnTo>
                  <a:lnTo>
                    <a:pt x="1000" y="340"/>
                  </a:lnTo>
                  <a:lnTo>
                    <a:pt x="1018" y="348"/>
                  </a:lnTo>
                  <a:lnTo>
                    <a:pt x="1018" y="367"/>
                  </a:lnTo>
                  <a:lnTo>
                    <a:pt x="1035" y="358"/>
                  </a:lnTo>
                  <a:lnTo>
                    <a:pt x="1043" y="311"/>
                  </a:lnTo>
                  <a:lnTo>
                    <a:pt x="1077" y="245"/>
                  </a:lnTo>
                  <a:lnTo>
                    <a:pt x="1077" y="226"/>
                  </a:lnTo>
                  <a:lnTo>
                    <a:pt x="1095" y="235"/>
                  </a:lnTo>
                  <a:lnTo>
                    <a:pt x="1103" y="255"/>
                  </a:lnTo>
                  <a:lnTo>
                    <a:pt x="1112" y="264"/>
                  </a:lnTo>
                  <a:lnTo>
                    <a:pt x="1120" y="274"/>
                  </a:lnTo>
                  <a:lnTo>
                    <a:pt x="1120" y="282"/>
                  </a:lnTo>
                  <a:lnTo>
                    <a:pt x="1130" y="292"/>
                  </a:lnTo>
                  <a:lnTo>
                    <a:pt x="1130" y="301"/>
                  </a:lnTo>
                  <a:lnTo>
                    <a:pt x="1138" y="330"/>
                  </a:lnTo>
                  <a:lnTo>
                    <a:pt x="1146" y="367"/>
                  </a:lnTo>
                  <a:lnTo>
                    <a:pt x="1154" y="358"/>
                  </a:lnTo>
                  <a:lnTo>
                    <a:pt x="1215" y="358"/>
                  </a:lnTo>
                  <a:lnTo>
                    <a:pt x="1223" y="367"/>
                  </a:lnTo>
                  <a:lnTo>
                    <a:pt x="1249" y="358"/>
                  </a:lnTo>
                  <a:lnTo>
                    <a:pt x="1266" y="321"/>
                  </a:lnTo>
                  <a:lnTo>
                    <a:pt x="1292" y="274"/>
                  </a:lnTo>
                  <a:lnTo>
                    <a:pt x="1300" y="274"/>
                  </a:lnTo>
                  <a:lnTo>
                    <a:pt x="1326" y="264"/>
                  </a:lnTo>
                  <a:lnTo>
                    <a:pt x="1343" y="255"/>
                  </a:lnTo>
                  <a:lnTo>
                    <a:pt x="1360" y="274"/>
                  </a:lnTo>
                  <a:lnTo>
                    <a:pt x="1334" y="340"/>
                  </a:lnTo>
                  <a:lnTo>
                    <a:pt x="1343" y="340"/>
                  </a:lnTo>
                  <a:lnTo>
                    <a:pt x="1360" y="340"/>
                  </a:lnTo>
                  <a:lnTo>
                    <a:pt x="1377" y="330"/>
                  </a:lnTo>
                  <a:lnTo>
                    <a:pt x="1395" y="301"/>
                  </a:lnTo>
                  <a:lnTo>
                    <a:pt x="1420" y="282"/>
                  </a:lnTo>
                  <a:lnTo>
                    <a:pt x="1437" y="282"/>
                  </a:lnTo>
                  <a:lnTo>
                    <a:pt x="1462" y="282"/>
                  </a:lnTo>
                  <a:lnTo>
                    <a:pt x="1480" y="255"/>
                  </a:lnTo>
                  <a:lnTo>
                    <a:pt x="1497" y="235"/>
                  </a:lnTo>
                  <a:lnTo>
                    <a:pt x="1506" y="235"/>
                  </a:lnTo>
                  <a:lnTo>
                    <a:pt x="1531" y="235"/>
                  </a:lnTo>
                  <a:lnTo>
                    <a:pt x="1539" y="235"/>
                  </a:lnTo>
                  <a:lnTo>
                    <a:pt x="1565" y="264"/>
                  </a:lnTo>
                  <a:lnTo>
                    <a:pt x="1574" y="274"/>
                  </a:lnTo>
                  <a:lnTo>
                    <a:pt x="1574" y="292"/>
                  </a:lnTo>
                  <a:lnTo>
                    <a:pt x="1591" y="340"/>
                  </a:lnTo>
                  <a:lnTo>
                    <a:pt x="1600" y="340"/>
                  </a:lnTo>
                  <a:lnTo>
                    <a:pt x="1608" y="348"/>
                  </a:lnTo>
                  <a:lnTo>
                    <a:pt x="1616" y="358"/>
                  </a:lnTo>
                  <a:lnTo>
                    <a:pt x="1626" y="367"/>
                  </a:lnTo>
                  <a:lnTo>
                    <a:pt x="1634" y="358"/>
                  </a:lnTo>
                  <a:lnTo>
                    <a:pt x="1642" y="348"/>
                  </a:lnTo>
                  <a:lnTo>
                    <a:pt x="1650" y="340"/>
                  </a:lnTo>
                  <a:lnTo>
                    <a:pt x="1660" y="330"/>
                  </a:lnTo>
                  <a:lnTo>
                    <a:pt x="1668" y="321"/>
                  </a:lnTo>
                  <a:lnTo>
                    <a:pt x="1677" y="311"/>
                  </a:lnTo>
                  <a:lnTo>
                    <a:pt x="1685" y="301"/>
                  </a:lnTo>
                  <a:lnTo>
                    <a:pt x="1703" y="301"/>
                  </a:lnTo>
                  <a:lnTo>
                    <a:pt x="1719" y="292"/>
                  </a:lnTo>
                  <a:lnTo>
                    <a:pt x="1727" y="301"/>
                  </a:lnTo>
                  <a:lnTo>
                    <a:pt x="1694" y="348"/>
                  </a:lnTo>
                  <a:lnTo>
                    <a:pt x="1677" y="433"/>
                  </a:lnTo>
                  <a:lnTo>
                    <a:pt x="1711" y="414"/>
                  </a:lnTo>
                  <a:lnTo>
                    <a:pt x="1727" y="406"/>
                  </a:lnTo>
                  <a:lnTo>
                    <a:pt x="1754" y="396"/>
                  </a:lnTo>
                  <a:lnTo>
                    <a:pt x="1780" y="414"/>
                  </a:lnTo>
                  <a:lnTo>
                    <a:pt x="1857" y="348"/>
                  </a:lnTo>
                  <a:lnTo>
                    <a:pt x="1865" y="348"/>
                  </a:lnTo>
                  <a:lnTo>
                    <a:pt x="1881" y="358"/>
                  </a:lnTo>
                  <a:lnTo>
                    <a:pt x="1881" y="396"/>
                  </a:lnTo>
                  <a:lnTo>
                    <a:pt x="1891" y="424"/>
                  </a:lnTo>
                  <a:lnTo>
                    <a:pt x="1916" y="406"/>
                  </a:lnTo>
                  <a:lnTo>
                    <a:pt x="1950" y="406"/>
                  </a:lnTo>
                  <a:lnTo>
                    <a:pt x="1950" y="396"/>
                  </a:lnTo>
                  <a:lnTo>
                    <a:pt x="1942" y="377"/>
                  </a:lnTo>
                  <a:lnTo>
                    <a:pt x="1916" y="348"/>
                  </a:lnTo>
                  <a:lnTo>
                    <a:pt x="1916" y="340"/>
                  </a:lnTo>
                  <a:lnTo>
                    <a:pt x="1916" y="321"/>
                  </a:lnTo>
                  <a:lnTo>
                    <a:pt x="1934" y="282"/>
                  </a:lnTo>
                  <a:lnTo>
                    <a:pt x="1950" y="274"/>
                  </a:lnTo>
                  <a:lnTo>
                    <a:pt x="1976" y="264"/>
                  </a:lnTo>
                  <a:lnTo>
                    <a:pt x="1993" y="264"/>
                  </a:lnTo>
                  <a:lnTo>
                    <a:pt x="1993" y="235"/>
                  </a:lnTo>
                  <a:lnTo>
                    <a:pt x="2011" y="198"/>
                  </a:lnTo>
                  <a:lnTo>
                    <a:pt x="2037" y="179"/>
                  </a:lnTo>
                  <a:lnTo>
                    <a:pt x="2053" y="179"/>
                  </a:lnTo>
                  <a:lnTo>
                    <a:pt x="2070" y="169"/>
                  </a:lnTo>
                  <a:lnTo>
                    <a:pt x="2104" y="103"/>
                  </a:lnTo>
                  <a:lnTo>
                    <a:pt x="2138" y="74"/>
                  </a:lnTo>
                  <a:lnTo>
                    <a:pt x="2156" y="84"/>
                  </a:lnTo>
                  <a:lnTo>
                    <a:pt x="2165" y="113"/>
                  </a:lnTo>
                  <a:lnTo>
                    <a:pt x="2191" y="113"/>
                  </a:lnTo>
                  <a:lnTo>
                    <a:pt x="2207" y="66"/>
                  </a:lnTo>
                  <a:lnTo>
                    <a:pt x="2233" y="37"/>
                  </a:lnTo>
                  <a:lnTo>
                    <a:pt x="2258" y="28"/>
                  </a:lnTo>
                  <a:lnTo>
                    <a:pt x="2276" y="84"/>
                  </a:lnTo>
                  <a:lnTo>
                    <a:pt x="2292" y="84"/>
                  </a:lnTo>
                  <a:lnTo>
                    <a:pt x="2327" y="113"/>
                  </a:lnTo>
                  <a:lnTo>
                    <a:pt x="2361" y="94"/>
                  </a:lnTo>
                  <a:lnTo>
                    <a:pt x="2379" y="94"/>
                  </a:lnTo>
                  <a:lnTo>
                    <a:pt x="2395" y="28"/>
                  </a:lnTo>
                  <a:lnTo>
                    <a:pt x="2430" y="8"/>
                  </a:lnTo>
                  <a:lnTo>
                    <a:pt x="2438" y="8"/>
                  </a:lnTo>
                  <a:lnTo>
                    <a:pt x="2438" y="0"/>
                  </a:lnTo>
                  <a:lnTo>
                    <a:pt x="2481" y="28"/>
                  </a:lnTo>
                  <a:lnTo>
                    <a:pt x="2481" y="37"/>
                  </a:lnTo>
                  <a:lnTo>
                    <a:pt x="2489" y="66"/>
                  </a:lnTo>
                  <a:lnTo>
                    <a:pt x="2499" y="84"/>
                  </a:lnTo>
                  <a:lnTo>
                    <a:pt x="2507" y="84"/>
                  </a:lnTo>
                  <a:lnTo>
                    <a:pt x="2515" y="74"/>
                  </a:lnTo>
                  <a:lnTo>
                    <a:pt x="2523" y="84"/>
                  </a:lnTo>
                  <a:lnTo>
                    <a:pt x="2549" y="113"/>
                  </a:lnTo>
                  <a:lnTo>
                    <a:pt x="2592" y="57"/>
                  </a:lnTo>
                  <a:lnTo>
                    <a:pt x="2610" y="66"/>
                  </a:lnTo>
                  <a:lnTo>
                    <a:pt x="2618" y="103"/>
                  </a:lnTo>
                  <a:lnTo>
                    <a:pt x="2626" y="123"/>
                  </a:lnTo>
                  <a:lnTo>
                    <a:pt x="2618" y="198"/>
                  </a:lnTo>
                  <a:lnTo>
                    <a:pt x="2644" y="208"/>
                  </a:lnTo>
                  <a:lnTo>
                    <a:pt x="2703" y="132"/>
                  </a:lnTo>
                  <a:lnTo>
                    <a:pt x="2712" y="132"/>
                  </a:lnTo>
                  <a:lnTo>
                    <a:pt x="2754" y="132"/>
                  </a:lnTo>
                  <a:lnTo>
                    <a:pt x="2764" y="132"/>
                  </a:lnTo>
                  <a:lnTo>
                    <a:pt x="2764" y="160"/>
                  </a:lnTo>
                  <a:lnTo>
                    <a:pt x="2772" y="198"/>
                  </a:lnTo>
                  <a:lnTo>
                    <a:pt x="2764" y="235"/>
                  </a:lnTo>
                  <a:lnTo>
                    <a:pt x="2764" y="255"/>
                  </a:lnTo>
                  <a:lnTo>
                    <a:pt x="2798" y="255"/>
                  </a:lnTo>
                  <a:lnTo>
                    <a:pt x="2823" y="274"/>
                  </a:lnTo>
                  <a:lnTo>
                    <a:pt x="2823" y="292"/>
                  </a:lnTo>
                  <a:lnTo>
                    <a:pt x="2815" y="330"/>
                  </a:lnTo>
                  <a:lnTo>
                    <a:pt x="2841" y="330"/>
                  </a:lnTo>
                  <a:lnTo>
                    <a:pt x="2841" y="340"/>
                  </a:lnTo>
                  <a:lnTo>
                    <a:pt x="2841" y="358"/>
                  </a:lnTo>
                  <a:lnTo>
                    <a:pt x="2823" y="387"/>
                  </a:lnTo>
                  <a:lnTo>
                    <a:pt x="2831" y="424"/>
                  </a:lnTo>
                  <a:lnTo>
                    <a:pt x="2841" y="424"/>
                  </a:lnTo>
                  <a:lnTo>
                    <a:pt x="2857" y="414"/>
                  </a:lnTo>
                  <a:lnTo>
                    <a:pt x="2875" y="406"/>
                  </a:lnTo>
                  <a:lnTo>
                    <a:pt x="2909" y="424"/>
                  </a:lnTo>
                  <a:lnTo>
                    <a:pt x="2909" y="433"/>
                  </a:lnTo>
                  <a:lnTo>
                    <a:pt x="2909" y="462"/>
                  </a:lnTo>
                  <a:lnTo>
                    <a:pt x="2926" y="462"/>
                  </a:lnTo>
                  <a:lnTo>
                    <a:pt x="2934" y="462"/>
                  </a:lnTo>
                  <a:lnTo>
                    <a:pt x="2977" y="396"/>
                  </a:lnTo>
                  <a:lnTo>
                    <a:pt x="2995" y="367"/>
                  </a:lnTo>
                  <a:lnTo>
                    <a:pt x="3011" y="377"/>
                  </a:lnTo>
                  <a:lnTo>
                    <a:pt x="3029" y="424"/>
                  </a:lnTo>
                  <a:lnTo>
                    <a:pt x="3029" y="443"/>
                  </a:lnTo>
                  <a:lnTo>
                    <a:pt x="3037" y="462"/>
                  </a:lnTo>
                  <a:lnTo>
                    <a:pt x="3046" y="462"/>
                  </a:lnTo>
                  <a:lnTo>
                    <a:pt x="3106" y="377"/>
                  </a:lnTo>
                  <a:lnTo>
                    <a:pt x="3123" y="358"/>
                  </a:lnTo>
                  <a:lnTo>
                    <a:pt x="3140" y="348"/>
                  </a:lnTo>
                  <a:lnTo>
                    <a:pt x="3149" y="348"/>
                  </a:lnTo>
                  <a:lnTo>
                    <a:pt x="3165" y="348"/>
                  </a:lnTo>
                  <a:lnTo>
                    <a:pt x="3157" y="453"/>
                  </a:lnTo>
                  <a:lnTo>
                    <a:pt x="3165" y="472"/>
                  </a:lnTo>
                  <a:lnTo>
                    <a:pt x="3183" y="472"/>
                  </a:lnTo>
                  <a:lnTo>
                    <a:pt x="3191" y="462"/>
                  </a:lnTo>
                  <a:lnTo>
                    <a:pt x="3268" y="358"/>
                  </a:lnTo>
                  <a:lnTo>
                    <a:pt x="3276" y="358"/>
                  </a:lnTo>
                  <a:lnTo>
                    <a:pt x="3303" y="348"/>
                  </a:lnTo>
                  <a:lnTo>
                    <a:pt x="3303" y="358"/>
                  </a:lnTo>
                  <a:lnTo>
                    <a:pt x="3311" y="377"/>
                  </a:lnTo>
                  <a:lnTo>
                    <a:pt x="3311" y="406"/>
                  </a:lnTo>
                  <a:lnTo>
                    <a:pt x="3319" y="396"/>
                  </a:lnTo>
                  <a:lnTo>
                    <a:pt x="3329" y="396"/>
                  </a:lnTo>
                  <a:lnTo>
                    <a:pt x="3337" y="330"/>
                  </a:lnTo>
                  <a:lnTo>
                    <a:pt x="3362" y="292"/>
                  </a:lnTo>
                  <a:lnTo>
                    <a:pt x="3371" y="282"/>
                  </a:lnTo>
                  <a:lnTo>
                    <a:pt x="3396" y="282"/>
                  </a:lnTo>
                  <a:lnTo>
                    <a:pt x="3422" y="301"/>
                  </a:lnTo>
                  <a:lnTo>
                    <a:pt x="3430" y="330"/>
                  </a:lnTo>
                  <a:lnTo>
                    <a:pt x="3430" y="367"/>
                  </a:lnTo>
                  <a:lnTo>
                    <a:pt x="3457" y="358"/>
                  </a:lnTo>
                  <a:lnTo>
                    <a:pt x="3473" y="358"/>
                  </a:lnTo>
                  <a:lnTo>
                    <a:pt x="3499" y="367"/>
                  </a:lnTo>
                  <a:lnTo>
                    <a:pt x="3507" y="377"/>
                  </a:lnTo>
                  <a:lnTo>
                    <a:pt x="3507" y="387"/>
                  </a:lnTo>
                  <a:lnTo>
                    <a:pt x="3507" y="424"/>
                  </a:lnTo>
                  <a:lnTo>
                    <a:pt x="3499" y="462"/>
                  </a:lnTo>
                  <a:lnTo>
                    <a:pt x="3534" y="462"/>
                  </a:lnTo>
                  <a:lnTo>
                    <a:pt x="3550" y="480"/>
                  </a:lnTo>
                  <a:lnTo>
                    <a:pt x="3550" y="490"/>
                  </a:lnTo>
                  <a:lnTo>
                    <a:pt x="3550" y="528"/>
                  </a:lnTo>
                  <a:lnTo>
                    <a:pt x="3568" y="490"/>
                  </a:lnTo>
                  <a:lnTo>
                    <a:pt x="3584" y="499"/>
                  </a:lnTo>
                  <a:lnTo>
                    <a:pt x="3576" y="565"/>
                  </a:lnTo>
                  <a:lnTo>
                    <a:pt x="3550" y="631"/>
                  </a:lnTo>
                  <a:lnTo>
                    <a:pt x="3542" y="650"/>
                  </a:lnTo>
                  <a:lnTo>
                    <a:pt x="3568" y="688"/>
                  </a:lnTo>
                  <a:lnTo>
                    <a:pt x="3594" y="679"/>
                  </a:lnTo>
                  <a:lnTo>
                    <a:pt x="3619" y="679"/>
                  </a:lnTo>
                  <a:lnTo>
                    <a:pt x="3627" y="670"/>
                  </a:lnTo>
                  <a:lnTo>
                    <a:pt x="3653" y="670"/>
                  </a:lnTo>
                  <a:lnTo>
                    <a:pt x="3671" y="679"/>
                  </a:lnTo>
                  <a:lnTo>
                    <a:pt x="3671" y="697"/>
                  </a:lnTo>
                  <a:lnTo>
                    <a:pt x="3679" y="707"/>
                  </a:lnTo>
                  <a:lnTo>
                    <a:pt x="3679" y="736"/>
                  </a:lnTo>
                  <a:lnTo>
                    <a:pt x="3687" y="754"/>
                  </a:lnTo>
                  <a:lnTo>
                    <a:pt x="3704" y="773"/>
                  </a:lnTo>
                  <a:lnTo>
                    <a:pt x="3704" y="802"/>
                  </a:lnTo>
                  <a:lnTo>
                    <a:pt x="3704" y="829"/>
                  </a:lnTo>
                  <a:lnTo>
                    <a:pt x="3764" y="792"/>
                  </a:lnTo>
                  <a:lnTo>
                    <a:pt x="3781" y="792"/>
                  </a:lnTo>
                  <a:lnTo>
                    <a:pt x="3807" y="802"/>
                  </a:lnTo>
                  <a:lnTo>
                    <a:pt x="3807" y="820"/>
                  </a:lnTo>
                  <a:lnTo>
                    <a:pt x="3807" y="848"/>
                  </a:lnTo>
                  <a:lnTo>
                    <a:pt x="3825" y="848"/>
                  </a:lnTo>
                  <a:lnTo>
                    <a:pt x="3850" y="858"/>
                  </a:lnTo>
                  <a:lnTo>
                    <a:pt x="3859" y="848"/>
                  </a:lnTo>
                  <a:lnTo>
                    <a:pt x="3884" y="848"/>
                  </a:lnTo>
                  <a:lnTo>
                    <a:pt x="3910" y="848"/>
                  </a:lnTo>
                  <a:lnTo>
                    <a:pt x="3944" y="858"/>
                  </a:lnTo>
                  <a:lnTo>
                    <a:pt x="3995" y="858"/>
                  </a:lnTo>
                  <a:lnTo>
                    <a:pt x="4021" y="877"/>
                  </a:lnTo>
                  <a:lnTo>
                    <a:pt x="4021" y="886"/>
                  </a:lnTo>
                  <a:lnTo>
                    <a:pt x="3995" y="934"/>
                  </a:lnTo>
                  <a:lnTo>
                    <a:pt x="3979" y="943"/>
                  </a:lnTo>
                  <a:lnTo>
                    <a:pt x="3979" y="971"/>
                  </a:lnTo>
                  <a:lnTo>
                    <a:pt x="3987" y="971"/>
                  </a:lnTo>
                  <a:lnTo>
                    <a:pt x="3987" y="1019"/>
                  </a:lnTo>
                  <a:lnTo>
                    <a:pt x="3995" y="1037"/>
                  </a:lnTo>
                  <a:lnTo>
                    <a:pt x="4021" y="1037"/>
                  </a:lnTo>
                  <a:lnTo>
                    <a:pt x="4038" y="1066"/>
                  </a:lnTo>
                  <a:lnTo>
                    <a:pt x="4038" y="1075"/>
                  </a:lnTo>
                  <a:lnTo>
                    <a:pt x="4046" y="1112"/>
                  </a:lnTo>
                  <a:lnTo>
                    <a:pt x="4030" y="1169"/>
                  </a:lnTo>
                  <a:lnTo>
                    <a:pt x="4046" y="1188"/>
                  </a:lnTo>
                  <a:lnTo>
                    <a:pt x="4046" y="1217"/>
                  </a:lnTo>
                  <a:lnTo>
                    <a:pt x="4030" y="1235"/>
                  </a:lnTo>
                  <a:lnTo>
                    <a:pt x="4090" y="1283"/>
                  </a:lnTo>
                  <a:lnTo>
                    <a:pt x="4098" y="1293"/>
                  </a:lnTo>
                  <a:lnTo>
                    <a:pt x="4098" y="1320"/>
                  </a:lnTo>
                  <a:lnTo>
                    <a:pt x="4072" y="1358"/>
                  </a:lnTo>
                  <a:lnTo>
                    <a:pt x="4090" y="1358"/>
                  </a:lnTo>
                  <a:lnTo>
                    <a:pt x="4115" y="1358"/>
                  </a:lnTo>
                  <a:lnTo>
                    <a:pt x="4123" y="1349"/>
                  </a:lnTo>
                  <a:lnTo>
                    <a:pt x="4158" y="1367"/>
                  </a:lnTo>
                  <a:lnTo>
                    <a:pt x="4158" y="1376"/>
                  </a:lnTo>
                  <a:lnTo>
                    <a:pt x="4158" y="1405"/>
                  </a:lnTo>
                  <a:lnTo>
                    <a:pt x="4141" y="1433"/>
                  </a:lnTo>
                  <a:lnTo>
                    <a:pt x="4123" y="1471"/>
                  </a:lnTo>
                  <a:lnTo>
                    <a:pt x="4115" y="1481"/>
                  </a:lnTo>
                  <a:lnTo>
                    <a:pt x="4107" y="1490"/>
                  </a:lnTo>
                  <a:lnTo>
                    <a:pt x="4115" y="1499"/>
                  </a:lnTo>
                  <a:lnTo>
                    <a:pt x="4115" y="1518"/>
                  </a:lnTo>
                  <a:lnTo>
                    <a:pt x="4090" y="1565"/>
                  </a:lnTo>
                  <a:lnTo>
                    <a:pt x="4090" y="1574"/>
                  </a:lnTo>
                  <a:lnTo>
                    <a:pt x="4064" y="1603"/>
                  </a:lnTo>
                  <a:lnTo>
                    <a:pt x="4072" y="1613"/>
                  </a:lnTo>
                  <a:lnTo>
                    <a:pt x="4064" y="1650"/>
                  </a:lnTo>
                  <a:lnTo>
                    <a:pt x="4072" y="1660"/>
                  </a:lnTo>
                  <a:lnTo>
                    <a:pt x="4072" y="1698"/>
                  </a:lnTo>
                  <a:lnTo>
                    <a:pt x="4046" y="1735"/>
                  </a:lnTo>
                  <a:lnTo>
                    <a:pt x="4056" y="1754"/>
                  </a:lnTo>
                  <a:lnTo>
                    <a:pt x="4064" y="1764"/>
                  </a:lnTo>
                  <a:lnTo>
                    <a:pt x="4064" y="1772"/>
                  </a:lnTo>
                  <a:lnTo>
                    <a:pt x="4072" y="1782"/>
                  </a:lnTo>
                  <a:lnTo>
                    <a:pt x="4046" y="1811"/>
                  </a:lnTo>
                  <a:lnTo>
                    <a:pt x="4038" y="1811"/>
                  </a:lnTo>
                  <a:lnTo>
                    <a:pt x="4030" y="1820"/>
                  </a:lnTo>
                  <a:lnTo>
                    <a:pt x="4021" y="1838"/>
                  </a:lnTo>
                  <a:lnTo>
                    <a:pt x="3995" y="1877"/>
                  </a:lnTo>
                  <a:lnTo>
                    <a:pt x="3953" y="1886"/>
                  </a:lnTo>
                  <a:lnTo>
                    <a:pt x="3936" y="1896"/>
                  </a:lnTo>
                  <a:lnTo>
                    <a:pt x="3918" y="1896"/>
                  </a:lnTo>
                  <a:lnTo>
                    <a:pt x="3884" y="1933"/>
                  </a:lnTo>
                  <a:lnTo>
                    <a:pt x="3841" y="1952"/>
                  </a:lnTo>
                  <a:lnTo>
                    <a:pt x="3807" y="1962"/>
                  </a:lnTo>
                  <a:lnTo>
                    <a:pt x="3807" y="1970"/>
                  </a:lnTo>
                  <a:lnTo>
                    <a:pt x="3781" y="2009"/>
                  </a:lnTo>
                  <a:lnTo>
                    <a:pt x="3773" y="2009"/>
                  </a:lnTo>
                  <a:lnTo>
                    <a:pt x="3764" y="2018"/>
                  </a:lnTo>
                  <a:lnTo>
                    <a:pt x="3748" y="2018"/>
                  </a:lnTo>
                  <a:lnTo>
                    <a:pt x="3738" y="2009"/>
                  </a:lnTo>
                  <a:lnTo>
                    <a:pt x="3730" y="2018"/>
                  </a:lnTo>
                  <a:lnTo>
                    <a:pt x="3722" y="2028"/>
                  </a:lnTo>
                  <a:lnTo>
                    <a:pt x="3714" y="2038"/>
                  </a:lnTo>
                  <a:lnTo>
                    <a:pt x="3704" y="2046"/>
                  </a:lnTo>
                  <a:lnTo>
                    <a:pt x="3671" y="2046"/>
                  </a:lnTo>
                  <a:lnTo>
                    <a:pt x="3661" y="2038"/>
                  </a:lnTo>
                  <a:lnTo>
                    <a:pt x="3602" y="2084"/>
                  </a:lnTo>
                  <a:lnTo>
                    <a:pt x="3594" y="2094"/>
                  </a:lnTo>
                  <a:lnTo>
                    <a:pt x="3568" y="2094"/>
                  </a:lnTo>
                  <a:lnTo>
                    <a:pt x="3560" y="2075"/>
                  </a:lnTo>
                  <a:lnTo>
                    <a:pt x="3560" y="2094"/>
                  </a:lnTo>
                  <a:lnTo>
                    <a:pt x="3542" y="2121"/>
                  </a:lnTo>
                  <a:lnTo>
                    <a:pt x="3534" y="2121"/>
                  </a:lnTo>
                  <a:lnTo>
                    <a:pt x="3507" y="2141"/>
                  </a:lnTo>
                  <a:lnTo>
                    <a:pt x="3483" y="2141"/>
                  </a:lnTo>
                  <a:lnTo>
                    <a:pt x="3457" y="2131"/>
                  </a:lnTo>
                  <a:lnTo>
                    <a:pt x="3448" y="2121"/>
                  </a:lnTo>
                  <a:lnTo>
                    <a:pt x="3448" y="2112"/>
                  </a:lnTo>
                  <a:lnTo>
                    <a:pt x="3439" y="2112"/>
                  </a:lnTo>
                  <a:lnTo>
                    <a:pt x="3430" y="2112"/>
                  </a:lnTo>
                  <a:lnTo>
                    <a:pt x="3422" y="2104"/>
                  </a:lnTo>
                  <a:lnTo>
                    <a:pt x="3380" y="2141"/>
                  </a:lnTo>
                  <a:lnTo>
                    <a:pt x="3362" y="2170"/>
                  </a:lnTo>
                  <a:lnTo>
                    <a:pt x="3337" y="2178"/>
                  </a:lnTo>
                  <a:lnTo>
                    <a:pt x="3311" y="2178"/>
                  </a:lnTo>
                  <a:lnTo>
                    <a:pt x="3311" y="2150"/>
                  </a:lnTo>
                  <a:lnTo>
                    <a:pt x="3285" y="2150"/>
                  </a:lnTo>
                  <a:lnTo>
                    <a:pt x="3276" y="2187"/>
                  </a:lnTo>
                  <a:lnTo>
                    <a:pt x="3217" y="2160"/>
                  </a:lnTo>
                  <a:lnTo>
                    <a:pt x="3191" y="2178"/>
                  </a:lnTo>
                  <a:lnTo>
                    <a:pt x="3183" y="2178"/>
                  </a:lnTo>
                  <a:lnTo>
                    <a:pt x="3157" y="2187"/>
                  </a:lnTo>
                  <a:lnTo>
                    <a:pt x="3157" y="2207"/>
                  </a:lnTo>
                  <a:lnTo>
                    <a:pt x="3140" y="2244"/>
                  </a:lnTo>
                  <a:lnTo>
                    <a:pt x="3114" y="2226"/>
                  </a:lnTo>
                  <a:lnTo>
                    <a:pt x="3106" y="2207"/>
                  </a:lnTo>
                  <a:lnTo>
                    <a:pt x="3080" y="2187"/>
                  </a:lnTo>
                  <a:lnTo>
                    <a:pt x="3063" y="2226"/>
                  </a:lnTo>
                  <a:lnTo>
                    <a:pt x="3037" y="2236"/>
                  </a:lnTo>
                  <a:lnTo>
                    <a:pt x="3011" y="2207"/>
                  </a:lnTo>
                  <a:lnTo>
                    <a:pt x="2995" y="2244"/>
                  </a:lnTo>
                  <a:lnTo>
                    <a:pt x="2977" y="2253"/>
                  </a:lnTo>
                  <a:lnTo>
                    <a:pt x="2942" y="2236"/>
                  </a:lnTo>
                  <a:lnTo>
                    <a:pt x="2926" y="2244"/>
                  </a:lnTo>
                  <a:lnTo>
                    <a:pt x="2892" y="2244"/>
                  </a:lnTo>
                  <a:lnTo>
                    <a:pt x="2875" y="2282"/>
                  </a:lnTo>
                  <a:lnTo>
                    <a:pt x="2866" y="2292"/>
                  </a:lnTo>
                  <a:lnTo>
                    <a:pt x="2806" y="2263"/>
                  </a:lnTo>
                  <a:lnTo>
                    <a:pt x="2772" y="2319"/>
                  </a:lnTo>
                  <a:lnTo>
                    <a:pt x="2764" y="2348"/>
                  </a:lnTo>
                  <a:lnTo>
                    <a:pt x="2729" y="2405"/>
                  </a:lnTo>
                  <a:lnTo>
                    <a:pt x="2712" y="2385"/>
                  </a:lnTo>
                  <a:lnTo>
                    <a:pt x="2712" y="2358"/>
                  </a:lnTo>
                  <a:lnTo>
                    <a:pt x="2703" y="2348"/>
                  </a:lnTo>
                  <a:lnTo>
                    <a:pt x="2687" y="2348"/>
                  </a:lnTo>
                  <a:lnTo>
                    <a:pt x="2652" y="2358"/>
                  </a:lnTo>
                  <a:lnTo>
                    <a:pt x="2652" y="2368"/>
                  </a:lnTo>
                  <a:lnTo>
                    <a:pt x="2635" y="2414"/>
                  </a:lnTo>
                  <a:lnTo>
                    <a:pt x="2626" y="2414"/>
                  </a:lnTo>
                  <a:lnTo>
                    <a:pt x="2592" y="2358"/>
                  </a:lnTo>
                  <a:lnTo>
                    <a:pt x="2592" y="2377"/>
                  </a:lnTo>
                  <a:lnTo>
                    <a:pt x="2592" y="2405"/>
                  </a:lnTo>
                  <a:lnTo>
                    <a:pt x="2584" y="2414"/>
                  </a:lnTo>
                  <a:lnTo>
                    <a:pt x="2558" y="2414"/>
                  </a:lnTo>
                  <a:lnTo>
                    <a:pt x="2541" y="2395"/>
                  </a:lnTo>
                  <a:lnTo>
                    <a:pt x="2515" y="2339"/>
                  </a:lnTo>
                  <a:lnTo>
                    <a:pt x="2515" y="2368"/>
                  </a:lnTo>
                  <a:lnTo>
                    <a:pt x="2507" y="2405"/>
                  </a:lnTo>
                  <a:lnTo>
                    <a:pt x="2499" y="2414"/>
                  </a:lnTo>
                  <a:lnTo>
                    <a:pt x="2464" y="2385"/>
                  </a:lnTo>
                  <a:lnTo>
                    <a:pt x="2464" y="2424"/>
                  </a:lnTo>
                  <a:lnTo>
                    <a:pt x="2446" y="2461"/>
                  </a:lnTo>
                  <a:lnTo>
                    <a:pt x="2438" y="2471"/>
                  </a:lnTo>
                  <a:lnTo>
                    <a:pt x="2404" y="2443"/>
                  </a:lnTo>
                  <a:lnTo>
                    <a:pt x="2404" y="2451"/>
                  </a:lnTo>
                  <a:lnTo>
                    <a:pt x="2404" y="2461"/>
                  </a:lnTo>
                  <a:lnTo>
                    <a:pt x="2404" y="2471"/>
                  </a:lnTo>
                  <a:lnTo>
                    <a:pt x="2404" y="2480"/>
                  </a:lnTo>
                  <a:lnTo>
                    <a:pt x="2404" y="2490"/>
                  </a:lnTo>
                  <a:lnTo>
                    <a:pt x="2404" y="2509"/>
                  </a:lnTo>
                  <a:lnTo>
                    <a:pt x="2404" y="2517"/>
                  </a:lnTo>
                  <a:lnTo>
                    <a:pt x="2404" y="2527"/>
                  </a:lnTo>
                  <a:lnTo>
                    <a:pt x="2395" y="2537"/>
                  </a:lnTo>
                  <a:lnTo>
                    <a:pt x="2395" y="2546"/>
                  </a:lnTo>
                  <a:lnTo>
                    <a:pt x="2395" y="2556"/>
                  </a:lnTo>
                  <a:lnTo>
                    <a:pt x="2395" y="2566"/>
                  </a:lnTo>
                  <a:lnTo>
                    <a:pt x="2395" y="2575"/>
                  </a:lnTo>
                  <a:lnTo>
                    <a:pt x="2395" y="2583"/>
                  </a:lnTo>
                  <a:lnTo>
                    <a:pt x="2395" y="2603"/>
                  </a:lnTo>
                  <a:lnTo>
                    <a:pt x="2395" y="2612"/>
                  </a:lnTo>
                  <a:lnTo>
                    <a:pt x="2395" y="2622"/>
                  </a:lnTo>
                  <a:lnTo>
                    <a:pt x="2395" y="2632"/>
                  </a:lnTo>
                  <a:lnTo>
                    <a:pt x="2395" y="2641"/>
                  </a:lnTo>
                  <a:lnTo>
                    <a:pt x="2395" y="2649"/>
                  </a:lnTo>
                  <a:lnTo>
                    <a:pt x="2387" y="2659"/>
                  </a:lnTo>
                  <a:lnTo>
                    <a:pt x="2387" y="2669"/>
                  </a:lnTo>
                  <a:lnTo>
                    <a:pt x="2387" y="2678"/>
                  </a:lnTo>
                  <a:lnTo>
                    <a:pt x="2387" y="2698"/>
                  </a:lnTo>
                  <a:lnTo>
                    <a:pt x="2387" y="2707"/>
                  </a:lnTo>
                  <a:lnTo>
                    <a:pt x="2387" y="2715"/>
                  </a:lnTo>
                  <a:lnTo>
                    <a:pt x="2387" y="2725"/>
                  </a:lnTo>
                  <a:lnTo>
                    <a:pt x="2387" y="2735"/>
                  </a:lnTo>
                  <a:lnTo>
                    <a:pt x="2387" y="2744"/>
                  </a:lnTo>
                  <a:lnTo>
                    <a:pt x="2379" y="2754"/>
                  </a:lnTo>
                  <a:lnTo>
                    <a:pt x="2379" y="2764"/>
                  </a:lnTo>
                  <a:lnTo>
                    <a:pt x="2379" y="2783"/>
                  </a:lnTo>
                  <a:lnTo>
                    <a:pt x="2379" y="2791"/>
                  </a:lnTo>
                  <a:lnTo>
                    <a:pt x="2379" y="2801"/>
                  </a:lnTo>
                  <a:lnTo>
                    <a:pt x="2379" y="2810"/>
                  </a:lnTo>
                  <a:lnTo>
                    <a:pt x="2369" y="2820"/>
                  </a:lnTo>
                  <a:lnTo>
                    <a:pt x="2369" y="2830"/>
                  </a:lnTo>
                  <a:lnTo>
                    <a:pt x="2369" y="2839"/>
                  </a:lnTo>
                  <a:lnTo>
                    <a:pt x="2369" y="2849"/>
                  </a:lnTo>
                  <a:lnTo>
                    <a:pt x="2369" y="2867"/>
                  </a:lnTo>
                  <a:lnTo>
                    <a:pt x="2361" y="2876"/>
                  </a:lnTo>
                  <a:lnTo>
                    <a:pt x="2361" y="2886"/>
                  </a:lnTo>
                  <a:lnTo>
                    <a:pt x="2361" y="2895"/>
                  </a:lnTo>
                  <a:lnTo>
                    <a:pt x="2361" y="2905"/>
                  </a:lnTo>
                  <a:lnTo>
                    <a:pt x="2353" y="2915"/>
                  </a:lnTo>
                  <a:lnTo>
                    <a:pt x="2353" y="2923"/>
                  </a:lnTo>
                  <a:lnTo>
                    <a:pt x="2353" y="2933"/>
                  </a:lnTo>
                  <a:lnTo>
                    <a:pt x="2353" y="2942"/>
                  </a:lnTo>
                  <a:lnTo>
                    <a:pt x="2345" y="2952"/>
                  </a:lnTo>
                  <a:lnTo>
                    <a:pt x="2345" y="2971"/>
                  </a:lnTo>
                  <a:lnTo>
                    <a:pt x="2345" y="2981"/>
                  </a:lnTo>
                  <a:lnTo>
                    <a:pt x="2335" y="2989"/>
                  </a:lnTo>
                  <a:lnTo>
                    <a:pt x="2335" y="2999"/>
                  </a:lnTo>
                  <a:lnTo>
                    <a:pt x="2335" y="3008"/>
                  </a:lnTo>
                  <a:lnTo>
                    <a:pt x="2327" y="3018"/>
                  </a:lnTo>
                  <a:lnTo>
                    <a:pt x="2327" y="3027"/>
                  </a:lnTo>
                  <a:lnTo>
                    <a:pt x="2318" y="3037"/>
                  </a:lnTo>
                  <a:lnTo>
                    <a:pt x="2318" y="3047"/>
                  </a:lnTo>
                  <a:lnTo>
                    <a:pt x="2318" y="3065"/>
                  </a:lnTo>
                  <a:lnTo>
                    <a:pt x="2310" y="3074"/>
                  </a:lnTo>
                  <a:lnTo>
                    <a:pt x="2310" y="3084"/>
                  </a:lnTo>
                  <a:lnTo>
                    <a:pt x="2302" y="3093"/>
                  </a:lnTo>
                  <a:lnTo>
                    <a:pt x="2302" y="3103"/>
                  </a:lnTo>
                  <a:lnTo>
                    <a:pt x="2302" y="3113"/>
                  </a:lnTo>
                  <a:lnTo>
                    <a:pt x="2284" y="3188"/>
                  </a:lnTo>
                  <a:lnTo>
                    <a:pt x="2276" y="3206"/>
                  </a:lnTo>
                  <a:lnTo>
                    <a:pt x="2268" y="3235"/>
                  </a:lnTo>
                  <a:lnTo>
                    <a:pt x="2242" y="3377"/>
                  </a:lnTo>
                  <a:lnTo>
                    <a:pt x="2242" y="3386"/>
                  </a:lnTo>
                  <a:lnTo>
                    <a:pt x="2242" y="3395"/>
                  </a:lnTo>
                  <a:lnTo>
                    <a:pt x="2242" y="3404"/>
                  </a:lnTo>
                  <a:lnTo>
                    <a:pt x="2242" y="3414"/>
                  </a:lnTo>
                  <a:lnTo>
                    <a:pt x="2242" y="3423"/>
                  </a:lnTo>
                  <a:lnTo>
                    <a:pt x="2242" y="3433"/>
                  </a:lnTo>
                  <a:lnTo>
                    <a:pt x="2242" y="3452"/>
                  </a:lnTo>
                  <a:lnTo>
                    <a:pt x="2242" y="3462"/>
                  </a:lnTo>
                  <a:lnTo>
                    <a:pt x="2242" y="3470"/>
                  </a:lnTo>
                  <a:lnTo>
                    <a:pt x="2242" y="3480"/>
                  </a:lnTo>
                  <a:lnTo>
                    <a:pt x="2242" y="3489"/>
                  </a:lnTo>
                  <a:lnTo>
                    <a:pt x="2242" y="3499"/>
                  </a:lnTo>
                  <a:lnTo>
                    <a:pt x="2242" y="3509"/>
                  </a:lnTo>
                  <a:lnTo>
                    <a:pt x="2242" y="3518"/>
                  </a:lnTo>
                  <a:lnTo>
                    <a:pt x="2242" y="3528"/>
                  </a:lnTo>
                  <a:lnTo>
                    <a:pt x="2242" y="3536"/>
                  </a:lnTo>
                  <a:lnTo>
                    <a:pt x="2242" y="3546"/>
                  </a:lnTo>
                  <a:lnTo>
                    <a:pt x="2242" y="3555"/>
                  </a:lnTo>
                  <a:lnTo>
                    <a:pt x="2233" y="3565"/>
                  </a:lnTo>
                  <a:lnTo>
                    <a:pt x="2233" y="3575"/>
                  </a:lnTo>
                  <a:lnTo>
                    <a:pt x="2233" y="3584"/>
                  </a:lnTo>
                  <a:lnTo>
                    <a:pt x="2233" y="3594"/>
                  </a:lnTo>
                  <a:lnTo>
                    <a:pt x="2233" y="3612"/>
                  </a:lnTo>
                  <a:lnTo>
                    <a:pt x="2233" y="3621"/>
                  </a:lnTo>
                  <a:lnTo>
                    <a:pt x="2233" y="3631"/>
                  </a:lnTo>
                  <a:lnTo>
                    <a:pt x="2233" y="3641"/>
                  </a:lnTo>
                  <a:lnTo>
                    <a:pt x="2233" y="3650"/>
                  </a:lnTo>
                  <a:lnTo>
                    <a:pt x="2233" y="3660"/>
                  </a:lnTo>
                  <a:lnTo>
                    <a:pt x="2233" y="3668"/>
                  </a:lnTo>
                  <a:lnTo>
                    <a:pt x="2233" y="3678"/>
                  </a:lnTo>
                  <a:lnTo>
                    <a:pt x="2233" y="3687"/>
                  </a:lnTo>
                  <a:lnTo>
                    <a:pt x="2233" y="3697"/>
                  </a:lnTo>
                  <a:lnTo>
                    <a:pt x="2233" y="3716"/>
                  </a:lnTo>
                  <a:lnTo>
                    <a:pt x="2233" y="3734"/>
                  </a:lnTo>
                  <a:lnTo>
                    <a:pt x="2233" y="3744"/>
                  </a:lnTo>
                  <a:lnTo>
                    <a:pt x="2233" y="3753"/>
                  </a:lnTo>
                  <a:lnTo>
                    <a:pt x="2233" y="3763"/>
                  </a:lnTo>
                  <a:lnTo>
                    <a:pt x="2233" y="3782"/>
                  </a:lnTo>
                  <a:lnTo>
                    <a:pt x="2233" y="3800"/>
                  </a:lnTo>
                  <a:lnTo>
                    <a:pt x="2233" y="3810"/>
                  </a:lnTo>
                  <a:lnTo>
                    <a:pt x="2233" y="3829"/>
                  </a:lnTo>
                  <a:lnTo>
                    <a:pt x="2233" y="3848"/>
                  </a:lnTo>
                  <a:lnTo>
                    <a:pt x="2233" y="3858"/>
                  </a:lnTo>
                  <a:lnTo>
                    <a:pt x="2233" y="3876"/>
                  </a:lnTo>
                  <a:lnTo>
                    <a:pt x="2242" y="3885"/>
                  </a:lnTo>
                  <a:lnTo>
                    <a:pt x="2242" y="3905"/>
                  </a:lnTo>
                  <a:lnTo>
                    <a:pt x="2242" y="3914"/>
                  </a:lnTo>
                  <a:lnTo>
                    <a:pt x="2242" y="3933"/>
                  </a:lnTo>
                  <a:lnTo>
                    <a:pt x="2242" y="3942"/>
                  </a:lnTo>
                  <a:lnTo>
                    <a:pt x="2242" y="3961"/>
                  </a:lnTo>
                  <a:lnTo>
                    <a:pt x="2250" y="3971"/>
                  </a:lnTo>
                  <a:lnTo>
                    <a:pt x="2250" y="3990"/>
                  </a:lnTo>
                  <a:lnTo>
                    <a:pt x="2250" y="3999"/>
                  </a:lnTo>
                  <a:lnTo>
                    <a:pt x="2250" y="4017"/>
                  </a:lnTo>
                  <a:lnTo>
                    <a:pt x="2258" y="4027"/>
                  </a:lnTo>
                  <a:lnTo>
                    <a:pt x="2258" y="4046"/>
                  </a:lnTo>
                  <a:lnTo>
                    <a:pt x="2268" y="4056"/>
                  </a:lnTo>
                  <a:lnTo>
                    <a:pt x="2268" y="4074"/>
                  </a:lnTo>
                  <a:lnTo>
                    <a:pt x="2276" y="4083"/>
                  </a:lnTo>
                  <a:lnTo>
                    <a:pt x="2276" y="4103"/>
                  </a:lnTo>
                  <a:lnTo>
                    <a:pt x="2284" y="4112"/>
                  </a:lnTo>
                  <a:lnTo>
                    <a:pt x="2292" y="4131"/>
                  </a:lnTo>
                  <a:lnTo>
                    <a:pt x="2302" y="4140"/>
                  </a:lnTo>
                  <a:lnTo>
                    <a:pt x="2310" y="4159"/>
                  </a:lnTo>
                  <a:lnTo>
                    <a:pt x="2318" y="4178"/>
                  </a:lnTo>
                  <a:lnTo>
                    <a:pt x="2318" y="4188"/>
                  </a:lnTo>
                  <a:lnTo>
                    <a:pt x="2327" y="4207"/>
                  </a:lnTo>
                  <a:lnTo>
                    <a:pt x="2327" y="4215"/>
                  </a:lnTo>
                  <a:lnTo>
                    <a:pt x="2335" y="4235"/>
                  </a:lnTo>
                  <a:lnTo>
                    <a:pt x="2345" y="4244"/>
                  </a:lnTo>
                  <a:lnTo>
                    <a:pt x="2345" y="4263"/>
                  </a:lnTo>
                  <a:lnTo>
                    <a:pt x="2353" y="4281"/>
                  </a:lnTo>
                  <a:lnTo>
                    <a:pt x="2361" y="4291"/>
                  </a:lnTo>
                  <a:lnTo>
                    <a:pt x="2369" y="4291"/>
                  </a:lnTo>
                  <a:lnTo>
                    <a:pt x="2379" y="4291"/>
                  </a:lnTo>
                  <a:lnTo>
                    <a:pt x="2387" y="4281"/>
                  </a:lnTo>
                  <a:lnTo>
                    <a:pt x="2395" y="4281"/>
                  </a:lnTo>
                  <a:lnTo>
                    <a:pt x="2404" y="4281"/>
                  </a:lnTo>
                  <a:lnTo>
                    <a:pt x="2412" y="4281"/>
                  </a:lnTo>
                  <a:lnTo>
                    <a:pt x="2422" y="4281"/>
                  </a:lnTo>
                  <a:lnTo>
                    <a:pt x="2438" y="4291"/>
                  </a:lnTo>
                  <a:lnTo>
                    <a:pt x="2446" y="4301"/>
                  </a:lnTo>
                  <a:lnTo>
                    <a:pt x="2456" y="4310"/>
                  </a:lnTo>
                  <a:lnTo>
                    <a:pt x="2464" y="4310"/>
                  </a:lnTo>
                  <a:lnTo>
                    <a:pt x="2464" y="4329"/>
                  </a:lnTo>
                  <a:lnTo>
                    <a:pt x="2456" y="4584"/>
                  </a:lnTo>
                  <a:lnTo>
                    <a:pt x="2464" y="4621"/>
                  </a:lnTo>
                  <a:lnTo>
                    <a:pt x="2472" y="4640"/>
                  </a:lnTo>
                  <a:lnTo>
                    <a:pt x="2533" y="4716"/>
                  </a:lnTo>
                  <a:lnTo>
                    <a:pt x="2533" y="4745"/>
                  </a:lnTo>
                  <a:lnTo>
                    <a:pt x="2489" y="4762"/>
                  </a:lnTo>
                  <a:lnTo>
                    <a:pt x="2472" y="4772"/>
                  </a:lnTo>
                  <a:lnTo>
                    <a:pt x="2464" y="4772"/>
                  </a:lnTo>
                  <a:lnTo>
                    <a:pt x="2456" y="4772"/>
                  </a:lnTo>
                  <a:lnTo>
                    <a:pt x="2446" y="4762"/>
                  </a:lnTo>
                  <a:lnTo>
                    <a:pt x="2438" y="4762"/>
                  </a:lnTo>
                  <a:lnTo>
                    <a:pt x="2430" y="4762"/>
                  </a:lnTo>
                  <a:lnTo>
                    <a:pt x="2412" y="4762"/>
                  </a:lnTo>
                  <a:lnTo>
                    <a:pt x="2404" y="4753"/>
                  </a:lnTo>
                  <a:lnTo>
                    <a:pt x="2387" y="4753"/>
                  </a:lnTo>
                  <a:lnTo>
                    <a:pt x="2379" y="4745"/>
                  </a:lnTo>
                  <a:lnTo>
                    <a:pt x="2361" y="4745"/>
                  </a:lnTo>
                  <a:lnTo>
                    <a:pt x="2353" y="4735"/>
                  </a:lnTo>
                  <a:lnTo>
                    <a:pt x="2345" y="4735"/>
                  </a:lnTo>
                  <a:lnTo>
                    <a:pt x="2345" y="4725"/>
                  </a:lnTo>
                  <a:lnTo>
                    <a:pt x="2335" y="4716"/>
                  </a:lnTo>
                  <a:lnTo>
                    <a:pt x="2335" y="4706"/>
                  </a:lnTo>
                  <a:lnTo>
                    <a:pt x="2335" y="4696"/>
                  </a:lnTo>
                  <a:lnTo>
                    <a:pt x="2310" y="4621"/>
                  </a:lnTo>
                  <a:lnTo>
                    <a:pt x="2302" y="4593"/>
                  </a:lnTo>
                  <a:lnTo>
                    <a:pt x="2302" y="4584"/>
                  </a:lnTo>
                  <a:lnTo>
                    <a:pt x="2284" y="4574"/>
                  </a:lnTo>
                  <a:lnTo>
                    <a:pt x="2268" y="4574"/>
                  </a:lnTo>
                  <a:lnTo>
                    <a:pt x="2258" y="4564"/>
                  </a:lnTo>
                  <a:lnTo>
                    <a:pt x="2250" y="4555"/>
                  </a:lnTo>
                  <a:lnTo>
                    <a:pt x="2233" y="4555"/>
                  </a:lnTo>
                  <a:lnTo>
                    <a:pt x="2224" y="4545"/>
                  </a:lnTo>
                  <a:lnTo>
                    <a:pt x="2215" y="4537"/>
                  </a:lnTo>
                  <a:lnTo>
                    <a:pt x="2207" y="4527"/>
                  </a:lnTo>
                  <a:lnTo>
                    <a:pt x="2199" y="4518"/>
                  </a:lnTo>
                  <a:lnTo>
                    <a:pt x="2191" y="4518"/>
                  </a:lnTo>
                  <a:lnTo>
                    <a:pt x="2181" y="4508"/>
                  </a:lnTo>
                  <a:lnTo>
                    <a:pt x="2173" y="4498"/>
                  </a:lnTo>
                  <a:lnTo>
                    <a:pt x="2165" y="4489"/>
                  </a:lnTo>
                  <a:lnTo>
                    <a:pt x="2156" y="4479"/>
                  </a:lnTo>
                  <a:lnTo>
                    <a:pt x="2147" y="4471"/>
                  </a:lnTo>
                  <a:lnTo>
                    <a:pt x="2138" y="4461"/>
                  </a:lnTo>
                  <a:lnTo>
                    <a:pt x="2130" y="4452"/>
                  </a:lnTo>
                  <a:lnTo>
                    <a:pt x="2122" y="4442"/>
                  </a:lnTo>
                  <a:lnTo>
                    <a:pt x="2114" y="4432"/>
                  </a:lnTo>
                  <a:lnTo>
                    <a:pt x="2104" y="4423"/>
                  </a:lnTo>
                  <a:lnTo>
                    <a:pt x="2096" y="4423"/>
                  </a:lnTo>
                  <a:lnTo>
                    <a:pt x="2088" y="4413"/>
                  </a:lnTo>
                  <a:lnTo>
                    <a:pt x="2079" y="4405"/>
                  </a:lnTo>
                  <a:lnTo>
                    <a:pt x="2070" y="4395"/>
                  </a:lnTo>
                  <a:lnTo>
                    <a:pt x="2061" y="4386"/>
                  </a:lnTo>
                  <a:lnTo>
                    <a:pt x="2053" y="4376"/>
                  </a:lnTo>
                  <a:lnTo>
                    <a:pt x="2045" y="4366"/>
                  </a:lnTo>
                  <a:lnTo>
                    <a:pt x="2037" y="4357"/>
                  </a:lnTo>
                  <a:lnTo>
                    <a:pt x="2019" y="4347"/>
                  </a:lnTo>
                  <a:lnTo>
                    <a:pt x="2011" y="4347"/>
                  </a:lnTo>
                  <a:lnTo>
                    <a:pt x="2002" y="4339"/>
                  </a:lnTo>
                  <a:lnTo>
                    <a:pt x="1993" y="4329"/>
                  </a:lnTo>
                  <a:lnTo>
                    <a:pt x="1942" y="4320"/>
                  </a:lnTo>
                  <a:lnTo>
                    <a:pt x="1891" y="4339"/>
                  </a:lnTo>
                  <a:lnTo>
                    <a:pt x="1881" y="4347"/>
                  </a:lnTo>
                  <a:lnTo>
                    <a:pt x="1873" y="4347"/>
                  </a:lnTo>
                  <a:lnTo>
                    <a:pt x="1865" y="4357"/>
                  </a:lnTo>
                  <a:lnTo>
                    <a:pt x="1857" y="4366"/>
                  </a:lnTo>
                  <a:lnTo>
                    <a:pt x="1848" y="4366"/>
                  </a:lnTo>
                  <a:lnTo>
                    <a:pt x="1839" y="4376"/>
                  </a:lnTo>
                  <a:lnTo>
                    <a:pt x="1831" y="4386"/>
                  </a:lnTo>
                  <a:lnTo>
                    <a:pt x="1822" y="4395"/>
                  </a:lnTo>
                  <a:lnTo>
                    <a:pt x="1814" y="4405"/>
                  </a:lnTo>
                  <a:lnTo>
                    <a:pt x="1804" y="4413"/>
                  </a:lnTo>
                  <a:lnTo>
                    <a:pt x="1796" y="4423"/>
                  </a:lnTo>
                  <a:lnTo>
                    <a:pt x="1788" y="4442"/>
                  </a:lnTo>
                  <a:lnTo>
                    <a:pt x="1780" y="4452"/>
                  </a:lnTo>
                  <a:lnTo>
                    <a:pt x="1771" y="4461"/>
                  </a:lnTo>
                  <a:lnTo>
                    <a:pt x="1762" y="4471"/>
                  </a:lnTo>
                  <a:lnTo>
                    <a:pt x="1754" y="4489"/>
                  </a:lnTo>
                  <a:lnTo>
                    <a:pt x="1745" y="4498"/>
                  </a:lnTo>
                  <a:lnTo>
                    <a:pt x="1737" y="4508"/>
                  </a:lnTo>
                  <a:lnTo>
                    <a:pt x="1727" y="4518"/>
                  </a:lnTo>
                  <a:lnTo>
                    <a:pt x="1719" y="4537"/>
                  </a:lnTo>
                  <a:lnTo>
                    <a:pt x="1711" y="4545"/>
                  </a:lnTo>
                  <a:lnTo>
                    <a:pt x="1703" y="4555"/>
                  </a:lnTo>
                  <a:lnTo>
                    <a:pt x="1694" y="4564"/>
                  </a:lnTo>
                  <a:lnTo>
                    <a:pt x="1685" y="4584"/>
                  </a:lnTo>
                  <a:lnTo>
                    <a:pt x="1677" y="4593"/>
                  </a:lnTo>
                  <a:lnTo>
                    <a:pt x="1668" y="4603"/>
                  </a:lnTo>
                  <a:lnTo>
                    <a:pt x="1660" y="4613"/>
                  </a:lnTo>
                  <a:lnTo>
                    <a:pt x="1650" y="4621"/>
                  </a:lnTo>
                  <a:lnTo>
                    <a:pt x="1642" y="4630"/>
                  </a:lnTo>
                  <a:lnTo>
                    <a:pt x="1634" y="4640"/>
                  </a:lnTo>
                  <a:lnTo>
                    <a:pt x="1626" y="4650"/>
                  </a:lnTo>
                  <a:lnTo>
                    <a:pt x="1626" y="4659"/>
                  </a:lnTo>
                  <a:lnTo>
                    <a:pt x="1616" y="4687"/>
                  </a:lnTo>
                  <a:lnTo>
                    <a:pt x="1608" y="4706"/>
                  </a:lnTo>
                  <a:lnTo>
                    <a:pt x="1608" y="4725"/>
                  </a:lnTo>
                  <a:lnTo>
                    <a:pt x="1608" y="4735"/>
                  </a:lnTo>
                  <a:lnTo>
                    <a:pt x="1608" y="4753"/>
                  </a:lnTo>
                  <a:lnTo>
                    <a:pt x="1608" y="4762"/>
                  </a:lnTo>
                  <a:lnTo>
                    <a:pt x="1608" y="4782"/>
                  </a:lnTo>
                  <a:lnTo>
                    <a:pt x="1608" y="4791"/>
                  </a:lnTo>
                  <a:lnTo>
                    <a:pt x="1608" y="4801"/>
                  </a:lnTo>
                  <a:lnTo>
                    <a:pt x="1608" y="4811"/>
                  </a:lnTo>
                  <a:lnTo>
                    <a:pt x="1608" y="4819"/>
                  </a:lnTo>
                  <a:lnTo>
                    <a:pt x="1608" y="4848"/>
                  </a:lnTo>
                  <a:lnTo>
                    <a:pt x="1616" y="4848"/>
                  </a:lnTo>
                  <a:lnTo>
                    <a:pt x="1642" y="4867"/>
                  </a:lnTo>
                  <a:lnTo>
                    <a:pt x="1634" y="4885"/>
                  </a:lnTo>
                  <a:lnTo>
                    <a:pt x="1608" y="4914"/>
                  </a:lnTo>
                  <a:lnTo>
                    <a:pt x="1565" y="4914"/>
                  </a:lnTo>
                  <a:lnTo>
                    <a:pt x="1557" y="490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35" name="Freeform 6"/>
            <p:cNvSpPr>
              <a:spLocks/>
            </p:cNvSpPr>
            <p:nvPr/>
          </p:nvSpPr>
          <p:spPr bwMode="auto">
            <a:xfrm>
              <a:off x="1597" y="2449"/>
              <a:ext cx="685" cy="1631"/>
            </a:xfrm>
            <a:custGeom>
              <a:avLst/>
              <a:gdLst>
                <a:gd name="T0" fmla="*/ 88 w 1369"/>
                <a:gd name="T1" fmla="*/ 773 h 3263"/>
                <a:gd name="T2" fmla="*/ 93 w 1369"/>
                <a:gd name="T3" fmla="*/ 759 h 3263"/>
                <a:gd name="T4" fmla="*/ 116 w 1369"/>
                <a:gd name="T5" fmla="*/ 712 h 3263"/>
                <a:gd name="T6" fmla="*/ 148 w 1369"/>
                <a:gd name="T7" fmla="*/ 660 h 3263"/>
                <a:gd name="T8" fmla="*/ 154 w 1369"/>
                <a:gd name="T9" fmla="*/ 631 h 3263"/>
                <a:gd name="T10" fmla="*/ 182 w 1369"/>
                <a:gd name="T11" fmla="*/ 580 h 3263"/>
                <a:gd name="T12" fmla="*/ 189 w 1369"/>
                <a:gd name="T13" fmla="*/ 518 h 3263"/>
                <a:gd name="T14" fmla="*/ 182 w 1369"/>
                <a:gd name="T15" fmla="*/ 445 h 3263"/>
                <a:gd name="T16" fmla="*/ 180 w 1369"/>
                <a:gd name="T17" fmla="*/ 393 h 3263"/>
                <a:gd name="T18" fmla="*/ 191 w 1369"/>
                <a:gd name="T19" fmla="*/ 320 h 3263"/>
                <a:gd name="T20" fmla="*/ 193 w 1369"/>
                <a:gd name="T21" fmla="*/ 238 h 3263"/>
                <a:gd name="T22" fmla="*/ 178 w 1369"/>
                <a:gd name="T23" fmla="*/ 165 h 3263"/>
                <a:gd name="T24" fmla="*/ 182 w 1369"/>
                <a:gd name="T25" fmla="*/ 217 h 3263"/>
                <a:gd name="T26" fmla="*/ 187 w 1369"/>
                <a:gd name="T27" fmla="*/ 259 h 3263"/>
                <a:gd name="T28" fmla="*/ 178 w 1369"/>
                <a:gd name="T29" fmla="*/ 323 h 3263"/>
                <a:gd name="T30" fmla="*/ 172 w 1369"/>
                <a:gd name="T31" fmla="*/ 398 h 3263"/>
                <a:gd name="T32" fmla="*/ 172 w 1369"/>
                <a:gd name="T33" fmla="*/ 471 h 3263"/>
                <a:gd name="T34" fmla="*/ 176 w 1369"/>
                <a:gd name="T35" fmla="*/ 542 h 3263"/>
                <a:gd name="T36" fmla="*/ 163 w 1369"/>
                <a:gd name="T37" fmla="*/ 589 h 3263"/>
                <a:gd name="T38" fmla="*/ 144 w 1369"/>
                <a:gd name="T39" fmla="*/ 634 h 3263"/>
                <a:gd name="T40" fmla="*/ 122 w 1369"/>
                <a:gd name="T41" fmla="*/ 669 h 3263"/>
                <a:gd name="T42" fmla="*/ 84 w 1369"/>
                <a:gd name="T43" fmla="*/ 655 h 3263"/>
                <a:gd name="T44" fmla="*/ 41 w 1369"/>
                <a:gd name="T45" fmla="*/ 686 h 3263"/>
                <a:gd name="T46" fmla="*/ 0 w 1369"/>
                <a:gd name="T47" fmla="*/ 707 h 3263"/>
                <a:gd name="T48" fmla="*/ 39 w 1369"/>
                <a:gd name="T49" fmla="*/ 631 h 3263"/>
                <a:gd name="T50" fmla="*/ 84 w 1369"/>
                <a:gd name="T51" fmla="*/ 622 h 3263"/>
                <a:gd name="T52" fmla="*/ 122 w 1369"/>
                <a:gd name="T53" fmla="*/ 582 h 3263"/>
                <a:gd name="T54" fmla="*/ 135 w 1369"/>
                <a:gd name="T55" fmla="*/ 528 h 3263"/>
                <a:gd name="T56" fmla="*/ 129 w 1369"/>
                <a:gd name="T57" fmla="*/ 474 h 3263"/>
                <a:gd name="T58" fmla="*/ 129 w 1369"/>
                <a:gd name="T59" fmla="*/ 417 h 3263"/>
                <a:gd name="T60" fmla="*/ 144 w 1369"/>
                <a:gd name="T61" fmla="*/ 304 h 3263"/>
                <a:gd name="T62" fmla="*/ 122 w 1369"/>
                <a:gd name="T63" fmla="*/ 233 h 3263"/>
                <a:gd name="T64" fmla="*/ 86 w 1369"/>
                <a:gd name="T65" fmla="*/ 188 h 3263"/>
                <a:gd name="T66" fmla="*/ 43 w 1369"/>
                <a:gd name="T67" fmla="*/ 151 h 3263"/>
                <a:gd name="T68" fmla="*/ 13 w 1369"/>
                <a:gd name="T69" fmla="*/ 63 h 3263"/>
                <a:gd name="T70" fmla="*/ 60 w 1369"/>
                <a:gd name="T71" fmla="*/ 92 h 3263"/>
                <a:gd name="T72" fmla="*/ 73 w 1369"/>
                <a:gd name="T73" fmla="*/ 129 h 3263"/>
                <a:gd name="T74" fmla="*/ 109 w 1369"/>
                <a:gd name="T75" fmla="*/ 143 h 3263"/>
                <a:gd name="T76" fmla="*/ 163 w 1369"/>
                <a:gd name="T77" fmla="*/ 184 h 3263"/>
                <a:gd name="T78" fmla="*/ 163 w 1369"/>
                <a:gd name="T79" fmla="*/ 113 h 3263"/>
                <a:gd name="T80" fmla="*/ 167 w 1369"/>
                <a:gd name="T81" fmla="*/ 23 h 3263"/>
                <a:gd name="T82" fmla="*/ 219 w 1369"/>
                <a:gd name="T83" fmla="*/ 30 h 3263"/>
                <a:gd name="T84" fmla="*/ 242 w 1369"/>
                <a:gd name="T85" fmla="*/ 80 h 3263"/>
                <a:gd name="T86" fmla="*/ 247 w 1369"/>
                <a:gd name="T87" fmla="*/ 40 h 3263"/>
                <a:gd name="T88" fmla="*/ 283 w 1369"/>
                <a:gd name="T89" fmla="*/ 4 h 3263"/>
                <a:gd name="T90" fmla="*/ 326 w 1369"/>
                <a:gd name="T91" fmla="*/ 40 h 3263"/>
                <a:gd name="T92" fmla="*/ 319 w 1369"/>
                <a:gd name="T93" fmla="*/ 87 h 3263"/>
                <a:gd name="T94" fmla="*/ 302 w 1369"/>
                <a:gd name="T95" fmla="*/ 139 h 3263"/>
                <a:gd name="T96" fmla="*/ 296 w 1369"/>
                <a:gd name="T97" fmla="*/ 200 h 3263"/>
                <a:gd name="T98" fmla="*/ 287 w 1369"/>
                <a:gd name="T99" fmla="*/ 297 h 3263"/>
                <a:gd name="T100" fmla="*/ 264 w 1369"/>
                <a:gd name="T101" fmla="*/ 358 h 3263"/>
                <a:gd name="T102" fmla="*/ 253 w 1369"/>
                <a:gd name="T103" fmla="*/ 419 h 3263"/>
                <a:gd name="T104" fmla="*/ 249 w 1369"/>
                <a:gd name="T105" fmla="*/ 476 h 3263"/>
                <a:gd name="T106" fmla="*/ 247 w 1369"/>
                <a:gd name="T107" fmla="*/ 518 h 3263"/>
                <a:gd name="T108" fmla="*/ 247 w 1369"/>
                <a:gd name="T109" fmla="*/ 563 h 3263"/>
                <a:gd name="T110" fmla="*/ 238 w 1369"/>
                <a:gd name="T111" fmla="*/ 648 h 3263"/>
                <a:gd name="T112" fmla="*/ 321 w 1369"/>
                <a:gd name="T113" fmla="*/ 674 h 3263"/>
                <a:gd name="T114" fmla="*/ 315 w 1369"/>
                <a:gd name="T115" fmla="*/ 761 h 3263"/>
                <a:gd name="T116" fmla="*/ 266 w 1369"/>
                <a:gd name="T117" fmla="*/ 705 h 3263"/>
                <a:gd name="T118" fmla="*/ 206 w 1369"/>
                <a:gd name="T119" fmla="*/ 641 h 3263"/>
                <a:gd name="T120" fmla="*/ 174 w 1369"/>
                <a:gd name="T121" fmla="*/ 686 h 3263"/>
                <a:gd name="T122" fmla="*/ 144 w 1369"/>
                <a:gd name="T123" fmla="*/ 721 h 3263"/>
                <a:gd name="T124" fmla="*/ 120 w 1369"/>
                <a:gd name="T125" fmla="*/ 775 h 32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69"/>
                <a:gd name="T190" fmla="*/ 0 h 3263"/>
                <a:gd name="T191" fmla="*/ 1369 w 1369"/>
                <a:gd name="T192" fmla="*/ 3263 h 32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69" h="3263">
                  <a:moveTo>
                    <a:pt x="471" y="3263"/>
                  </a:moveTo>
                  <a:lnTo>
                    <a:pt x="446" y="3255"/>
                  </a:lnTo>
                  <a:lnTo>
                    <a:pt x="436" y="3255"/>
                  </a:lnTo>
                  <a:lnTo>
                    <a:pt x="428" y="3245"/>
                  </a:lnTo>
                  <a:lnTo>
                    <a:pt x="420" y="3245"/>
                  </a:lnTo>
                  <a:lnTo>
                    <a:pt x="420" y="3235"/>
                  </a:lnTo>
                  <a:lnTo>
                    <a:pt x="403" y="3226"/>
                  </a:lnTo>
                  <a:lnTo>
                    <a:pt x="394" y="3226"/>
                  </a:lnTo>
                  <a:lnTo>
                    <a:pt x="385" y="3216"/>
                  </a:lnTo>
                  <a:lnTo>
                    <a:pt x="377" y="3206"/>
                  </a:lnTo>
                  <a:lnTo>
                    <a:pt x="377" y="3197"/>
                  </a:lnTo>
                  <a:lnTo>
                    <a:pt x="369" y="3189"/>
                  </a:lnTo>
                  <a:lnTo>
                    <a:pt x="369" y="3179"/>
                  </a:lnTo>
                  <a:lnTo>
                    <a:pt x="359" y="3169"/>
                  </a:lnTo>
                  <a:lnTo>
                    <a:pt x="359" y="3150"/>
                  </a:lnTo>
                  <a:lnTo>
                    <a:pt x="359" y="3140"/>
                  </a:lnTo>
                  <a:lnTo>
                    <a:pt x="359" y="3131"/>
                  </a:lnTo>
                  <a:lnTo>
                    <a:pt x="351" y="3123"/>
                  </a:lnTo>
                  <a:lnTo>
                    <a:pt x="351" y="3103"/>
                  </a:lnTo>
                  <a:lnTo>
                    <a:pt x="351" y="3094"/>
                  </a:lnTo>
                  <a:lnTo>
                    <a:pt x="359" y="3094"/>
                  </a:lnTo>
                  <a:lnTo>
                    <a:pt x="359" y="3103"/>
                  </a:lnTo>
                  <a:lnTo>
                    <a:pt x="369" y="3113"/>
                  </a:lnTo>
                  <a:lnTo>
                    <a:pt x="369" y="3123"/>
                  </a:lnTo>
                  <a:lnTo>
                    <a:pt x="369" y="3131"/>
                  </a:lnTo>
                  <a:lnTo>
                    <a:pt x="377" y="3140"/>
                  </a:lnTo>
                  <a:lnTo>
                    <a:pt x="377" y="3150"/>
                  </a:lnTo>
                  <a:lnTo>
                    <a:pt x="385" y="3160"/>
                  </a:lnTo>
                  <a:lnTo>
                    <a:pt x="394" y="3150"/>
                  </a:lnTo>
                  <a:lnTo>
                    <a:pt x="403" y="3140"/>
                  </a:lnTo>
                  <a:lnTo>
                    <a:pt x="394" y="3131"/>
                  </a:lnTo>
                  <a:lnTo>
                    <a:pt x="385" y="3123"/>
                  </a:lnTo>
                  <a:lnTo>
                    <a:pt x="385" y="3113"/>
                  </a:lnTo>
                  <a:lnTo>
                    <a:pt x="385" y="3103"/>
                  </a:lnTo>
                  <a:lnTo>
                    <a:pt x="377" y="3094"/>
                  </a:lnTo>
                  <a:lnTo>
                    <a:pt x="377" y="3084"/>
                  </a:lnTo>
                  <a:lnTo>
                    <a:pt x="377" y="3074"/>
                  </a:lnTo>
                  <a:lnTo>
                    <a:pt x="369" y="3074"/>
                  </a:lnTo>
                  <a:lnTo>
                    <a:pt x="369" y="3057"/>
                  </a:lnTo>
                  <a:lnTo>
                    <a:pt x="369" y="3037"/>
                  </a:lnTo>
                  <a:lnTo>
                    <a:pt x="369" y="3028"/>
                  </a:lnTo>
                  <a:lnTo>
                    <a:pt x="369" y="3018"/>
                  </a:lnTo>
                  <a:lnTo>
                    <a:pt x="369" y="2999"/>
                  </a:lnTo>
                  <a:lnTo>
                    <a:pt x="377" y="2991"/>
                  </a:lnTo>
                  <a:lnTo>
                    <a:pt x="377" y="2971"/>
                  </a:lnTo>
                  <a:lnTo>
                    <a:pt x="385" y="2962"/>
                  </a:lnTo>
                  <a:lnTo>
                    <a:pt x="394" y="2952"/>
                  </a:lnTo>
                  <a:lnTo>
                    <a:pt x="394" y="2942"/>
                  </a:lnTo>
                  <a:lnTo>
                    <a:pt x="394" y="2933"/>
                  </a:lnTo>
                  <a:lnTo>
                    <a:pt x="403" y="2923"/>
                  </a:lnTo>
                  <a:lnTo>
                    <a:pt x="411" y="2915"/>
                  </a:lnTo>
                  <a:lnTo>
                    <a:pt x="411" y="2905"/>
                  </a:lnTo>
                  <a:lnTo>
                    <a:pt x="420" y="2896"/>
                  </a:lnTo>
                  <a:lnTo>
                    <a:pt x="420" y="2886"/>
                  </a:lnTo>
                  <a:lnTo>
                    <a:pt x="428" y="2886"/>
                  </a:lnTo>
                  <a:lnTo>
                    <a:pt x="436" y="2886"/>
                  </a:lnTo>
                  <a:lnTo>
                    <a:pt x="446" y="2876"/>
                  </a:lnTo>
                  <a:lnTo>
                    <a:pt x="454" y="2867"/>
                  </a:lnTo>
                  <a:lnTo>
                    <a:pt x="462" y="2857"/>
                  </a:lnTo>
                  <a:lnTo>
                    <a:pt x="462" y="2849"/>
                  </a:lnTo>
                  <a:lnTo>
                    <a:pt x="471" y="2839"/>
                  </a:lnTo>
                  <a:lnTo>
                    <a:pt x="480" y="2830"/>
                  </a:lnTo>
                  <a:lnTo>
                    <a:pt x="488" y="2820"/>
                  </a:lnTo>
                  <a:lnTo>
                    <a:pt x="488" y="2810"/>
                  </a:lnTo>
                  <a:lnTo>
                    <a:pt x="497" y="2801"/>
                  </a:lnTo>
                  <a:lnTo>
                    <a:pt x="505" y="2791"/>
                  </a:lnTo>
                  <a:lnTo>
                    <a:pt x="505" y="2773"/>
                  </a:lnTo>
                  <a:lnTo>
                    <a:pt x="513" y="2764"/>
                  </a:lnTo>
                  <a:lnTo>
                    <a:pt x="523" y="2754"/>
                  </a:lnTo>
                  <a:lnTo>
                    <a:pt x="531" y="2744"/>
                  </a:lnTo>
                  <a:lnTo>
                    <a:pt x="531" y="2725"/>
                  </a:lnTo>
                  <a:lnTo>
                    <a:pt x="539" y="2717"/>
                  </a:lnTo>
                  <a:lnTo>
                    <a:pt x="547" y="2707"/>
                  </a:lnTo>
                  <a:lnTo>
                    <a:pt x="557" y="2698"/>
                  </a:lnTo>
                  <a:lnTo>
                    <a:pt x="557" y="2688"/>
                  </a:lnTo>
                  <a:lnTo>
                    <a:pt x="565" y="2679"/>
                  </a:lnTo>
                  <a:lnTo>
                    <a:pt x="574" y="2669"/>
                  </a:lnTo>
                  <a:lnTo>
                    <a:pt x="582" y="2659"/>
                  </a:lnTo>
                  <a:lnTo>
                    <a:pt x="582" y="2651"/>
                  </a:lnTo>
                  <a:lnTo>
                    <a:pt x="591" y="2641"/>
                  </a:lnTo>
                  <a:lnTo>
                    <a:pt x="600" y="2632"/>
                  </a:lnTo>
                  <a:lnTo>
                    <a:pt x="608" y="2632"/>
                  </a:lnTo>
                  <a:lnTo>
                    <a:pt x="591" y="2632"/>
                  </a:lnTo>
                  <a:lnTo>
                    <a:pt x="582" y="2641"/>
                  </a:lnTo>
                  <a:lnTo>
                    <a:pt x="574" y="2641"/>
                  </a:lnTo>
                  <a:lnTo>
                    <a:pt x="557" y="2651"/>
                  </a:lnTo>
                  <a:lnTo>
                    <a:pt x="565" y="2641"/>
                  </a:lnTo>
                  <a:lnTo>
                    <a:pt x="565" y="2632"/>
                  </a:lnTo>
                  <a:lnTo>
                    <a:pt x="565" y="2622"/>
                  </a:lnTo>
                  <a:lnTo>
                    <a:pt x="574" y="2613"/>
                  </a:lnTo>
                  <a:lnTo>
                    <a:pt x="574" y="2603"/>
                  </a:lnTo>
                  <a:lnTo>
                    <a:pt x="582" y="2593"/>
                  </a:lnTo>
                  <a:lnTo>
                    <a:pt x="582" y="2585"/>
                  </a:lnTo>
                  <a:lnTo>
                    <a:pt x="591" y="2575"/>
                  </a:lnTo>
                  <a:lnTo>
                    <a:pt x="591" y="2566"/>
                  </a:lnTo>
                  <a:lnTo>
                    <a:pt x="600" y="2556"/>
                  </a:lnTo>
                  <a:lnTo>
                    <a:pt x="608" y="2547"/>
                  </a:lnTo>
                  <a:lnTo>
                    <a:pt x="608" y="2537"/>
                  </a:lnTo>
                  <a:lnTo>
                    <a:pt x="616" y="2527"/>
                  </a:lnTo>
                  <a:lnTo>
                    <a:pt x="624" y="2518"/>
                  </a:lnTo>
                  <a:lnTo>
                    <a:pt x="624" y="2509"/>
                  </a:lnTo>
                  <a:lnTo>
                    <a:pt x="634" y="2500"/>
                  </a:lnTo>
                  <a:lnTo>
                    <a:pt x="634" y="2490"/>
                  </a:lnTo>
                  <a:lnTo>
                    <a:pt x="642" y="2481"/>
                  </a:lnTo>
                  <a:lnTo>
                    <a:pt x="651" y="2471"/>
                  </a:lnTo>
                  <a:lnTo>
                    <a:pt x="651" y="2461"/>
                  </a:lnTo>
                  <a:lnTo>
                    <a:pt x="659" y="2452"/>
                  </a:lnTo>
                  <a:lnTo>
                    <a:pt x="659" y="2443"/>
                  </a:lnTo>
                  <a:lnTo>
                    <a:pt x="668" y="2434"/>
                  </a:lnTo>
                  <a:lnTo>
                    <a:pt x="677" y="2424"/>
                  </a:lnTo>
                  <a:lnTo>
                    <a:pt x="677" y="2415"/>
                  </a:lnTo>
                  <a:lnTo>
                    <a:pt x="685" y="2405"/>
                  </a:lnTo>
                  <a:lnTo>
                    <a:pt x="685" y="2395"/>
                  </a:lnTo>
                  <a:lnTo>
                    <a:pt x="693" y="2386"/>
                  </a:lnTo>
                  <a:lnTo>
                    <a:pt x="701" y="2368"/>
                  </a:lnTo>
                  <a:lnTo>
                    <a:pt x="711" y="2349"/>
                  </a:lnTo>
                  <a:lnTo>
                    <a:pt x="719" y="2339"/>
                  </a:lnTo>
                  <a:lnTo>
                    <a:pt x="728" y="2329"/>
                  </a:lnTo>
                  <a:lnTo>
                    <a:pt x="728" y="2320"/>
                  </a:lnTo>
                  <a:lnTo>
                    <a:pt x="728" y="2311"/>
                  </a:lnTo>
                  <a:lnTo>
                    <a:pt x="736" y="2302"/>
                  </a:lnTo>
                  <a:lnTo>
                    <a:pt x="736" y="2292"/>
                  </a:lnTo>
                  <a:lnTo>
                    <a:pt x="736" y="2283"/>
                  </a:lnTo>
                  <a:lnTo>
                    <a:pt x="745" y="2273"/>
                  </a:lnTo>
                  <a:lnTo>
                    <a:pt x="745" y="2254"/>
                  </a:lnTo>
                  <a:lnTo>
                    <a:pt x="745" y="2245"/>
                  </a:lnTo>
                  <a:lnTo>
                    <a:pt x="745" y="2236"/>
                  </a:lnTo>
                  <a:lnTo>
                    <a:pt x="754" y="2226"/>
                  </a:lnTo>
                  <a:lnTo>
                    <a:pt x="754" y="2207"/>
                  </a:lnTo>
                  <a:lnTo>
                    <a:pt x="754" y="2197"/>
                  </a:lnTo>
                  <a:lnTo>
                    <a:pt x="754" y="2188"/>
                  </a:lnTo>
                  <a:lnTo>
                    <a:pt x="754" y="2170"/>
                  </a:lnTo>
                  <a:lnTo>
                    <a:pt x="754" y="2160"/>
                  </a:lnTo>
                  <a:lnTo>
                    <a:pt x="754" y="2141"/>
                  </a:lnTo>
                  <a:lnTo>
                    <a:pt x="754" y="2131"/>
                  </a:lnTo>
                  <a:lnTo>
                    <a:pt x="754" y="2112"/>
                  </a:lnTo>
                  <a:lnTo>
                    <a:pt x="754" y="2104"/>
                  </a:lnTo>
                  <a:lnTo>
                    <a:pt x="754" y="2085"/>
                  </a:lnTo>
                  <a:lnTo>
                    <a:pt x="754" y="2075"/>
                  </a:lnTo>
                  <a:lnTo>
                    <a:pt x="754" y="2056"/>
                  </a:lnTo>
                  <a:lnTo>
                    <a:pt x="754" y="2046"/>
                  </a:lnTo>
                  <a:lnTo>
                    <a:pt x="754" y="2028"/>
                  </a:lnTo>
                  <a:lnTo>
                    <a:pt x="754" y="2009"/>
                  </a:lnTo>
                  <a:lnTo>
                    <a:pt x="754" y="1999"/>
                  </a:lnTo>
                  <a:lnTo>
                    <a:pt x="754" y="1980"/>
                  </a:lnTo>
                  <a:lnTo>
                    <a:pt x="745" y="1972"/>
                  </a:lnTo>
                  <a:lnTo>
                    <a:pt x="745" y="1953"/>
                  </a:lnTo>
                  <a:lnTo>
                    <a:pt x="745" y="1943"/>
                  </a:lnTo>
                  <a:lnTo>
                    <a:pt x="745" y="1924"/>
                  </a:lnTo>
                  <a:lnTo>
                    <a:pt x="745" y="1906"/>
                  </a:lnTo>
                  <a:lnTo>
                    <a:pt x="745" y="1896"/>
                  </a:lnTo>
                  <a:lnTo>
                    <a:pt x="736" y="1877"/>
                  </a:lnTo>
                  <a:lnTo>
                    <a:pt x="736" y="1867"/>
                  </a:lnTo>
                  <a:lnTo>
                    <a:pt x="736" y="1848"/>
                  </a:lnTo>
                  <a:lnTo>
                    <a:pt x="736" y="1840"/>
                  </a:lnTo>
                  <a:lnTo>
                    <a:pt x="736" y="1821"/>
                  </a:lnTo>
                  <a:lnTo>
                    <a:pt x="736" y="1811"/>
                  </a:lnTo>
                  <a:lnTo>
                    <a:pt x="736" y="1801"/>
                  </a:lnTo>
                  <a:lnTo>
                    <a:pt x="728" y="1782"/>
                  </a:lnTo>
                  <a:lnTo>
                    <a:pt x="728" y="1773"/>
                  </a:lnTo>
                  <a:lnTo>
                    <a:pt x="728" y="1764"/>
                  </a:lnTo>
                  <a:lnTo>
                    <a:pt x="728" y="1745"/>
                  </a:lnTo>
                  <a:lnTo>
                    <a:pt x="728" y="1735"/>
                  </a:lnTo>
                  <a:lnTo>
                    <a:pt x="728" y="1726"/>
                  </a:lnTo>
                  <a:lnTo>
                    <a:pt x="728" y="1716"/>
                  </a:lnTo>
                  <a:lnTo>
                    <a:pt x="719" y="1698"/>
                  </a:lnTo>
                  <a:lnTo>
                    <a:pt x="719" y="1689"/>
                  </a:lnTo>
                  <a:lnTo>
                    <a:pt x="719" y="1679"/>
                  </a:lnTo>
                  <a:lnTo>
                    <a:pt x="719" y="1669"/>
                  </a:lnTo>
                  <a:lnTo>
                    <a:pt x="719" y="1660"/>
                  </a:lnTo>
                  <a:lnTo>
                    <a:pt x="719" y="1650"/>
                  </a:lnTo>
                  <a:lnTo>
                    <a:pt x="719" y="1641"/>
                  </a:lnTo>
                  <a:lnTo>
                    <a:pt x="719" y="1623"/>
                  </a:lnTo>
                  <a:lnTo>
                    <a:pt x="719" y="1613"/>
                  </a:lnTo>
                  <a:lnTo>
                    <a:pt x="719" y="1603"/>
                  </a:lnTo>
                  <a:lnTo>
                    <a:pt x="719" y="1594"/>
                  </a:lnTo>
                  <a:lnTo>
                    <a:pt x="719" y="1584"/>
                  </a:lnTo>
                  <a:lnTo>
                    <a:pt x="719" y="1575"/>
                  </a:lnTo>
                  <a:lnTo>
                    <a:pt x="728" y="1557"/>
                  </a:lnTo>
                  <a:lnTo>
                    <a:pt x="728" y="1547"/>
                  </a:lnTo>
                  <a:lnTo>
                    <a:pt x="728" y="1537"/>
                  </a:lnTo>
                  <a:lnTo>
                    <a:pt x="728" y="1518"/>
                  </a:lnTo>
                  <a:lnTo>
                    <a:pt x="736" y="1509"/>
                  </a:lnTo>
                  <a:lnTo>
                    <a:pt x="736" y="1500"/>
                  </a:lnTo>
                  <a:lnTo>
                    <a:pt x="736" y="1481"/>
                  </a:lnTo>
                  <a:lnTo>
                    <a:pt x="736" y="1471"/>
                  </a:lnTo>
                  <a:lnTo>
                    <a:pt x="745" y="1452"/>
                  </a:lnTo>
                  <a:lnTo>
                    <a:pt x="745" y="1443"/>
                  </a:lnTo>
                  <a:lnTo>
                    <a:pt x="745" y="1425"/>
                  </a:lnTo>
                  <a:lnTo>
                    <a:pt x="745" y="1405"/>
                  </a:lnTo>
                  <a:lnTo>
                    <a:pt x="745" y="1396"/>
                  </a:lnTo>
                  <a:lnTo>
                    <a:pt x="754" y="1377"/>
                  </a:lnTo>
                  <a:lnTo>
                    <a:pt x="754" y="1359"/>
                  </a:lnTo>
                  <a:lnTo>
                    <a:pt x="754" y="1349"/>
                  </a:lnTo>
                  <a:lnTo>
                    <a:pt x="754" y="1330"/>
                  </a:lnTo>
                  <a:lnTo>
                    <a:pt x="762" y="1311"/>
                  </a:lnTo>
                  <a:lnTo>
                    <a:pt x="762" y="1301"/>
                  </a:lnTo>
                  <a:lnTo>
                    <a:pt x="762" y="1283"/>
                  </a:lnTo>
                  <a:lnTo>
                    <a:pt x="762" y="1264"/>
                  </a:lnTo>
                  <a:lnTo>
                    <a:pt x="762" y="1254"/>
                  </a:lnTo>
                  <a:lnTo>
                    <a:pt x="770" y="1235"/>
                  </a:lnTo>
                  <a:lnTo>
                    <a:pt x="770" y="1217"/>
                  </a:lnTo>
                  <a:lnTo>
                    <a:pt x="770" y="1198"/>
                  </a:lnTo>
                  <a:lnTo>
                    <a:pt x="770" y="1179"/>
                  </a:lnTo>
                  <a:lnTo>
                    <a:pt x="770" y="1169"/>
                  </a:lnTo>
                  <a:lnTo>
                    <a:pt x="770" y="1151"/>
                  </a:lnTo>
                  <a:lnTo>
                    <a:pt x="770" y="1132"/>
                  </a:lnTo>
                  <a:lnTo>
                    <a:pt x="770" y="1113"/>
                  </a:lnTo>
                  <a:lnTo>
                    <a:pt x="770" y="1103"/>
                  </a:lnTo>
                  <a:lnTo>
                    <a:pt x="778" y="1085"/>
                  </a:lnTo>
                  <a:lnTo>
                    <a:pt x="778" y="1066"/>
                  </a:lnTo>
                  <a:lnTo>
                    <a:pt x="778" y="1047"/>
                  </a:lnTo>
                  <a:lnTo>
                    <a:pt x="778" y="1027"/>
                  </a:lnTo>
                  <a:lnTo>
                    <a:pt x="778" y="1019"/>
                  </a:lnTo>
                  <a:lnTo>
                    <a:pt x="770" y="1000"/>
                  </a:lnTo>
                  <a:lnTo>
                    <a:pt x="770" y="981"/>
                  </a:lnTo>
                  <a:lnTo>
                    <a:pt x="770" y="961"/>
                  </a:lnTo>
                  <a:lnTo>
                    <a:pt x="770" y="953"/>
                  </a:lnTo>
                  <a:lnTo>
                    <a:pt x="770" y="934"/>
                  </a:lnTo>
                  <a:lnTo>
                    <a:pt x="770" y="915"/>
                  </a:lnTo>
                  <a:lnTo>
                    <a:pt x="770" y="895"/>
                  </a:lnTo>
                  <a:lnTo>
                    <a:pt x="770" y="887"/>
                  </a:lnTo>
                  <a:lnTo>
                    <a:pt x="770" y="868"/>
                  </a:lnTo>
                  <a:lnTo>
                    <a:pt x="770" y="849"/>
                  </a:lnTo>
                  <a:lnTo>
                    <a:pt x="762" y="839"/>
                  </a:lnTo>
                  <a:lnTo>
                    <a:pt x="762" y="821"/>
                  </a:lnTo>
                  <a:lnTo>
                    <a:pt x="762" y="802"/>
                  </a:lnTo>
                  <a:lnTo>
                    <a:pt x="754" y="792"/>
                  </a:lnTo>
                  <a:lnTo>
                    <a:pt x="754" y="773"/>
                  </a:lnTo>
                  <a:lnTo>
                    <a:pt x="754" y="763"/>
                  </a:lnTo>
                  <a:lnTo>
                    <a:pt x="745" y="755"/>
                  </a:lnTo>
                  <a:lnTo>
                    <a:pt x="745" y="736"/>
                  </a:lnTo>
                  <a:lnTo>
                    <a:pt x="736" y="726"/>
                  </a:lnTo>
                  <a:lnTo>
                    <a:pt x="736" y="707"/>
                  </a:lnTo>
                  <a:lnTo>
                    <a:pt x="728" y="697"/>
                  </a:lnTo>
                  <a:lnTo>
                    <a:pt x="719" y="688"/>
                  </a:lnTo>
                  <a:lnTo>
                    <a:pt x="719" y="670"/>
                  </a:lnTo>
                  <a:lnTo>
                    <a:pt x="711" y="660"/>
                  </a:lnTo>
                  <a:lnTo>
                    <a:pt x="693" y="641"/>
                  </a:lnTo>
                  <a:lnTo>
                    <a:pt x="693" y="660"/>
                  </a:lnTo>
                  <a:lnTo>
                    <a:pt x="693" y="670"/>
                  </a:lnTo>
                  <a:lnTo>
                    <a:pt x="693" y="688"/>
                  </a:lnTo>
                  <a:lnTo>
                    <a:pt x="701" y="707"/>
                  </a:lnTo>
                  <a:lnTo>
                    <a:pt x="701" y="717"/>
                  </a:lnTo>
                  <a:lnTo>
                    <a:pt x="711" y="726"/>
                  </a:lnTo>
                  <a:lnTo>
                    <a:pt x="711" y="736"/>
                  </a:lnTo>
                  <a:lnTo>
                    <a:pt x="719" y="755"/>
                  </a:lnTo>
                  <a:lnTo>
                    <a:pt x="719" y="763"/>
                  </a:lnTo>
                  <a:lnTo>
                    <a:pt x="719" y="773"/>
                  </a:lnTo>
                  <a:lnTo>
                    <a:pt x="728" y="792"/>
                  </a:lnTo>
                  <a:lnTo>
                    <a:pt x="728" y="812"/>
                  </a:lnTo>
                  <a:lnTo>
                    <a:pt x="728" y="821"/>
                  </a:lnTo>
                  <a:lnTo>
                    <a:pt x="728" y="829"/>
                  </a:lnTo>
                  <a:lnTo>
                    <a:pt x="728" y="839"/>
                  </a:lnTo>
                  <a:lnTo>
                    <a:pt x="728" y="849"/>
                  </a:lnTo>
                  <a:lnTo>
                    <a:pt x="728" y="858"/>
                  </a:lnTo>
                  <a:lnTo>
                    <a:pt x="728" y="868"/>
                  </a:lnTo>
                  <a:lnTo>
                    <a:pt x="728" y="878"/>
                  </a:lnTo>
                  <a:lnTo>
                    <a:pt x="745" y="858"/>
                  </a:lnTo>
                  <a:lnTo>
                    <a:pt x="745" y="868"/>
                  </a:lnTo>
                  <a:lnTo>
                    <a:pt x="754" y="887"/>
                  </a:lnTo>
                  <a:lnTo>
                    <a:pt x="754" y="895"/>
                  </a:lnTo>
                  <a:lnTo>
                    <a:pt x="754" y="905"/>
                  </a:lnTo>
                  <a:lnTo>
                    <a:pt x="754" y="915"/>
                  </a:lnTo>
                  <a:lnTo>
                    <a:pt x="754" y="924"/>
                  </a:lnTo>
                  <a:lnTo>
                    <a:pt x="754" y="934"/>
                  </a:lnTo>
                  <a:lnTo>
                    <a:pt x="754" y="944"/>
                  </a:lnTo>
                  <a:lnTo>
                    <a:pt x="754" y="953"/>
                  </a:lnTo>
                  <a:lnTo>
                    <a:pt x="754" y="961"/>
                  </a:lnTo>
                  <a:lnTo>
                    <a:pt x="754" y="981"/>
                  </a:lnTo>
                  <a:lnTo>
                    <a:pt x="754" y="990"/>
                  </a:lnTo>
                  <a:lnTo>
                    <a:pt x="754" y="1000"/>
                  </a:lnTo>
                  <a:lnTo>
                    <a:pt x="754" y="1010"/>
                  </a:lnTo>
                  <a:lnTo>
                    <a:pt x="745" y="1019"/>
                  </a:lnTo>
                  <a:lnTo>
                    <a:pt x="745" y="1027"/>
                  </a:lnTo>
                  <a:lnTo>
                    <a:pt x="745" y="1037"/>
                  </a:lnTo>
                  <a:lnTo>
                    <a:pt x="745" y="1047"/>
                  </a:lnTo>
                  <a:lnTo>
                    <a:pt x="745" y="1056"/>
                  </a:lnTo>
                  <a:lnTo>
                    <a:pt x="745" y="1066"/>
                  </a:lnTo>
                  <a:lnTo>
                    <a:pt x="745" y="1076"/>
                  </a:lnTo>
                  <a:lnTo>
                    <a:pt x="745" y="1085"/>
                  </a:lnTo>
                  <a:lnTo>
                    <a:pt x="736" y="1093"/>
                  </a:lnTo>
                  <a:lnTo>
                    <a:pt x="736" y="1103"/>
                  </a:lnTo>
                  <a:lnTo>
                    <a:pt x="736" y="1113"/>
                  </a:lnTo>
                  <a:lnTo>
                    <a:pt x="736" y="1132"/>
                  </a:lnTo>
                  <a:lnTo>
                    <a:pt x="736" y="1142"/>
                  </a:lnTo>
                  <a:lnTo>
                    <a:pt x="736" y="1161"/>
                  </a:lnTo>
                  <a:lnTo>
                    <a:pt x="736" y="1169"/>
                  </a:lnTo>
                  <a:lnTo>
                    <a:pt x="728" y="1188"/>
                  </a:lnTo>
                  <a:lnTo>
                    <a:pt x="728" y="1208"/>
                  </a:lnTo>
                  <a:lnTo>
                    <a:pt x="728" y="1217"/>
                  </a:lnTo>
                  <a:lnTo>
                    <a:pt x="719" y="1235"/>
                  </a:lnTo>
                  <a:lnTo>
                    <a:pt x="719" y="1254"/>
                  </a:lnTo>
                  <a:lnTo>
                    <a:pt x="719" y="1264"/>
                  </a:lnTo>
                  <a:lnTo>
                    <a:pt x="719" y="1283"/>
                  </a:lnTo>
                  <a:lnTo>
                    <a:pt x="711" y="1293"/>
                  </a:lnTo>
                  <a:lnTo>
                    <a:pt x="711" y="1311"/>
                  </a:lnTo>
                  <a:lnTo>
                    <a:pt x="711" y="1330"/>
                  </a:lnTo>
                  <a:lnTo>
                    <a:pt x="711" y="1339"/>
                  </a:lnTo>
                  <a:lnTo>
                    <a:pt x="711" y="1359"/>
                  </a:lnTo>
                  <a:lnTo>
                    <a:pt x="701" y="1367"/>
                  </a:lnTo>
                  <a:lnTo>
                    <a:pt x="701" y="1386"/>
                  </a:lnTo>
                  <a:lnTo>
                    <a:pt x="701" y="1405"/>
                  </a:lnTo>
                  <a:lnTo>
                    <a:pt x="701" y="1415"/>
                  </a:lnTo>
                  <a:lnTo>
                    <a:pt x="701" y="1433"/>
                  </a:lnTo>
                  <a:lnTo>
                    <a:pt x="693" y="1443"/>
                  </a:lnTo>
                  <a:lnTo>
                    <a:pt x="693" y="1462"/>
                  </a:lnTo>
                  <a:lnTo>
                    <a:pt x="693" y="1471"/>
                  </a:lnTo>
                  <a:lnTo>
                    <a:pt x="693" y="1491"/>
                  </a:lnTo>
                  <a:lnTo>
                    <a:pt x="693" y="1500"/>
                  </a:lnTo>
                  <a:lnTo>
                    <a:pt x="693" y="1518"/>
                  </a:lnTo>
                  <a:lnTo>
                    <a:pt x="685" y="1528"/>
                  </a:lnTo>
                  <a:lnTo>
                    <a:pt x="685" y="1547"/>
                  </a:lnTo>
                  <a:lnTo>
                    <a:pt x="685" y="1557"/>
                  </a:lnTo>
                  <a:lnTo>
                    <a:pt x="685" y="1575"/>
                  </a:lnTo>
                  <a:lnTo>
                    <a:pt x="685" y="1594"/>
                  </a:lnTo>
                  <a:lnTo>
                    <a:pt x="685" y="1603"/>
                  </a:lnTo>
                  <a:lnTo>
                    <a:pt x="685" y="1623"/>
                  </a:lnTo>
                  <a:lnTo>
                    <a:pt x="685" y="1632"/>
                  </a:lnTo>
                  <a:lnTo>
                    <a:pt x="685" y="1650"/>
                  </a:lnTo>
                  <a:lnTo>
                    <a:pt x="685" y="1660"/>
                  </a:lnTo>
                  <a:lnTo>
                    <a:pt x="685" y="1679"/>
                  </a:lnTo>
                  <a:lnTo>
                    <a:pt x="685" y="1689"/>
                  </a:lnTo>
                  <a:lnTo>
                    <a:pt x="685" y="1707"/>
                  </a:lnTo>
                  <a:lnTo>
                    <a:pt x="685" y="1716"/>
                  </a:lnTo>
                  <a:lnTo>
                    <a:pt x="685" y="1735"/>
                  </a:lnTo>
                  <a:lnTo>
                    <a:pt x="685" y="1745"/>
                  </a:lnTo>
                  <a:lnTo>
                    <a:pt x="685" y="1764"/>
                  </a:lnTo>
                  <a:lnTo>
                    <a:pt x="685" y="1782"/>
                  </a:lnTo>
                  <a:lnTo>
                    <a:pt x="685" y="1792"/>
                  </a:lnTo>
                  <a:lnTo>
                    <a:pt x="685" y="1811"/>
                  </a:lnTo>
                  <a:lnTo>
                    <a:pt x="685" y="1821"/>
                  </a:lnTo>
                  <a:lnTo>
                    <a:pt x="685" y="1840"/>
                  </a:lnTo>
                  <a:lnTo>
                    <a:pt x="685" y="1858"/>
                  </a:lnTo>
                  <a:lnTo>
                    <a:pt x="685" y="1867"/>
                  </a:lnTo>
                  <a:lnTo>
                    <a:pt x="685" y="1887"/>
                  </a:lnTo>
                  <a:lnTo>
                    <a:pt x="685" y="1896"/>
                  </a:lnTo>
                  <a:lnTo>
                    <a:pt x="685" y="1914"/>
                  </a:lnTo>
                  <a:lnTo>
                    <a:pt x="685" y="1933"/>
                  </a:lnTo>
                  <a:lnTo>
                    <a:pt x="685" y="1943"/>
                  </a:lnTo>
                  <a:lnTo>
                    <a:pt x="685" y="1962"/>
                  </a:lnTo>
                  <a:lnTo>
                    <a:pt x="693" y="1980"/>
                  </a:lnTo>
                  <a:lnTo>
                    <a:pt x="693" y="1990"/>
                  </a:lnTo>
                  <a:lnTo>
                    <a:pt x="693" y="2009"/>
                  </a:lnTo>
                  <a:lnTo>
                    <a:pt x="693" y="2028"/>
                  </a:lnTo>
                  <a:lnTo>
                    <a:pt x="693" y="2046"/>
                  </a:lnTo>
                  <a:lnTo>
                    <a:pt x="701" y="2056"/>
                  </a:lnTo>
                  <a:lnTo>
                    <a:pt x="701" y="2075"/>
                  </a:lnTo>
                  <a:lnTo>
                    <a:pt x="701" y="2094"/>
                  </a:lnTo>
                  <a:lnTo>
                    <a:pt x="701" y="2112"/>
                  </a:lnTo>
                  <a:lnTo>
                    <a:pt x="701" y="2122"/>
                  </a:lnTo>
                  <a:lnTo>
                    <a:pt x="701" y="2131"/>
                  </a:lnTo>
                  <a:lnTo>
                    <a:pt x="701" y="2141"/>
                  </a:lnTo>
                  <a:lnTo>
                    <a:pt x="701" y="2151"/>
                  </a:lnTo>
                  <a:lnTo>
                    <a:pt x="701" y="2160"/>
                  </a:lnTo>
                  <a:lnTo>
                    <a:pt x="701" y="2170"/>
                  </a:lnTo>
                  <a:lnTo>
                    <a:pt x="693" y="2178"/>
                  </a:lnTo>
                  <a:lnTo>
                    <a:pt x="693" y="2188"/>
                  </a:lnTo>
                  <a:lnTo>
                    <a:pt x="693" y="2197"/>
                  </a:lnTo>
                  <a:lnTo>
                    <a:pt x="693" y="2207"/>
                  </a:lnTo>
                  <a:lnTo>
                    <a:pt x="693" y="2217"/>
                  </a:lnTo>
                  <a:lnTo>
                    <a:pt x="685" y="2226"/>
                  </a:lnTo>
                  <a:lnTo>
                    <a:pt x="685" y="2236"/>
                  </a:lnTo>
                  <a:lnTo>
                    <a:pt x="685" y="2245"/>
                  </a:lnTo>
                  <a:lnTo>
                    <a:pt x="685" y="2254"/>
                  </a:lnTo>
                  <a:lnTo>
                    <a:pt x="677" y="2263"/>
                  </a:lnTo>
                  <a:lnTo>
                    <a:pt x="677" y="2273"/>
                  </a:lnTo>
                  <a:lnTo>
                    <a:pt x="677" y="2283"/>
                  </a:lnTo>
                  <a:lnTo>
                    <a:pt x="668" y="2292"/>
                  </a:lnTo>
                  <a:lnTo>
                    <a:pt x="668" y="2302"/>
                  </a:lnTo>
                  <a:lnTo>
                    <a:pt x="659" y="2311"/>
                  </a:lnTo>
                  <a:lnTo>
                    <a:pt x="659" y="2320"/>
                  </a:lnTo>
                  <a:lnTo>
                    <a:pt x="659" y="2339"/>
                  </a:lnTo>
                  <a:lnTo>
                    <a:pt x="651" y="2349"/>
                  </a:lnTo>
                  <a:lnTo>
                    <a:pt x="651" y="2358"/>
                  </a:lnTo>
                  <a:lnTo>
                    <a:pt x="642" y="2358"/>
                  </a:lnTo>
                  <a:lnTo>
                    <a:pt x="642" y="2368"/>
                  </a:lnTo>
                  <a:lnTo>
                    <a:pt x="642" y="2377"/>
                  </a:lnTo>
                  <a:lnTo>
                    <a:pt x="634" y="2386"/>
                  </a:lnTo>
                  <a:lnTo>
                    <a:pt x="634" y="2395"/>
                  </a:lnTo>
                  <a:lnTo>
                    <a:pt x="634" y="2405"/>
                  </a:lnTo>
                  <a:lnTo>
                    <a:pt x="624" y="2415"/>
                  </a:lnTo>
                  <a:lnTo>
                    <a:pt x="624" y="2424"/>
                  </a:lnTo>
                  <a:lnTo>
                    <a:pt x="616" y="2434"/>
                  </a:lnTo>
                  <a:lnTo>
                    <a:pt x="616" y="2443"/>
                  </a:lnTo>
                  <a:lnTo>
                    <a:pt x="608" y="2452"/>
                  </a:lnTo>
                  <a:lnTo>
                    <a:pt x="608" y="2461"/>
                  </a:lnTo>
                  <a:lnTo>
                    <a:pt x="600" y="2471"/>
                  </a:lnTo>
                  <a:lnTo>
                    <a:pt x="600" y="2481"/>
                  </a:lnTo>
                  <a:lnTo>
                    <a:pt x="591" y="2490"/>
                  </a:lnTo>
                  <a:lnTo>
                    <a:pt x="591" y="2500"/>
                  </a:lnTo>
                  <a:lnTo>
                    <a:pt x="591" y="2509"/>
                  </a:lnTo>
                  <a:lnTo>
                    <a:pt x="582" y="2518"/>
                  </a:lnTo>
                  <a:lnTo>
                    <a:pt x="582" y="2527"/>
                  </a:lnTo>
                  <a:lnTo>
                    <a:pt x="574" y="2537"/>
                  </a:lnTo>
                  <a:lnTo>
                    <a:pt x="574" y="2547"/>
                  </a:lnTo>
                  <a:lnTo>
                    <a:pt x="565" y="2556"/>
                  </a:lnTo>
                  <a:lnTo>
                    <a:pt x="557" y="2566"/>
                  </a:lnTo>
                  <a:lnTo>
                    <a:pt x="557" y="2575"/>
                  </a:lnTo>
                  <a:lnTo>
                    <a:pt x="547" y="2585"/>
                  </a:lnTo>
                  <a:lnTo>
                    <a:pt x="547" y="2593"/>
                  </a:lnTo>
                  <a:lnTo>
                    <a:pt x="539" y="2603"/>
                  </a:lnTo>
                  <a:lnTo>
                    <a:pt x="539" y="2613"/>
                  </a:lnTo>
                  <a:lnTo>
                    <a:pt x="531" y="2622"/>
                  </a:lnTo>
                  <a:lnTo>
                    <a:pt x="531" y="2632"/>
                  </a:lnTo>
                  <a:lnTo>
                    <a:pt x="523" y="2641"/>
                  </a:lnTo>
                  <a:lnTo>
                    <a:pt x="523" y="2651"/>
                  </a:lnTo>
                  <a:lnTo>
                    <a:pt x="513" y="2659"/>
                  </a:lnTo>
                  <a:lnTo>
                    <a:pt x="505" y="2669"/>
                  </a:lnTo>
                  <a:lnTo>
                    <a:pt x="505" y="2679"/>
                  </a:lnTo>
                  <a:lnTo>
                    <a:pt x="505" y="2688"/>
                  </a:lnTo>
                  <a:lnTo>
                    <a:pt x="497" y="2679"/>
                  </a:lnTo>
                  <a:lnTo>
                    <a:pt x="488" y="2679"/>
                  </a:lnTo>
                  <a:lnTo>
                    <a:pt x="480" y="2669"/>
                  </a:lnTo>
                  <a:lnTo>
                    <a:pt x="471" y="2659"/>
                  </a:lnTo>
                  <a:lnTo>
                    <a:pt x="462" y="2651"/>
                  </a:lnTo>
                  <a:lnTo>
                    <a:pt x="454" y="2641"/>
                  </a:lnTo>
                  <a:lnTo>
                    <a:pt x="436" y="2632"/>
                  </a:lnTo>
                  <a:lnTo>
                    <a:pt x="428" y="2622"/>
                  </a:lnTo>
                  <a:lnTo>
                    <a:pt x="454" y="2593"/>
                  </a:lnTo>
                  <a:lnTo>
                    <a:pt x="454" y="2575"/>
                  </a:lnTo>
                  <a:lnTo>
                    <a:pt x="436" y="2575"/>
                  </a:lnTo>
                  <a:lnTo>
                    <a:pt x="428" y="2585"/>
                  </a:lnTo>
                  <a:lnTo>
                    <a:pt x="411" y="2603"/>
                  </a:lnTo>
                  <a:lnTo>
                    <a:pt x="411" y="2613"/>
                  </a:lnTo>
                  <a:lnTo>
                    <a:pt x="403" y="2622"/>
                  </a:lnTo>
                  <a:lnTo>
                    <a:pt x="385" y="2632"/>
                  </a:lnTo>
                  <a:lnTo>
                    <a:pt x="369" y="2632"/>
                  </a:lnTo>
                  <a:lnTo>
                    <a:pt x="359" y="2622"/>
                  </a:lnTo>
                  <a:lnTo>
                    <a:pt x="351" y="2622"/>
                  </a:lnTo>
                  <a:lnTo>
                    <a:pt x="343" y="2622"/>
                  </a:lnTo>
                  <a:lnTo>
                    <a:pt x="334" y="2622"/>
                  </a:lnTo>
                  <a:lnTo>
                    <a:pt x="317" y="2622"/>
                  </a:lnTo>
                  <a:lnTo>
                    <a:pt x="334" y="2651"/>
                  </a:lnTo>
                  <a:lnTo>
                    <a:pt x="326" y="2651"/>
                  </a:lnTo>
                  <a:lnTo>
                    <a:pt x="308" y="2651"/>
                  </a:lnTo>
                  <a:lnTo>
                    <a:pt x="300" y="2651"/>
                  </a:lnTo>
                  <a:lnTo>
                    <a:pt x="292" y="2651"/>
                  </a:lnTo>
                  <a:lnTo>
                    <a:pt x="282" y="2641"/>
                  </a:lnTo>
                  <a:lnTo>
                    <a:pt x="274" y="2641"/>
                  </a:lnTo>
                  <a:lnTo>
                    <a:pt x="266" y="2641"/>
                  </a:lnTo>
                  <a:lnTo>
                    <a:pt x="257" y="2641"/>
                  </a:lnTo>
                  <a:lnTo>
                    <a:pt x="249" y="2632"/>
                  </a:lnTo>
                  <a:lnTo>
                    <a:pt x="240" y="2632"/>
                  </a:lnTo>
                  <a:lnTo>
                    <a:pt x="231" y="2622"/>
                  </a:lnTo>
                  <a:lnTo>
                    <a:pt x="223" y="2622"/>
                  </a:lnTo>
                  <a:lnTo>
                    <a:pt x="215" y="2622"/>
                  </a:lnTo>
                  <a:lnTo>
                    <a:pt x="205" y="2622"/>
                  </a:lnTo>
                  <a:lnTo>
                    <a:pt x="197" y="2622"/>
                  </a:lnTo>
                  <a:lnTo>
                    <a:pt x="223" y="2651"/>
                  </a:lnTo>
                  <a:lnTo>
                    <a:pt x="163" y="2744"/>
                  </a:lnTo>
                  <a:lnTo>
                    <a:pt x="146" y="2773"/>
                  </a:lnTo>
                  <a:lnTo>
                    <a:pt x="138" y="2773"/>
                  </a:lnTo>
                  <a:lnTo>
                    <a:pt x="138" y="2801"/>
                  </a:lnTo>
                  <a:lnTo>
                    <a:pt x="112" y="2849"/>
                  </a:lnTo>
                  <a:lnTo>
                    <a:pt x="104" y="2867"/>
                  </a:lnTo>
                  <a:lnTo>
                    <a:pt x="94" y="2876"/>
                  </a:lnTo>
                  <a:lnTo>
                    <a:pt x="86" y="2896"/>
                  </a:lnTo>
                  <a:lnTo>
                    <a:pt x="77" y="2905"/>
                  </a:lnTo>
                  <a:lnTo>
                    <a:pt x="69" y="2923"/>
                  </a:lnTo>
                  <a:lnTo>
                    <a:pt x="61" y="2933"/>
                  </a:lnTo>
                  <a:lnTo>
                    <a:pt x="43" y="2952"/>
                  </a:lnTo>
                  <a:lnTo>
                    <a:pt x="35" y="2962"/>
                  </a:lnTo>
                  <a:lnTo>
                    <a:pt x="9" y="2981"/>
                  </a:lnTo>
                  <a:lnTo>
                    <a:pt x="0" y="2962"/>
                  </a:lnTo>
                  <a:lnTo>
                    <a:pt x="0" y="2923"/>
                  </a:lnTo>
                  <a:lnTo>
                    <a:pt x="27" y="2933"/>
                  </a:lnTo>
                  <a:lnTo>
                    <a:pt x="17" y="2896"/>
                  </a:lnTo>
                  <a:lnTo>
                    <a:pt x="9" y="2876"/>
                  </a:lnTo>
                  <a:lnTo>
                    <a:pt x="9" y="2857"/>
                  </a:lnTo>
                  <a:lnTo>
                    <a:pt x="0" y="2830"/>
                  </a:lnTo>
                  <a:lnTo>
                    <a:pt x="9" y="2801"/>
                  </a:lnTo>
                  <a:lnTo>
                    <a:pt x="35" y="2754"/>
                  </a:lnTo>
                  <a:lnTo>
                    <a:pt x="43" y="2688"/>
                  </a:lnTo>
                  <a:lnTo>
                    <a:pt x="35" y="2659"/>
                  </a:lnTo>
                  <a:lnTo>
                    <a:pt x="35" y="2632"/>
                  </a:lnTo>
                  <a:lnTo>
                    <a:pt x="35" y="2622"/>
                  </a:lnTo>
                  <a:lnTo>
                    <a:pt x="43" y="2613"/>
                  </a:lnTo>
                  <a:lnTo>
                    <a:pt x="51" y="2603"/>
                  </a:lnTo>
                  <a:lnTo>
                    <a:pt x="51" y="2593"/>
                  </a:lnTo>
                  <a:lnTo>
                    <a:pt x="69" y="2585"/>
                  </a:lnTo>
                  <a:lnTo>
                    <a:pt x="77" y="2566"/>
                  </a:lnTo>
                  <a:lnTo>
                    <a:pt x="86" y="2566"/>
                  </a:lnTo>
                  <a:lnTo>
                    <a:pt x="94" y="2556"/>
                  </a:lnTo>
                  <a:lnTo>
                    <a:pt x="104" y="2556"/>
                  </a:lnTo>
                  <a:lnTo>
                    <a:pt x="112" y="2547"/>
                  </a:lnTo>
                  <a:lnTo>
                    <a:pt x="120" y="2547"/>
                  </a:lnTo>
                  <a:lnTo>
                    <a:pt x="128" y="2537"/>
                  </a:lnTo>
                  <a:lnTo>
                    <a:pt x="138" y="2537"/>
                  </a:lnTo>
                  <a:lnTo>
                    <a:pt x="146" y="2537"/>
                  </a:lnTo>
                  <a:lnTo>
                    <a:pt x="154" y="2527"/>
                  </a:lnTo>
                  <a:lnTo>
                    <a:pt x="163" y="2527"/>
                  </a:lnTo>
                  <a:lnTo>
                    <a:pt x="171" y="2527"/>
                  </a:lnTo>
                  <a:lnTo>
                    <a:pt x="180" y="2527"/>
                  </a:lnTo>
                  <a:lnTo>
                    <a:pt x="189" y="2518"/>
                  </a:lnTo>
                  <a:lnTo>
                    <a:pt x="197" y="2518"/>
                  </a:lnTo>
                  <a:lnTo>
                    <a:pt x="205" y="2518"/>
                  </a:lnTo>
                  <a:lnTo>
                    <a:pt x="215" y="2518"/>
                  </a:lnTo>
                  <a:lnTo>
                    <a:pt x="223" y="2518"/>
                  </a:lnTo>
                  <a:lnTo>
                    <a:pt x="231" y="2518"/>
                  </a:lnTo>
                  <a:lnTo>
                    <a:pt x="240" y="2509"/>
                  </a:lnTo>
                  <a:lnTo>
                    <a:pt x="249" y="2509"/>
                  </a:lnTo>
                  <a:lnTo>
                    <a:pt x="257" y="2509"/>
                  </a:lnTo>
                  <a:lnTo>
                    <a:pt x="274" y="2509"/>
                  </a:lnTo>
                  <a:lnTo>
                    <a:pt x="282" y="2509"/>
                  </a:lnTo>
                  <a:lnTo>
                    <a:pt x="292" y="2509"/>
                  </a:lnTo>
                  <a:lnTo>
                    <a:pt x="300" y="2500"/>
                  </a:lnTo>
                  <a:lnTo>
                    <a:pt x="308" y="2500"/>
                  </a:lnTo>
                  <a:lnTo>
                    <a:pt x="317" y="2500"/>
                  </a:lnTo>
                  <a:lnTo>
                    <a:pt x="326" y="2500"/>
                  </a:lnTo>
                  <a:lnTo>
                    <a:pt x="334" y="2490"/>
                  </a:lnTo>
                  <a:lnTo>
                    <a:pt x="343" y="2490"/>
                  </a:lnTo>
                  <a:lnTo>
                    <a:pt x="351" y="2481"/>
                  </a:lnTo>
                  <a:lnTo>
                    <a:pt x="359" y="2481"/>
                  </a:lnTo>
                  <a:lnTo>
                    <a:pt x="369" y="2471"/>
                  </a:lnTo>
                  <a:lnTo>
                    <a:pt x="377" y="2471"/>
                  </a:lnTo>
                  <a:lnTo>
                    <a:pt x="385" y="2461"/>
                  </a:lnTo>
                  <a:lnTo>
                    <a:pt x="394" y="2461"/>
                  </a:lnTo>
                  <a:lnTo>
                    <a:pt x="403" y="2452"/>
                  </a:lnTo>
                  <a:lnTo>
                    <a:pt x="411" y="2443"/>
                  </a:lnTo>
                  <a:lnTo>
                    <a:pt x="420" y="2443"/>
                  </a:lnTo>
                  <a:lnTo>
                    <a:pt x="428" y="2434"/>
                  </a:lnTo>
                  <a:lnTo>
                    <a:pt x="436" y="2424"/>
                  </a:lnTo>
                  <a:lnTo>
                    <a:pt x="446" y="2415"/>
                  </a:lnTo>
                  <a:lnTo>
                    <a:pt x="446" y="2405"/>
                  </a:lnTo>
                  <a:lnTo>
                    <a:pt x="454" y="2395"/>
                  </a:lnTo>
                  <a:lnTo>
                    <a:pt x="462" y="2377"/>
                  </a:lnTo>
                  <a:lnTo>
                    <a:pt x="471" y="2368"/>
                  </a:lnTo>
                  <a:lnTo>
                    <a:pt x="471" y="2358"/>
                  </a:lnTo>
                  <a:lnTo>
                    <a:pt x="480" y="2339"/>
                  </a:lnTo>
                  <a:lnTo>
                    <a:pt x="488" y="2329"/>
                  </a:lnTo>
                  <a:lnTo>
                    <a:pt x="488" y="2311"/>
                  </a:lnTo>
                  <a:lnTo>
                    <a:pt x="497" y="2292"/>
                  </a:lnTo>
                  <a:lnTo>
                    <a:pt x="497" y="2283"/>
                  </a:lnTo>
                  <a:lnTo>
                    <a:pt x="505" y="2263"/>
                  </a:lnTo>
                  <a:lnTo>
                    <a:pt x="505" y="2245"/>
                  </a:lnTo>
                  <a:lnTo>
                    <a:pt x="513" y="2226"/>
                  </a:lnTo>
                  <a:lnTo>
                    <a:pt x="513" y="2207"/>
                  </a:lnTo>
                  <a:lnTo>
                    <a:pt x="539" y="2254"/>
                  </a:lnTo>
                  <a:lnTo>
                    <a:pt x="557" y="2245"/>
                  </a:lnTo>
                  <a:lnTo>
                    <a:pt x="557" y="2254"/>
                  </a:lnTo>
                  <a:lnTo>
                    <a:pt x="557" y="2226"/>
                  </a:lnTo>
                  <a:lnTo>
                    <a:pt x="557" y="2207"/>
                  </a:lnTo>
                  <a:lnTo>
                    <a:pt x="557" y="2197"/>
                  </a:lnTo>
                  <a:lnTo>
                    <a:pt x="557" y="2188"/>
                  </a:lnTo>
                  <a:lnTo>
                    <a:pt x="547" y="2170"/>
                  </a:lnTo>
                  <a:lnTo>
                    <a:pt x="547" y="2160"/>
                  </a:lnTo>
                  <a:lnTo>
                    <a:pt x="547" y="2151"/>
                  </a:lnTo>
                  <a:lnTo>
                    <a:pt x="547" y="2141"/>
                  </a:lnTo>
                  <a:lnTo>
                    <a:pt x="547" y="2122"/>
                  </a:lnTo>
                  <a:lnTo>
                    <a:pt x="539" y="2112"/>
                  </a:lnTo>
                  <a:lnTo>
                    <a:pt x="539" y="2104"/>
                  </a:lnTo>
                  <a:lnTo>
                    <a:pt x="539" y="2094"/>
                  </a:lnTo>
                  <a:lnTo>
                    <a:pt x="539" y="2085"/>
                  </a:lnTo>
                  <a:lnTo>
                    <a:pt x="539" y="2065"/>
                  </a:lnTo>
                  <a:lnTo>
                    <a:pt x="531" y="2056"/>
                  </a:lnTo>
                  <a:lnTo>
                    <a:pt x="531" y="2046"/>
                  </a:lnTo>
                  <a:lnTo>
                    <a:pt x="531" y="2038"/>
                  </a:lnTo>
                  <a:lnTo>
                    <a:pt x="531" y="2028"/>
                  </a:lnTo>
                  <a:lnTo>
                    <a:pt x="531" y="2019"/>
                  </a:lnTo>
                  <a:lnTo>
                    <a:pt x="531" y="1999"/>
                  </a:lnTo>
                  <a:lnTo>
                    <a:pt x="523" y="1990"/>
                  </a:lnTo>
                  <a:lnTo>
                    <a:pt x="523" y="1980"/>
                  </a:lnTo>
                  <a:lnTo>
                    <a:pt x="523" y="1972"/>
                  </a:lnTo>
                  <a:lnTo>
                    <a:pt x="523" y="1953"/>
                  </a:lnTo>
                  <a:lnTo>
                    <a:pt x="523" y="1933"/>
                  </a:lnTo>
                  <a:lnTo>
                    <a:pt x="523" y="1924"/>
                  </a:lnTo>
                  <a:lnTo>
                    <a:pt x="523" y="1914"/>
                  </a:lnTo>
                  <a:lnTo>
                    <a:pt x="513" y="1906"/>
                  </a:lnTo>
                  <a:lnTo>
                    <a:pt x="513" y="1896"/>
                  </a:lnTo>
                  <a:lnTo>
                    <a:pt x="513" y="1887"/>
                  </a:lnTo>
                  <a:lnTo>
                    <a:pt x="513" y="1867"/>
                  </a:lnTo>
                  <a:lnTo>
                    <a:pt x="513" y="1858"/>
                  </a:lnTo>
                  <a:lnTo>
                    <a:pt x="513" y="1848"/>
                  </a:lnTo>
                  <a:lnTo>
                    <a:pt x="513" y="1840"/>
                  </a:lnTo>
                  <a:lnTo>
                    <a:pt x="513" y="1830"/>
                  </a:lnTo>
                  <a:lnTo>
                    <a:pt x="513" y="1821"/>
                  </a:lnTo>
                  <a:lnTo>
                    <a:pt x="513" y="1801"/>
                  </a:lnTo>
                  <a:lnTo>
                    <a:pt x="513" y="1782"/>
                  </a:lnTo>
                  <a:lnTo>
                    <a:pt x="513" y="1773"/>
                  </a:lnTo>
                  <a:lnTo>
                    <a:pt x="513" y="1764"/>
                  </a:lnTo>
                  <a:lnTo>
                    <a:pt x="513" y="1755"/>
                  </a:lnTo>
                  <a:lnTo>
                    <a:pt x="513" y="1745"/>
                  </a:lnTo>
                  <a:lnTo>
                    <a:pt x="513" y="1726"/>
                  </a:lnTo>
                  <a:lnTo>
                    <a:pt x="513" y="1716"/>
                  </a:lnTo>
                  <a:lnTo>
                    <a:pt x="513" y="1707"/>
                  </a:lnTo>
                  <a:lnTo>
                    <a:pt x="513" y="1698"/>
                  </a:lnTo>
                  <a:lnTo>
                    <a:pt x="513" y="1689"/>
                  </a:lnTo>
                  <a:lnTo>
                    <a:pt x="513" y="1669"/>
                  </a:lnTo>
                  <a:lnTo>
                    <a:pt x="513" y="1660"/>
                  </a:lnTo>
                  <a:lnTo>
                    <a:pt x="513" y="1650"/>
                  </a:lnTo>
                  <a:lnTo>
                    <a:pt x="513" y="1641"/>
                  </a:lnTo>
                  <a:lnTo>
                    <a:pt x="513" y="1623"/>
                  </a:lnTo>
                  <a:lnTo>
                    <a:pt x="513" y="1613"/>
                  </a:lnTo>
                  <a:lnTo>
                    <a:pt x="513" y="1603"/>
                  </a:lnTo>
                  <a:lnTo>
                    <a:pt x="513" y="1584"/>
                  </a:lnTo>
                  <a:lnTo>
                    <a:pt x="513" y="1575"/>
                  </a:lnTo>
                  <a:lnTo>
                    <a:pt x="523" y="1566"/>
                  </a:lnTo>
                  <a:lnTo>
                    <a:pt x="523" y="1547"/>
                  </a:lnTo>
                  <a:lnTo>
                    <a:pt x="523" y="1537"/>
                  </a:lnTo>
                  <a:lnTo>
                    <a:pt x="523" y="1528"/>
                  </a:lnTo>
                  <a:lnTo>
                    <a:pt x="523" y="1509"/>
                  </a:lnTo>
                  <a:lnTo>
                    <a:pt x="531" y="1500"/>
                  </a:lnTo>
                  <a:lnTo>
                    <a:pt x="531" y="1491"/>
                  </a:lnTo>
                  <a:lnTo>
                    <a:pt x="531" y="1471"/>
                  </a:lnTo>
                  <a:lnTo>
                    <a:pt x="539" y="1462"/>
                  </a:lnTo>
                  <a:lnTo>
                    <a:pt x="557" y="1301"/>
                  </a:lnTo>
                  <a:lnTo>
                    <a:pt x="574" y="1227"/>
                  </a:lnTo>
                  <a:lnTo>
                    <a:pt x="574" y="1217"/>
                  </a:lnTo>
                  <a:lnTo>
                    <a:pt x="574" y="1132"/>
                  </a:lnTo>
                  <a:lnTo>
                    <a:pt x="565" y="1076"/>
                  </a:lnTo>
                  <a:lnTo>
                    <a:pt x="565" y="1019"/>
                  </a:lnTo>
                  <a:lnTo>
                    <a:pt x="608" y="981"/>
                  </a:lnTo>
                  <a:lnTo>
                    <a:pt x="608" y="971"/>
                  </a:lnTo>
                  <a:lnTo>
                    <a:pt x="591" y="971"/>
                  </a:lnTo>
                  <a:lnTo>
                    <a:pt x="574" y="981"/>
                  </a:lnTo>
                  <a:lnTo>
                    <a:pt x="565" y="981"/>
                  </a:lnTo>
                  <a:lnTo>
                    <a:pt x="557" y="990"/>
                  </a:lnTo>
                  <a:lnTo>
                    <a:pt x="547" y="990"/>
                  </a:lnTo>
                  <a:lnTo>
                    <a:pt x="539" y="981"/>
                  </a:lnTo>
                  <a:lnTo>
                    <a:pt x="523" y="981"/>
                  </a:lnTo>
                  <a:lnTo>
                    <a:pt x="513" y="971"/>
                  </a:lnTo>
                  <a:lnTo>
                    <a:pt x="505" y="961"/>
                  </a:lnTo>
                  <a:lnTo>
                    <a:pt x="531" y="944"/>
                  </a:lnTo>
                  <a:lnTo>
                    <a:pt x="531" y="934"/>
                  </a:lnTo>
                  <a:lnTo>
                    <a:pt x="523" y="934"/>
                  </a:lnTo>
                  <a:lnTo>
                    <a:pt x="513" y="934"/>
                  </a:lnTo>
                  <a:lnTo>
                    <a:pt x="497" y="934"/>
                  </a:lnTo>
                  <a:lnTo>
                    <a:pt x="488" y="934"/>
                  </a:lnTo>
                  <a:lnTo>
                    <a:pt x="471" y="924"/>
                  </a:lnTo>
                  <a:lnTo>
                    <a:pt x="462" y="924"/>
                  </a:lnTo>
                  <a:lnTo>
                    <a:pt x="454" y="915"/>
                  </a:lnTo>
                  <a:lnTo>
                    <a:pt x="454" y="905"/>
                  </a:lnTo>
                  <a:lnTo>
                    <a:pt x="446" y="895"/>
                  </a:lnTo>
                  <a:lnTo>
                    <a:pt x="446" y="887"/>
                  </a:lnTo>
                  <a:lnTo>
                    <a:pt x="436" y="868"/>
                  </a:lnTo>
                  <a:lnTo>
                    <a:pt x="436" y="858"/>
                  </a:lnTo>
                  <a:lnTo>
                    <a:pt x="428" y="849"/>
                  </a:lnTo>
                  <a:lnTo>
                    <a:pt x="428" y="839"/>
                  </a:lnTo>
                  <a:lnTo>
                    <a:pt x="420" y="829"/>
                  </a:lnTo>
                  <a:lnTo>
                    <a:pt x="411" y="821"/>
                  </a:lnTo>
                  <a:lnTo>
                    <a:pt x="403" y="812"/>
                  </a:lnTo>
                  <a:lnTo>
                    <a:pt x="394" y="802"/>
                  </a:lnTo>
                  <a:lnTo>
                    <a:pt x="385" y="792"/>
                  </a:lnTo>
                  <a:lnTo>
                    <a:pt x="377" y="783"/>
                  </a:lnTo>
                  <a:lnTo>
                    <a:pt x="369" y="773"/>
                  </a:lnTo>
                  <a:lnTo>
                    <a:pt x="359" y="763"/>
                  </a:lnTo>
                  <a:lnTo>
                    <a:pt x="351" y="755"/>
                  </a:lnTo>
                  <a:lnTo>
                    <a:pt x="343" y="755"/>
                  </a:lnTo>
                  <a:lnTo>
                    <a:pt x="334" y="746"/>
                  </a:lnTo>
                  <a:lnTo>
                    <a:pt x="326" y="736"/>
                  </a:lnTo>
                  <a:lnTo>
                    <a:pt x="317" y="726"/>
                  </a:lnTo>
                  <a:lnTo>
                    <a:pt x="308" y="726"/>
                  </a:lnTo>
                  <a:lnTo>
                    <a:pt x="292" y="717"/>
                  </a:lnTo>
                  <a:lnTo>
                    <a:pt x="282" y="707"/>
                  </a:lnTo>
                  <a:lnTo>
                    <a:pt x="274" y="697"/>
                  </a:lnTo>
                  <a:lnTo>
                    <a:pt x="266" y="697"/>
                  </a:lnTo>
                  <a:lnTo>
                    <a:pt x="257" y="688"/>
                  </a:lnTo>
                  <a:lnTo>
                    <a:pt x="240" y="680"/>
                  </a:lnTo>
                  <a:lnTo>
                    <a:pt x="231" y="680"/>
                  </a:lnTo>
                  <a:lnTo>
                    <a:pt x="223" y="670"/>
                  </a:lnTo>
                  <a:lnTo>
                    <a:pt x="215" y="660"/>
                  </a:lnTo>
                  <a:lnTo>
                    <a:pt x="205" y="651"/>
                  </a:lnTo>
                  <a:lnTo>
                    <a:pt x="197" y="651"/>
                  </a:lnTo>
                  <a:lnTo>
                    <a:pt x="189" y="641"/>
                  </a:lnTo>
                  <a:lnTo>
                    <a:pt x="189" y="631"/>
                  </a:lnTo>
                  <a:lnTo>
                    <a:pt x="180" y="622"/>
                  </a:lnTo>
                  <a:lnTo>
                    <a:pt x="180" y="614"/>
                  </a:lnTo>
                  <a:lnTo>
                    <a:pt x="171" y="604"/>
                  </a:lnTo>
                  <a:lnTo>
                    <a:pt x="171" y="594"/>
                  </a:lnTo>
                  <a:lnTo>
                    <a:pt x="171" y="585"/>
                  </a:lnTo>
                  <a:lnTo>
                    <a:pt x="163" y="575"/>
                  </a:lnTo>
                  <a:lnTo>
                    <a:pt x="163" y="565"/>
                  </a:lnTo>
                  <a:lnTo>
                    <a:pt x="154" y="548"/>
                  </a:lnTo>
                  <a:lnTo>
                    <a:pt x="154" y="528"/>
                  </a:lnTo>
                  <a:lnTo>
                    <a:pt x="146" y="509"/>
                  </a:lnTo>
                  <a:lnTo>
                    <a:pt x="146" y="424"/>
                  </a:lnTo>
                  <a:lnTo>
                    <a:pt x="146" y="406"/>
                  </a:lnTo>
                  <a:lnTo>
                    <a:pt x="138" y="387"/>
                  </a:lnTo>
                  <a:lnTo>
                    <a:pt x="128" y="358"/>
                  </a:lnTo>
                  <a:lnTo>
                    <a:pt x="120" y="348"/>
                  </a:lnTo>
                  <a:lnTo>
                    <a:pt x="112" y="330"/>
                  </a:lnTo>
                  <a:lnTo>
                    <a:pt x="104" y="321"/>
                  </a:lnTo>
                  <a:lnTo>
                    <a:pt x="94" y="311"/>
                  </a:lnTo>
                  <a:lnTo>
                    <a:pt x="77" y="302"/>
                  </a:lnTo>
                  <a:lnTo>
                    <a:pt x="69" y="282"/>
                  </a:lnTo>
                  <a:lnTo>
                    <a:pt x="61" y="274"/>
                  </a:lnTo>
                  <a:lnTo>
                    <a:pt x="51" y="264"/>
                  </a:lnTo>
                  <a:lnTo>
                    <a:pt x="51" y="255"/>
                  </a:lnTo>
                  <a:lnTo>
                    <a:pt x="77" y="236"/>
                  </a:lnTo>
                  <a:lnTo>
                    <a:pt x="86" y="226"/>
                  </a:lnTo>
                  <a:lnTo>
                    <a:pt x="120" y="179"/>
                  </a:lnTo>
                  <a:lnTo>
                    <a:pt x="146" y="179"/>
                  </a:lnTo>
                  <a:lnTo>
                    <a:pt x="163" y="170"/>
                  </a:lnTo>
                  <a:lnTo>
                    <a:pt x="163" y="198"/>
                  </a:lnTo>
                  <a:lnTo>
                    <a:pt x="163" y="216"/>
                  </a:lnTo>
                  <a:lnTo>
                    <a:pt x="163" y="226"/>
                  </a:lnTo>
                  <a:lnTo>
                    <a:pt x="171" y="245"/>
                  </a:lnTo>
                  <a:lnTo>
                    <a:pt x="171" y="255"/>
                  </a:lnTo>
                  <a:lnTo>
                    <a:pt x="180" y="264"/>
                  </a:lnTo>
                  <a:lnTo>
                    <a:pt x="180" y="274"/>
                  </a:lnTo>
                  <a:lnTo>
                    <a:pt x="189" y="292"/>
                  </a:lnTo>
                  <a:lnTo>
                    <a:pt x="189" y="302"/>
                  </a:lnTo>
                  <a:lnTo>
                    <a:pt x="197" y="302"/>
                  </a:lnTo>
                  <a:lnTo>
                    <a:pt x="205" y="321"/>
                  </a:lnTo>
                  <a:lnTo>
                    <a:pt x="215" y="340"/>
                  </a:lnTo>
                  <a:lnTo>
                    <a:pt x="223" y="348"/>
                  </a:lnTo>
                  <a:lnTo>
                    <a:pt x="231" y="358"/>
                  </a:lnTo>
                  <a:lnTo>
                    <a:pt x="240" y="368"/>
                  </a:lnTo>
                  <a:lnTo>
                    <a:pt x="249" y="387"/>
                  </a:lnTo>
                  <a:lnTo>
                    <a:pt x="249" y="396"/>
                  </a:lnTo>
                  <a:lnTo>
                    <a:pt x="257" y="406"/>
                  </a:lnTo>
                  <a:lnTo>
                    <a:pt x="257" y="416"/>
                  </a:lnTo>
                  <a:lnTo>
                    <a:pt x="257" y="424"/>
                  </a:lnTo>
                  <a:lnTo>
                    <a:pt x="266" y="434"/>
                  </a:lnTo>
                  <a:lnTo>
                    <a:pt x="266" y="453"/>
                  </a:lnTo>
                  <a:lnTo>
                    <a:pt x="266" y="462"/>
                  </a:lnTo>
                  <a:lnTo>
                    <a:pt x="266" y="472"/>
                  </a:lnTo>
                  <a:lnTo>
                    <a:pt x="266" y="482"/>
                  </a:lnTo>
                  <a:lnTo>
                    <a:pt x="266" y="490"/>
                  </a:lnTo>
                  <a:lnTo>
                    <a:pt x="266" y="499"/>
                  </a:lnTo>
                  <a:lnTo>
                    <a:pt x="266" y="509"/>
                  </a:lnTo>
                  <a:lnTo>
                    <a:pt x="266" y="519"/>
                  </a:lnTo>
                  <a:lnTo>
                    <a:pt x="274" y="538"/>
                  </a:lnTo>
                  <a:lnTo>
                    <a:pt x="274" y="548"/>
                  </a:lnTo>
                  <a:lnTo>
                    <a:pt x="282" y="548"/>
                  </a:lnTo>
                  <a:lnTo>
                    <a:pt x="292" y="519"/>
                  </a:lnTo>
                  <a:lnTo>
                    <a:pt x="300" y="462"/>
                  </a:lnTo>
                  <a:lnTo>
                    <a:pt x="317" y="472"/>
                  </a:lnTo>
                  <a:lnTo>
                    <a:pt x="317" y="482"/>
                  </a:lnTo>
                  <a:lnTo>
                    <a:pt x="317" y="499"/>
                  </a:lnTo>
                  <a:lnTo>
                    <a:pt x="326" y="509"/>
                  </a:lnTo>
                  <a:lnTo>
                    <a:pt x="326" y="519"/>
                  </a:lnTo>
                  <a:lnTo>
                    <a:pt x="334" y="528"/>
                  </a:lnTo>
                  <a:lnTo>
                    <a:pt x="334" y="538"/>
                  </a:lnTo>
                  <a:lnTo>
                    <a:pt x="343" y="548"/>
                  </a:lnTo>
                  <a:lnTo>
                    <a:pt x="343" y="556"/>
                  </a:lnTo>
                  <a:lnTo>
                    <a:pt x="351" y="565"/>
                  </a:lnTo>
                  <a:lnTo>
                    <a:pt x="359" y="575"/>
                  </a:lnTo>
                  <a:lnTo>
                    <a:pt x="359" y="585"/>
                  </a:lnTo>
                  <a:lnTo>
                    <a:pt x="369" y="594"/>
                  </a:lnTo>
                  <a:lnTo>
                    <a:pt x="369" y="604"/>
                  </a:lnTo>
                  <a:lnTo>
                    <a:pt x="377" y="614"/>
                  </a:lnTo>
                  <a:lnTo>
                    <a:pt x="377" y="622"/>
                  </a:lnTo>
                  <a:lnTo>
                    <a:pt x="385" y="641"/>
                  </a:lnTo>
                  <a:lnTo>
                    <a:pt x="394" y="556"/>
                  </a:lnTo>
                  <a:lnTo>
                    <a:pt x="436" y="575"/>
                  </a:lnTo>
                  <a:lnTo>
                    <a:pt x="480" y="622"/>
                  </a:lnTo>
                  <a:lnTo>
                    <a:pt x="488" y="631"/>
                  </a:lnTo>
                  <a:lnTo>
                    <a:pt x="557" y="717"/>
                  </a:lnTo>
                  <a:lnTo>
                    <a:pt x="565" y="717"/>
                  </a:lnTo>
                  <a:lnTo>
                    <a:pt x="557" y="707"/>
                  </a:lnTo>
                  <a:lnTo>
                    <a:pt x="539" y="660"/>
                  </a:lnTo>
                  <a:lnTo>
                    <a:pt x="557" y="670"/>
                  </a:lnTo>
                  <a:lnTo>
                    <a:pt x="565" y="670"/>
                  </a:lnTo>
                  <a:lnTo>
                    <a:pt x="591" y="697"/>
                  </a:lnTo>
                  <a:lnTo>
                    <a:pt x="608" y="707"/>
                  </a:lnTo>
                  <a:lnTo>
                    <a:pt x="600" y="688"/>
                  </a:lnTo>
                  <a:lnTo>
                    <a:pt x="608" y="697"/>
                  </a:lnTo>
                  <a:lnTo>
                    <a:pt x="616" y="697"/>
                  </a:lnTo>
                  <a:lnTo>
                    <a:pt x="624" y="697"/>
                  </a:lnTo>
                  <a:lnTo>
                    <a:pt x="634" y="707"/>
                  </a:lnTo>
                  <a:lnTo>
                    <a:pt x="642" y="717"/>
                  </a:lnTo>
                  <a:lnTo>
                    <a:pt x="642" y="726"/>
                  </a:lnTo>
                  <a:lnTo>
                    <a:pt x="642" y="736"/>
                  </a:lnTo>
                  <a:lnTo>
                    <a:pt x="651" y="736"/>
                  </a:lnTo>
                  <a:lnTo>
                    <a:pt x="651" y="746"/>
                  </a:lnTo>
                  <a:lnTo>
                    <a:pt x="651" y="755"/>
                  </a:lnTo>
                  <a:lnTo>
                    <a:pt x="659" y="763"/>
                  </a:lnTo>
                  <a:lnTo>
                    <a:pt x="668" y="763"/>
                  </a:lnTo>
                  <a:lnTo>
                    <a:pt x="668" y="746"/>
                  </a:lnTo>
                  <a:lnTo>
                    <a:pt x="668" y="736"/>
                  </a:lnTo>
                  <a:lnTo>
                    <a:pt x="659" y="717"/>
                  </a:lnTo>
                  <a:lnTo>
                    <a:pt x="659" y="707"/>
                  </a:lnTo>
                  <a:lnTo>
                    <a:pt x="651" y="688"/>
                  </a:lnTo>
                  <a:lnTo>
                    <a:pt x="651" y="680"/>
                  </a:lnTo>
                  <a:lnTo>
                    <a:pt x="642" y="670"/>
                  </a:lnTo>
                  <a:lnTo>
                    <a:pt x="634" y="660"/>
                  </a:lnTo>
                  <a:lnTo>
                    <a:pt x="600" y="641"/>
                  </a:lnTo>
                  <a:lnTo>
                    <a:pt x="600" y="622"/>
                  </a:lnTo>
                  <a:lnTo>
                    <a:pt x="624" y="575"/>
                  </a:lnTo>
                  <a:lnTo>
                    <a:pt x="634" y="565"/>
                  </a:lnTo>
                  <a:lnTo>
                    <a:pt x="634" y="556"/>
                  </a:lnTo>
                  <a:lnTo>
                    <a:pt x="616" y="556"/>
                  </a:lnTo>
                  <a:lnTo>
                    <a:pt x="624" y="490"/>
                  </a:lnTo>
                  <a:lnTo>
                    <a:pt x="651" y="453"/>
                  </a:lnTo>
                  <a:lnTo>
                    <a:pt x="624" y="462"/>
                  </a:lnTo>
                  <a:lnTo>
                    <a:pt x="624" y="443"/>
                  </a:lnTo>
                  <a:lnTo>
                    <a:pt x="616" y="424"/>
                  </a:lnTo>
                  <a:lnTo>
                    <a:pt x="608" y="416"/>
                  </a:lnTo>
                  <a:lnTo>
                    <a:pt x="565" y="387"/>
                  </a:lnTo>
                  <a:lnTo>
                    <a:pt x="539" y="282"/>
                  </a:lnTo>
                  <a:lnTo>
                    <a:pt x="531" y="255"/>
                  </a:lnTo>
                  <a:lnTo>
                    <a:pt x="531" y="226"/>
                  </a:lnTo>
                  <a:lnTo>
                    <a:pt x="523" y="189"/>
                  </a:lnTo>
                  <a:lnTo>
                    <a:pt x="523" y="132"/>
                  </a:lnTo>
                  <a:lnTo>
                    <a:pt x="539" y="132"/>
                  </a:lnTo>
                  <a:lnTo>
                    <a:pt x="547" y="123"/>
                  </a:lnTo>
                  <a:lnTo>
                    <a:pt x="557" y="113"/>
                  </a:lnTo>
                  <a:lnTo>
                    <a:pt x="574" y="66"/>
                  </a:lnTo>
                  <a:lnTo>
                    <a:pt x="642" y="113"/>
                  </a:lnTo>
                  <a:lnTo>
                    <a:pt x="651" y="132"/>
                  </a:lnTo>
                  <a:lnTo>
                    <a:pt x="651" y="123"/>
                  </a:lnTo>
                  <a:lnTo>
                    <a:pt x="659" y="113"/>
                  </a:lnTo>
                  <a:lnTo>
                    <a:pt x="659" y="104"/>
                  </a:lnTo>
                  <a:lnTo>
                    <a:pt x="668" y="94"/>
                  </a:lnTo>
                  <a:lnTo>
                    <a:pt x="668" y="84"/>
                  </a:lnTo>
                  <a:lnTo>
                    <a:pt x="668" y="76"/>
                  </a:lnTo>
                  <a:lnTo>
                    <a:pt x="668" y="66"/>
                  </a:lnTo>
                  <a:lnTo>
                    <a:pt x="668" y="57"/>
                  </a:lnTo>
                  <a:lnTo>
                    <a:pt x="685" y="66"/>
                  </a:lnTo>
                  <a:lnTo>
                    <a:pt x="719" y="38"/>
                  </a:lnTo>
                  <a:lnTo>
                    <a:pt x="745" y="0"/>
                  </a:lnTo>
                  <a:lnTo>
                    <a:pt x="762" y="0"/>
                  </a:lnTo>
                  <a:lnTo>
                    <a:pt x="770" y="18"/>
                  </a:lnTo>
                  <a:lnTo>
                    <a:pt x="778" y="57"/>
                  </a:lnTo>
                  <a:lnTo>
                    <a:pt x="796" y="66"/>
                  </a:lnTo>
                  <a:lnTo>
                    <a:pt x="813" y="76"/>
                  </a:lnTo>
                  <a:lnTo>
                    <a:pt x="847" y="38"/>
                  </a:lnTo>
                  <a:lnTo>
                    <a:pt x="857" y="57"/>
                  </a:lnTo>
                  <a:lnTo>
                    <a:pt x="857" y="76"/>
                  </a:lnTo>
                  <a:lnTo>
                    <a:pt x="857" y="94"/>
                  </a:lnTo>
                  <a:lnTo>
                    <a:pt x="857" y="104"/>
                  </a:lnTo>
                  <a:lnTo>
                    <a:pt x="865" y="113"/>
                  </a:lnTo>
                  <a:lnTo>
                    <a:pt x="873" y="123"/>
                  </a:lnTo>
                  <a:lnTo>
                    <a:pt x="873" y="132"/>
                  </a:lnTo>
                  <a:lnTo>
                    <a:pt x="881" y="142"/>
                  </a:lnTo>
                  <a:lnTo>
                    <a:pt x="881" y="150"/>
                  </a:lnTo>
                  <a:lnTo>
                    <a:pt x="881" y="160"/>
                  </a:lnTo>
                  <a:lnTo>
                    <a:pt x="890" y="170"/>
                  </a:lnTo>
                  <a:lnTo>
                    <a:pt x="890" y="179"/>
                  </a:lnTo>
                  <a:lnTo>
                    <a:pt x="899" y="189"/>
                  </a:lnTo>
                  <a:lnTo>
                    <a:pt x="899" y="198"/>
                  </a:lnTo>
                  <a:lnTo>
                    <a:pt x="908" y="208"/>
                  </a:lnTo>
                  <a:lnTo>
                    <a:pt x="916" y="226"/>
                  </a:lnTo>
                  <a:lnTo>
                    <a:pt x="916" y="236"/>
                  </a:lnTo>
                  <a:lnTo>
                    <a:pt x="924" y="245"/>
                  </a:lnTo>
                  <a:lnTo>
                    <a:pt x="924" y="255"/>
                  </a:lnTo>
                  <a:lnTo>
                    <a:pt x="934" y="264"/>
                  </a:lnTo>
                  <a:lnTo>
                    <a:pt x="942" y="274"/>
                  </a:lnTo>
                  <a:lnTo>
                    <a:pt x="942" y="282"/>
                  </a:lnTo>
                  <a:lnTo>
                    <a:pt x="942" y="292"/>
                  </a:lnTo>
                  <a:lnTo>
                    <a:pt x="950" y="302"/>
                  </a:lnTo>
                  <a:lnTo>
                    <a:pt x="958" y="311"/>
                  </a:lnTo>
                  <a:lnTo>
                    <a:pt x="967" y="321"/>
                  </a:lnTo>
                  <a:lnTo>
                    <a:pt x="967" y="330"/>
                  </a:lnTo>
                  <a:lnTo>
                    <a:pt x="976" y="340"/>
                  </a:lnTo>
                  <a:lnTo>
                    <a:pt x="985" y="330"/>
                  </a:lnTo>
                  <a:lnTo>
                    <a:pt x="985" y="311"/>
                  </a:lnTo>
                  <a:lnTo>
                    <a:pt x="985" y="302"/>
                  </a:lnTo>
                  <a:lnTo>
                    <a:pt x="985" y="292"/>
                  </a:lnTo>
                  <a:lnTo>
                    <a:pt x="985" y="282"/>
                  </a:lnTo>
                  <a:lnTo>
                    <a:pt x="985" y="274"/>
                  </a:lnTo>
                  <a:lnTo>
                    <a:pt x="985" y="264"/>
                  </a:lnTo>
                  <a:lnTo>
                    <a:pt x="985" y="255"/>
                  </a:lnTo>
                  <a:lnTo>
                    <a:pt x="985" y="245"/>
                  </a:lnTo>
                  <a:lnTo>
                    <a:pt x="985" y="236"/>
                  </a:lnTo>
                  <a:lnTo>
                    <a:pt x="985" y="226"/>
                  </a:lnTo>
                  <a:lnTo>
                    <a:pt x="985" y="216"/>
                  </a:lnTo>
                  <a:lnTo>
                    <a:pt x="985" y="208"/>
                  </a:lnTo>
                  <a:lnTo>
                    <a:pt x="985" y="198"/>
                  </a:lnTo>
                  <a:lnTo>
                    <a:pt x="985" y="189"/>
                  </a:lnTo>
                  <a:lnTo>
                    <a:pt x="985" y="179"/>
                  </a:lnTo>
                  <a:lnTo>
                    <a:pt x="985" y="170"/>
                  </a:lnTo>
                  <a:lnTo>
                    <a:pt x="985" y="160"/>
                  </a:lnTo>
                  <a:lnTo>
                    <a:pt x="985" y="150"/>
                  </a:lnTo>
                  <a:lnTo>
                    <a:pt x="985" y="142"/>
                  </a:lnTo>
                  <a:lnTo>
                    <a:pt x="993" y="132"/>
                  </a:lnTo>
                  <a:lnTo>
                    <a:pt x="993" y="123"/>
                  </a:lnTo>
                  <a:lnTo>
                    <a:pt x="993" y="113"/>
                  </a:lnTo>
                  <a:lnTo>
                    <a:pt x="993" y="104"/>
                  </a:lnTo>
                  <a:lnTo>
                    <a:pt x="1001" y="94"/>
                  </a:lnTo>
                  <a:lnTo>
                    <a:pt x="1001" y="84"/>
                  </a:lnTo>
                  <a:lnTo>
                    <a:pt x="1001" y="76"/>
                  </a:lnTo>
                  <a:lnTo>
                    <a:pt x="1001" y="66"/>
                  </a:lnTo>
                  <a:lnTo>
                    <a:pt x="1011" y="57"/>
                  </a:lnTo>
                  <a:lnTo>
                    <a:pt x="1011" y="47"/>
                  </a:lnTo>
                  <a:lnTo>
                    <a:pt x="1019" y="28"/>
                  </a:lnTo>
                  <a:lnTo>
                    <a:pt x="1019" y="18"/>
                  </a:lnTo>
                  <a:lnTo>
                    <a:pt x="1027" y="10"/>
                  </a:lnTo>
                  <a:lnTo>
                    <a:pt x="1044" y="28"/>
                  </a:lnTo>
                  <a:lnTo>
                    <a:pt x="1053" y="47"/>
                  </a:lnTo>
                  <a:lnTo>
                    <a:pt x="1088" y="0"/>
                  </a:lnTo>
                  <a:lnTo>
                    <a:pt x="1121" y="28"/>
                  </a:lnTo>
                  <a:lnTo>
                    <a:pt x="1130" y="18"/>
                  </a:lnTo>
                  <a:lnTo>
                    <a:pt x="1147" y="18"/>
                  </a:lnTo>
                  <a:lnTo>
                    <a:pt x="1155" y="18"/>
                  </a:lnTo>
                  <a:lnTo>
                    <a:pt x="1173" y="18"/>
                  </a:lnTo>
                  <a:lnTo>
                    <a:pt x="1181" y="47"/>
                  </a:lnTo>
                  <a:lnTo>
                    <a:pt x="1189" y="47"/>
                  </a:lnTo>
                  <a:lnTo>
                    <a:pt x="1199" y="57"/>
                  </a:lnTo>
                  <a:lnTo>
                    <a:pt x="1199" y="66"/>
                  </a:lnTo>
                  <a:lnTo>
                    <a:pt x="1207" y="76"/>
                  </a:lnTo>
                  <a:lnTo>
                    <a:pt x="1207" y="84"/>
                  </a:lnTo>
                  <a:lnTo>
                    <a:pt x="1224" y="94"/>
                  </a:lnTo>
                  <a:lnTo>
                    <a:pt x="1242" y="76"/>
                  </a:lnTo>
                  <a:lnTo>
                    <a:pt x="1258" y="66"/>
                  </a:lnTo>
                  <a:lnTo>
                    <a:pt x="1266" y="66"/>
                  </a:lnTo>
                  <a:lnTo>
                    <a:pt x="1276" y="84"/>
                  </a:lnTo>
                  <a:lnTo>
                    <a:pt x="1284" y="94"/>
                  </a:lnTo>
                  <a:lnTo>
                    <a:pt x="1284" y="104"/>
                  </a:lnTo>
                  <a:lnTo>
                    <a:pt x="1292" y="123"/>
                  </a:lnTo>
                  <a:lnTo>
                    <a:pt x="1292" y="132"/>
                  </a:lnTo>
                  <a:lnTo>
                    <a:pt x="1301" y="150"/>
                  </a:lnTo>
                  <a:lnTo>
                    <a:pt x="1301" y="160"/>
                  </a:lnTo>
                  <a:lnTo>
                    <a:pt x="1301" y="170"/>
                  </a:lnTo>
                  <a:lnTo>
                    <a:pt x="1301" y="179"/>
                  </a:lnTo>
                  <a:lnTo>
                    <a:pt x="1301" y="189"/>
                  </a:lnTo>
                  <a:lnTo>
                    <a:pt x="1301" y="198"/>
                  </a:lnTo>
                  <a:lnTo>
                    <a:pt x="1301" y="208"/>
                  </a:lnTo>
                  <a:lnTo>
                    <a:pt x="1301" y="216"/>
                  </a:lnTo>
                  <a:lnTo>
                    <a:pt x="1301" y="226"/>
                  </a:lnTo>
                  <a:lnTo>
                    <a:pt x="1301" y="236"/>
                  </a:lnTo>
                  <a:lnTo>
                    <a:pt x="1292" y="245"/>
                  </a:lnTo>
                  <a:lnTo>
                    <a:pt x="1292" y="255"/>
                  </a:lnTo>
                  <a:lnTo>
                    <a:pt x="1292" y="264"/>
                  </a:lnTo>
                  <a:lnTo>
                    <a:pt x="1292" y="274"/>
                  </a:lnTo>
                  <a:lnTo>
                    <a:pt x="1292" y="282"/>
                  </a:lnTo>
                  <a:lnTo>
                    <a:pt x="1292" y="292"/>
                  </a:lnTo>
                  <a:lnTo>
                    <a:pt x="1284" y="302"/>
                  </a:lnTo>
                  <a:lnTo>
                    <a:pt x="1284" y="311"/>
                  </a:lnTo>
                  <a:lnTo>
                    <a:pt x="1284" y="321"/>
                  </a:lnTo>
                  <a:lnTo>
                    <a:pt x="1284" y="330"/>
                  </a:lnTo>
                  <a:lnTo>
                    <a:pt x="1276" y="340"/>
                  </a:lnTo>
                  <a:lnTo>
                    <a:pt x="1276" y="348"/>
                  </a:lnTo>
                  <a:lnTo>
                    <a:pt x="1266" y="358"/>
                  </a:lnTo>
                  <a:lnTo>
                    <a:pt x="1266" y="368"/>
                  </a:lnTo>
                  <a:lnTo>
                    <a:pt x="1266" y="377"/>
                  </a:lnTo>
                  <a:lnTo>
                    <a:pt x="1266" y="387"/>
                  </a:lnTo>
                  <a:lnTo>
                    <a:pt x="1258" y="396"/>
                  </a:lnTo>
                  <a:lnTo>
                    <a:pt x="1258" y="406"/>
                  </a:lnTo>
                  <a:lnTo>
                    <a:pt x="1250" y="406"/>
                  </a:lnTo>
                  <a:lnTo>
                    <a:pt x="1250" y="416"/>
                  </a:lnTo>
                  <a:lnTo>
                    <a:pt x="1250" y="424"/>
                  </a:lnTo>
                  <a:lnTo>
                    <a:pt x="1250" y="434"/>
                  </a:lnTo>
                  <a:lnTo>
                    <a:pt x="1242" y="443"/>
                  </a:lnTo>
                  <a:lnTo>
                    <a:pt x="1242" y="453"/>
                  </a:lnTo>
                  <a:lnTo>
                    <a:pt x="1232" y="472"/>
                  </a:lnTo>
                  <a:lnTo>
                    <a:pt x="1232" y="482"/>
                  </a:lnTo>
                  <a:lnTo>
                    <a:pt x="1224" y="499"/>
                  </a:lnTo>
                  <a:lnTo>
                    <a:pt x="1215" y="509"/>
                  </a:lnTo>
                  <a:lnTo>
                    <a:pt x="1215" y="528"/>
                  </a:lnTo>
                  <a:lnTo>
                    <a:pt x="1207" y="538"/>
                  </a:lnTo>
                  <a:lnTo>
                    <a:pt x="1207" y="548"/>
                  </a:lnTo>
                  <a:lnTo>
                    <a:pt x="1207" y="556"/>
                  </a:lnTo>
                  <a:lnTo>
                    <a:pt x="1173" y="622"/>
                  </a:lnTo>
                  <a:lnTo>
                    <a:pt x="1165" y="631"/>
                  </a:lnTo>
                  <a:lnTo>
                    <a:pt x="1165" y="641"/>
                  </a:lnTo>
                  <a:lnTo>
                    <a:pt x="1165" y="651"/>
                  </a:lnTo>
                  <a:lnTo>
                    <a:pt x="1165" y="660"/>
                  </a:lnTo>
                  <a:lnTo>
                    <a:pt x="1155" y="670"/>
                  </a:lnTo>
                  <a:lnTo>
                    <a:pt x="1155" y="680"/>
                  </a:lnTo>
                  <a:lnTo>
                    <a:pt x="1155" y="688"/>
                  </a:lnTo>
                  <a:lnTo>
                    <a:pt x="1155" y="697"/>
                  </a:lnTo>
                  <a:lnTo>
                    <a:pt x="1155" y="707"/>
                  </a:lnTo>
                  <a:lnTo>
                    <a:pt x="1155" y="717"/>
                  </a:lnTo>
                  <a:lnTo>
                    <a:pt x="1155" y="726"/>
                  </a:lnTo>
                  <a:lnTo>
                    <a:pt x="1165" y="736"/>
                  </a:lnTo>
                  <a:lnTo>
                    <a:pt x="1165" y="746"/>
                  </a:lnTo>
                  <a:lnTo>
                    <a:pt x="1165" y="755"/>
                  </a:lnTo>
                  <a:lnTo>
                    <a:pt x="1165" y="763"/>
                  </a:lnTo>
                  <a:lnTo>
                    <a:pt x="1173" y="773"/>
                  </a:lnTo>
                  <a:lnTo>
                    <a:pt x="1173" y="783"/>
                  </a:lnTo>
                  <a:lnTo>
                    <a:pt x="1173" y="792"/>
                  </a:lnTo>
                  <a:lnTo>
                    <a:pt x="1181" y="802"/>
                  </a:lnTo>
                  <a:lnTo>
                    <a:pt x="1181" y="812"/>
                  </a:lnTo>
                  <a:lnTo>
                    <a:pt x="1189" y="821"/>
                  </a:lnTo>
                  <a:lnTo>
                    <a:pt x="1199" y="839"/>
                  </a:lnTo>
                  <a:lnTo>
                    <a:pt x="1207" y="849"/>
                  </a:lnTo>
                  <a:lnTo>
                    <a:pt x="1215" y="868"/>
                  </a:lnTo>
                  <a:lnTo>
                    <a:pt x="1232" y="878"/>
                  </a:lnTo>
                  <a:lnTo>
                    <a:pt x="1242" y="887"/>
                  </a:lnTo>
                  <a:lnTo>
                    <a:pt x="1232" y="1010"/>
                  </a:lnTo>
                  <a:lnTo>
                    <a:pt x="1232" y="1056"/>
                  </a:lnTo>
                  <a:lnTo>
                    <a:pt x="1224" y="1066"/>
                  </a:lnTo>
                  <a:lnTo>
                    <a:pt x="1215" y="1076"/>
                  </a:lnTo>
                  <a:lnTo>
                    <a:pt x="1207" y="1093"/>
                  </a:lnTo>
                  <a:lnTo>
                    <a:pt x="1199" y="1103"/>
                  </a:lnTo>
                  <a:lnTo>
                    <a:pt x="1189" y="1113"/>
                  </a:lnTo>
                  <a:lnTo>
                    <a:pt x="1181" y="1122"/>
                  </a:lnTo>
                  <a:lnTo>
                    <a:pt x="1181" y="1142"/>
                  </a:lnTo>
                  <a:lnTo>
                    <a:pt x="1173" y="1151"/>
                  </a:lnTo>
                  <a:lnTo>
                    <a:pt x="1165" y="1161"/>
                  </a:lnTo>
                  <a:lnTo>
                    <a:pt x="1155" y="1179"/>
                  </a:lnTo>
                  <a:lnTo>
                    <a:pt x="1147" y="1188"/>
                  </a:lnTo>
                  <a:lnTo>
                    <a:pt x="1147" y="1198"/>
                  </a:lnTo>
                  <a:lnTo>
                    <a:pt x="1139" y="1208"/>
                  </a:lnTo>
                  <a:lnTo>
                    <a:pt x="1130" y="1227"/>
                  </a:lnTo>
                  <a:lnTo>
                    <a:pt x="1121" y="1235"/>
                  </a:lnTo>
                  <a:lnTo>
                    <a:pt x="1121" y="1254"/>
                  </a:lnTo>
                  <a:lnTo>
                    <a:pt x="1112" y="1264"/>
                  </a:lnTo>
                  <a:lnTo>
                    <a:pt x="1104" y="1273"/>
                  </a:lnTo>
                  <a:lnTo>
                    <a:pt x="1104" y="1283"/>
                  </a:lnTo>
                  <a:lnTo>
                    <a:pt x="1096" y="1301"/>
                  </a:lnTo>
                  <a:lnTo>
                    <a:pt x="1096" y="1311"/>
                  </a:lnTo>
                  <a:lnTo>
                    <a:pt x="1088" y="1320"/>
                  </a:lnTo>
                  <a:lnTo>
                    <a:pt x="1078" y="1330"/>
                  </a:lnTo>
                  <a:lnTo>
                    <a:pt x="1078" y="1349"/>
                  </a:lnTo>
                  <a:lnTo>
                    <a:pt x="1078" y="1359"/>
                  </a:lnTo>
                  <a:lnTo>
                    <a:pt x="1070" y="1367"/>
                  </a:lnTo>
                  <a:lnTo>
                    <a:pt x="1070" y="1386"/>
                  </a:lnTo>
                  <a:lnTo>
                    <a:pt x="1062" y="1396"/>
                  </a:lnTo>
                  <a:lnTo>
                    <a:pt x="1062" y="1405"/>
                  </a:lnTo>
                  <a:lnTo>
                    <a:pt x="1053" y="1425"/>
                  </a:lnTo>
                  <a:lnTo>
                    <a:pt x="1053" y="1433"/>
                  </a:lnTo>
                  <a:lnTo>
                    <a:pt x="1053" y="1452"/>
                  </a:lnTo>
                  <a:lnTo>
                    <a:pt x="1044" y="1462"/>
                  </a:lnTo>
                  <a:lnTo>
                    <a:pt x="1044" y="1471"/>
                  </a:lnTo>
                  <a:lnTo>
                    <a:pt x="1035" y="1481"/>
                  </a:lnTo>
                  <a:lnTo>
                    <a:pt x="1035" y="1500"/>
                  </a:lnTo>
                  <a:lnTo>
                    <a:pt x="1035" y="1509"/>
                  </a:lnTo>
                  <a:lnTo>
                    <a:pt x="1035" y="1518"/>
                  </a:lnTo>
                  <a:lnTo>
                    <a:pt x="1027" y="1537"/>
                  </a:lnTo>
                  <a:lnTo>
                    <a:pt x="1027" y="1547"/>
                  </a:lnTo>
                  <a:lnTo>
                    <a:pt x="1027" y="1557"/>
                  </a:lnTo>
                  <a:lnTo>
                    <a:pt x="1019" y="1566"/>
                  </a:lnTo>
                  <a:lnTo>
                    <a:pt x="1019" y="1584"/>
                  </a:lnTo>
                  <a:lnTo>
                    <a:pt x="1019" y="1594"/>
                  </a:lnTo>
                  <a:lnTo>
                    <a:pt x="1019" y="1603"/>
                  </a:lnTo>
                  <a:lnTo>
                    <a:pt x="1019" y="1623"/>
                  </a:lnTo>
                  <a:lnTo>
                    <a:pt x="1011" y="1632"/>
                  </a:lnTo>
                  <a:lnTo>
                    <a:pt x="1011" y="1650"/>
                  </a:lnTo>
                  <a:lnTo>
                    <a:pt x="1011" y="1660"/>
                  </a:lnTo>
                  <a:lnTo>
                    <a:pt x="1011" y="1669"/>
                  </a:lnTo>
                  <a:lnTo>
                    <a:pt x="1011" y="1679"/>
                  </a:lnTo>
                  <a:lnTo>
                    <a:pt x="1001" y="1698"/>
                  </a:lnTo>
                  <a:lnTo>
                    <a:pt x="1001" y="1707"/>
                  </a:lnTo>
                  <a:lnTo>
                    <a:pt x="1001" y="1716"/>
                  </a:lnTo>
                  <a:lnTo>
                    <a:pt x="1001" y="1735"/>
                  </a:lnTo>
                  <a:lnTo>
                    <a:pt x="1001" y="1745"/>
                  </a:lnTo>
                  <a:lnTo>
                    <a:pt x="1001" y="1755"/>
                  </a:lnTo>
                  <a:lnTo>
                    <a:pt x="1001" y="1773"/>
                  </a:lnTo>
                  <a:lnTo>
                    <a:pt x="1001" y="1782"/>
                  </a:lnTo>
                  <a:lnTo>
                    <a:pt x="1001" y="1792"/>
                  </a:lnTo>
                  <a:lnTo>
                    <a:pt x="993" y="1811"/>
                  </a:lnTo>
                  <a:lnTo>
                    <a:pt x="993" y="1821"/>
                  </a:lnTo>
                  <a:lnTo>
                    <a:pt x="993" y="1830"/>
                  </a:lnTo>
                  <a:lnTo>
                    <a:pt x="993" y="1848"/>
                  </a:lnTo>
                  <a:lnTo>
                    <a:pt x="993" y="1858"/>
                  </a:lnTo>
                  <a:lnTo>
                    <a:pt x="993" y="1867"/>
                  </a:lnTo>
                  <a:lnTo>
                    <a:pt x="993" y="1877"/>
                  </a:lnTo>
                  <a:lnTo>
                    <a:pt x="993" y="1887"/>
                  </a:lnTo>
                  <a:lnTo>
                    <a:pt x="993" y="1896"/>
                  </a:lnTo>
                  <a:lnTo>
                    <a:pt x="993" y="1906"/>
                  </a:lnTo>
                  <a:lnTo>
                    <a:pt x="993" y="1914"/>
                  </a:lnTo>
                  <a:lnTo>
                    <a:pt x="993" y="1924"/>
                  </a:lnTo>
                  <a:lnTo>
                    <a:pt x="993" y="1933"/>
                  </a:lnTo>
                  <a:lnTo>
                    <a:pt x="993" y="1943"/>
                  </a:lnTo>
                  <a:lnTo>
                    <a:pt x="993" y="1953"/>
                  </a:lnTo>
                  <a:lnTo>
                    <a:pt x="993" y="1962"/>
                  </a:lnTo>
                  <a:lnTo>
                    <a:pt x="993" y="1972"/>
                  </a:lnTo>
                  <a:lnTo>
                    <a:pt x="993" y="1980"/>
                  </a:lnTo>
                  <a:lnTo>
                    <a:pt x="993" y="1990"/>
                  </a:lnTo>
                  <a:lnTo>
                    <a:pt x="993" y="1999"/>
                  </a:lnTo>
                  <a:lnTo>
                    <a:pt x="993" y="2009"/>
                  </a:lnTo>
                  <a:lnTo>
                    <a:pt x="993" y="2019"/>
                  </a:lnTo>
                  <a:lnTo>
                    <a:pt x="985" y="2028"/>
                  </a:lnTo>
                  <a:lnTo>
                    <a:pt x="985" y="2038"/>
                  </a:lnTo>
                  <a:lnTo>
                    <a:pt x="985" y="2046"/>
                  </a:lnTo>
                  <a:lnTo>
                    <a:pt x="985" y="2056"/>
                  </a:lnTo>
                  <a:lnTo>
                    <a:pt x="985" y="2065"/>
                  </a:lnTo>
                  <a:lnTo>
                    <a:pt x="985" y="2075"/>
                  </a:lnTo>
                  <a:lnTo>
                    <a:pt x="985" y="2085"/>
                  </a:lnTo>
                  <a:lnTo>
                    <a:pt x="985" y="2094"/>
                  </a:lnTo>
                  <a:lnTo>
                    <a:pt x="985" y="2104"/>
                  </a:lnTo>
                  <a:lnTo>
                    <a:pt x="985" y="2112"/>
                  </a:lnTo>
                  <a:lnTo>
                    <a:pt x="985" y="2122"/>
                  </a:lnTo>
                  <a:lnTo>
                    <a:pt x="985" y="2131"/>
                  </a:lnTo>
                  <a:lnTo>
                    <a:pt x="985" y="2141"/>
                  </a:lnTo>
                  <a:lnTo>
                    <a:pt x="985" y="2151"/>
                  </a:lnTo>
                  <a:lnTo>
                    <a:pt x="985" y="2160"/>
                  </a:lnTo>
                  <a:lnTo>
                    <a:pt x="985" y="2170"/>
                  </a:lnTo>
                  <a:lnTo>
                    <a:pt x="985" y="2178"/>
                  </a:lnTo>
                  <a:lnTo>
                    <a:pt x="985" y="2188"/>
                  </a:lnTo>
                  <a:lnTo>
                    <a:pt x="985" y="2197"/>
                  </a:lnTo>
                  <a:lnTo>
                    <a:pt x="985" y="2207"/>
                  </a:lnTo>
                  <a:lnTo>
                    <a:pt x="985" y="2217"/>
                  </a:lnTo>
                  <a:lnTo>
                    <a:pt x="985" y="2226"/>
                  </a:lnTo>
                  <a:lnTo>
                    <a:pt x="985" y="2236"/>
                  </a:lnTo>
                  <a:lnTo>
                    <a:pt x="985" y="2245"/>
                  </a:lnTo>
                  <a:lnTo>
                    <a:pt x="985" y="2254"/>
                  </a:lnTo>
                  <a:lnTo>
                    <a:pt x="985" y="2263"/>
                  </a:lnTo>
                  <a:lnTo>
                    <a:pt x="985" y="2273"/>
                  </a:lnTo>
                  <a:lnTo>
                    <a:pt x="985" y="2283"/>
                  </a:lnTo>
                  <a:lnTo>
                    <a:pt x="976" y="2292"/>
                  </a:lnTo>
                  <a:lnTo>
                    <a:pt x="976" y="2302"/>
                  </a:lnTo>
                  <a:lnTo>
                    <a:pt x="976" y="2311"/>
                  </a:lnTo>
                  <a:lnTo>
                    <a:pt x="976" y="2320"/>
                  </a:lnTo>
                  <a:lnTo>
                    <a:pt x="976" y="2329"/>
                  </a:lnTo>
                  <a:lnTo>
                    <a:pt x="976" y="2339"/>
                  </a:lnTo>
                  <a:lnTo>
                    <a:pt x="976" y="2349"/>
                  </a:lnTo>
                  <a:lnTo>
                    <a:pt x="976" y="2358"/>
                  </a:lnTo>
                  <a:lnTo>
                    <a:pt x="976" y="2368"/>
                  </a:lnTo>
                  <a:lnTo>
                    <a:pt x="976" y="2377"/>
                  </a:lnTo>
                  <a:lnTo>
                    <a:pt x="976" y="2386"/>
                  </a:lnTo>
                  <a:lnTo>
                    <a:pt x="976" y="2395"/>
                  </a:lnTo>
                  <a:lnTo>
                    <a:pt x="976" y="2405"/>
                  </a:lnTo>
                  <a:lnTo>
                    <a:pt x="967" y="2527"/>
                  </a:lnTo>
                  <a:lnTo>
                    <a:pt x="950" y="2566"/>
                  </a:lnTo>
                  <a:lnTo>
                    <a:pt x="950" y="2593"/>
                  </a:lnTo>
                  <a:lnTo>
                    <a:pt x="967" y="2556"/>
                  </a:lnTo>
                  <a:lnTo>
                    <a:pt x="993" y="2537"/>
                  </a:lnTo>
                  <a:lnTo>
                    <a:pt x="1001" y="2537"/>
                  </a:lnTo>
                  <a:lnTo>
                    <a:pt x="1011" y="2527"/>
                  </a:lnTo>
                  <a:lnTo>
                    <a:pt x="1027" y="2537"/>
                  </a:lnTo>
                  <a:lnTo>
                    <a:pt x="1070" y="2566"/>
                  </a:lnTo>
                  <a:lnTo>
                    <a:pt x="1096" y="2641"/>
                  </a:lnTo>
                  <a:lnTo>
                    <a:pt x="1096" y="2651"/>
                  </a:lnTo>
                  <a:lnTo>
                    <a:pt x="1104" y="2651"/>
                  </a:lnTo>
                  <a:lnTo>
                    <a:pt x="1112" y="2632"/>
                  </a:lnTo>
                  <a:lnTo>
                    <a:pt x="1130" y="2632"/>
                  </a:lnTo>
                  <a:lnTo>
                    <a:pt x="1139" y="2632"/>
                  </a:lnTo>
                  <a:lnTo>
                    <a:pt x="1207" y="2679"/>
                  </a:lnTo>
                  <a:lnTo>
                    <a:pt x="1199" y="2688"/>
                  </a:lnTo>
                  <a:lnTo>
                    <a:pt x="1181" y="2707"/>
                  </a:lnTo>
                  <a:lnTo>
                    <a:pt x="1189" y="2717"/>
                  </a:lnTo>
                  <a:lnTo>
                    <a:pt x="1232" y="2717"/>
                  </a:lnTo>
                  <a:lnTo>
                    <a:pt x="1242" y="2707"/>
                  </a:lnTo>
                  <a:lnTo>
                    <a:pt x="1258" y="2707"/>
                  </a:lnTo>
                  <a:lnTo>
                    <a:pt x="1284" y="2698"/>
                  </a:lnTo>
                  <a:lnTo>
                    <a:pt x="1301" y="2688"/>
                  </a:lnTo>
                  <a:lnTo>
                    <a:pt x="1327" y="2717"/>
                  </a:lnTo>
                  <a:lnTo>
                    <a:pt x="1335" y="2725"/>
                  </a:lnTo>
                  <a:lnTo>
                    <a:pt x="1335" y="2754"/>
                  </a:lnTo>
                  <a:lnTo>
                    <a:pt x="1335" y="2915"/>
                  </a:lnTo>
                  <a:lnTo>
                    <a:pt x="1335" y="2952"/>
                  </a:lnTo>
                  <a:lnTo>
                    <a:pt x="1335" y="2991"/>
                  </a:lnTo>
                  <a:lnTo>
                    <a:pt x="1335" y="3028"/>
                  </a:lnTo>
                  <a:lnTo>
                    <a:pt x="1335" y="3047"/>
                  </a:lnTo>
                  <a:lnTo>
                    <a:pt x="1343" y="3084"/>
                  </a:lnTo>
                  <a:lnTo>
                    <a:pt x="1369" y="3103"/>
                  </a:lnTo>
                  <a:lnTo>
                    <a:pt x="1369" y="3113"/>
                  </a:lnTo>
                  <a:lnTo>
                    <a:pt x="1335" y="3113"/>
                  </a:lnTo>
                  <a:lnTo>
                    <a:pt x="1327" y="3113"/>
                  </a:lnTo>
                  <a:lnTo>
                    <a:pt x="1292" y="3094"/>
                  </a:lnTo>
                  <a:lnTo>
                    <a:pt x="1284" y="3084"/>
                  </a:lnTo>
                  <a:lnTo>
                    <a:pt x="1276" y="3074"/>
                  </a:lnTo>
                  <a:lnTo>
                    <a:pt x="1266" y="3065"/>
                  </a:lnTo>
                  <a:lnTo>
                    <a:pt x="1266" y="3057"/>
                  </a:lnTo>
                  <a:lnTo>
                    <a:pt x="1258" y="3047"/>
                  </a:lnTo>
                  <a:lnTo>
                    <a:pt x="1250" y="3037"/>
                  </a:lnTo>
                  <a:lnTo>
                    <a:pt x="1250" y="3028"/>
                  </a:lnTo>
                  <a:lnTo>
                    <a:pt x="1242" y="3018"/>
                  </a:lnTo>
                  <a:lnTo>
                    <a:pt x="1242" y="2991"/>
                  </a:lnTo>
                  <a:lnTo>
                    <a:pt x="1232" y="2952"/>
                  </a:lnTo>
                  <a:lnTo>
                    <a:pt x="1232" y="2867"/>
                  </a:lnTo>
                  <a:lnTo>
                    <a:pt x="1215" y="2876"/>
                  </a:lnTo>
                  <a:lnTo>
                    <a:pt x="1207" y="2915"/>
                  </a:lnTo>
                  <a:lnTo>
                    <a:pt x="1199" y="2915"/>
                  </a:lnTo>
                  <a:lnTo>
                    <a:pt x="1189" y="2905"/>
                  </a:lnTo>
                  <a:lnTo>
                    <a:pt x="1181" y="2905"/>
                  </a:lnTo>
                  <a:lnTo>
                    <a:pt x="1173" y="2905"/>
                  </a:lnTo>
                  <a:lnTo>
                    <a:pt x="1155" y="2896"/>
                  </a:lnTo>
                  <a:lnTo>
                    <a:pt x="1139" y="2886"/>
                  </a:lnTo>
                  <a:lnTo>
                    <a:pt x="1121" y="2876"/>
                  </a:lnTo>
                  <a:lnTo>
                    <a:pt x="1112" y="2867"/>
                  </a:lnTo>
                  <a:lnTo>
                    <a:pt x="1096" y="2857"/>
                  </a:lnTo>
                  <a:lnTo>
                    <a:pt x="1088" y="2849"/>
                  </a:lnTo>
                  <a:lnTo>
                    <a:pt x="1070" y="2830"/>
                  </a:lnTo>
                  <a:lnTo>
                    <a:pt x="1062" y="2820"/>
                  </a:lnTo>
                  <a:lnTo>
                    <a:pt x="1044" y="2801"/>
                  </a:lnTo>
                  <a:lnTo>
                    <a:pt x="1027" y="2791"/>
                  </a:lnTo>
                  <a:lnTo>
                    <a:pt x="1019" y="2783"/>
                  </a:lnTo>
                  <a:lnTo>
                    <a:pt x="1001" y="2764"/>
                  </a:lnTo>
                  <a:lnTo>
                    <a:pt x="985" y="2754"/>
                  </a:lnTo>
                  <a:lnTo>
                    <a:pt x="976" y="2744"/>
                  </a:lnTo>
                  <a:lnTo>
                    <a:pt x="881" y="2659"/>
                  </a:lnTo>
                  <a:lnTo>
                    <a:pt x="873" y="2659"/>
                  </a:lnTo>
                  <a:lnTo>
                    <a:pt x="865" y="2659"/>
                  </a:lnTo>
                  <a:lnTo>
                    <a:pt x="857" y="2659"/>
                  </a:lnTo>
                  <a:lnTo>
                    <a:pt x="847" y="2659"/>
                  </a:lnTo>
                  <a:lnTo>
                    <a:pt x="831" y="2659"/>
                  </a:lnTo>
                  <a:lnTo>
                    <a:pt x="822" y="2659"/>
                  </a:lnTo>
                  <a:lnTo>
                    <a:pt x="813" y="2659"/>
                  </a:lnTo>
                  <a:lnTo>
                    <a:pt x="796" y="2659"/>
                  </a:lnTo>
                  <a:lnTo>
                    <a:pt x="788" y="2659"/>
                  </a:lnTo>
                  <a:lnTo>
                    <a:pt x="788" y="2669"/>
                  </a:lnTo>
                  <a:lnTo>
                    <a:pt x="778" y="2669"/>
                  </a:lnTo>
                  <a:lnTo>
                    <a:pt x="770" y="2669"/>
                  </a:lnTo>
                  <a:lnTo>
                    <a:pt x="822" y="2566"/>
                  </a:lnTo>
                  <a:lnTo>
                    <a:pt x="813" y="2556"/>
                  </a:lnTo>
                  <a:lnTo>
                    <a:pt x="770" y="2632"/>
                  </a:lnTo>
                  <a:lnTo>
                    <a:pt x="762" y="2622"/>
                  </a:lnTo>
                  <a:lnTo>
                    <a:pt x="762" y="2603"/>
                  </a:lnTo>
                  <a:lnTo>
                    <a:pt x="754" y="2593"/>
                  </a:lnTo>
                  <a:lnTo>
                    <a:pt x="754" y="2603"/>
                  </a:lnTo>
                  <a:lnTo>
                    <a:pt x="745" y="2603"/>
                  </a:lnTo>
                  <a:lnTo>
                    <a:pt x="745" y="2613"/>
                  </a:lnTo>
                  <a:lnTo>
                    <a:pt x="745" y="2622"/>
                  </a:lnTo>
                  <a:lnTo>
                    <a:pt x="745" y="2641"/>
                  </a:lnTo>
                  <a:lnTo>
                    <a:pt x="745" y="2659"/>
                  </a:lnTo>
                  <a:lnTo>
                    <a:pt x="736" y="2669"/>
                  </a:lnTo>
                  <a:lnTo>
                    <a:pt x="736" y="2688"/>
                  </a:lnTo>
                  <a:lnTo>
                    <a:pt x="728" y="2698"/>
                  </a:lnTo>
                  <a:lnTo>
                    <a:pt x="728" y="2707"/>
                  </a:lnTo>
                  <a:lnTo>
                    <a:pt x="719" y="2717"/>
                  </a:lnTo>
                  <a:lnTo>
                    <a:pt x="711" y="2725"/>
                  </a:lnTo>
                  <a:lnTo>
                    <a:pt x="701" y="2735"/>
                  </a:lnTo>
                  <a:lnTo>
                    <a:pt x="693" y="2744"/>
                  </a:lnTo>
                  <a:lnTo>
                    <a:pt x="685" y="2754"/>
                  </a:lnTo>
                  <a:lnTo>
                    <a:pt x="668" y="2764"/>
                  </a:lnTo>
                  <a:lnTo>
                    <a:pt x="659" y="2773"/>
                  </a:lnTo>
                  <a:lnTo>
                    <a:pt x="642" y="2783"/>
                  </a:lnTo>
                  <a:lnTo>
                    <a:pt x="634" y="2801"/>
                  </a:lnTo>
                  <a:lnTo>
                    <a:pt x="616" y="2820"/>
                  </a:lnTo>
                  <a:lnTo>
                    <a:pt x="659" y="2791"/>
                  </a:lnTo>
                  <a:lnTo>
                    <a:pt x="677" y="2783"/>
                  </a:lnTo>
                  <a:lnTo>
                    <a:pt x="668" y="2801"/>
                  </a:lnTo>
                  <a:lnTo>
                    <a:pt x="659" y="2810"/>
                  </a:lnTo>
                  <a:lnTo>
                    <a:pt x="651" y="2820"/>
                  </a:lnTo>
                  <a:lnTo>
                    <a:pt x="642" y="2830"/>
                  </a:lnTo>
                  <a:lnTo>
                    <a:pt x="634" y="2839"/>
                  </a:lnTo>
                  <a:lnTo>
                    <a:pt x="624" y="2849"/>
                  </a:lnTo>
                  <a:lnTo>
                    <a:pt x="616" y="2849"/>
                  </a:lnTo>
                  <a:lnTo>
                    <a:pt x="608" y="2857"/>
                  </a:lnTo>
                  <a:lnTo>
                    <a:pt x="600" y="2867"/>
                  </a:lnTo>
                  <a:lnTo>
                    <a:pt x="591" y="2867"/>
                  </a:lnTo>
                  <a:lnTo>
                    <a:pt x="582" y="2876"/>
                  </a:lnTo>
                  <a:lnTo>
                    <a:pt x="574" y="2886"/>
                  </a:lnTo>
                  <a:lnTo>
                    <a:pt x="565" y="2886"/>
                  </a:lnTo>
                  <a:lnTo>
                    <a:pt x="557" y="2896"/>
                  </a:lnTo>
                  <a:lnTo>
                    <a:pt x="557" y="2915"/>
                  </a:lnTo>
                  <a:lnTo>
                    <a:pt x="557" y="2923"/>
                  </a:lnTo>
                  <a:lnTo>
                    <a:pt x="557" y="2933"/>
                  </a:lnTo>
                  <a:lnTo>
                    <a:pt x="557" y="2942"/>
                  </a:lnTo>
                  <a:lnTo>
                    <a:pt x="547" y="2952"/>
                  </a:lnTo>
                  <a:lnTo>
                    <a:pt x="539" y="2962"/>
                  </a:lnTo>
                  <a:lnTo>
                    <a:pt x="531" y="2971"/>
                  </a:lnTo>
                  <a:lnTo>
                    <a:pt x="523" y="2981"/>
                  </a:lnTo>
                  <a:lnTo>
                    <a:pt x="497" y="2981"/>
                  </a:lnTo>
                  <a:lnTo>
                    <a:pt x="488" y="2999"/>
                  </a:lnTo>
                  <a:lnTo>
                    <a:pt x="488" y="3018"/>
                  </a:lnTo>
                  <a:lnTo>
                    <a:pt x="488" y="3028"/>
                  </a:lnTo>
                  <a:lnTo>
                    <a:pt x="480" y="3037"/>
                  </a:lnTo>
                  <a:lnTo>
                    <a:pt x="480" y="3057"/>
                  </a:lnTo>
                  <a:lnTo>
                    <a:pt x="480" y="3065"/>
                  </a:lnTo>
                  <a:lnTo>
                    <a:pt x="480" y="3084"/>
                  </a:lnTo>
                  <a:lnTo>
                    <a:pt x="480" y="3094"/>
                  </a:lnTo>
                  <a:lnTo>
                    <a:pt x="480" y="3103"/>
                  </a:lnTo>
                  <a:lnTo>
                    <a:pt x="480" y="3123"/>
                  </a:lnTo>
                  <a:lnTo>
                    <a:pt x="480" y="3131"/>
                  </a:lnTo>
                  <a:lnTo>
                    <a:pt x="480" y="3150"/>
                  </a:lnTo>
                  <a:lnTo>
                    <a:pt x="480" y="3160"/>
                  </a:lnTo>
                  <a:lnTo>
                    <a:pt x="480" y="3169"/>
                  </a:lnTo>
                  <a:lnTo>
                    <a:pt x="480" y="3189"/>
                  </a:lnTo>
                  <a:lnTo>
                    <a:pt x="480" y="3197"/>
                  </a:lnTo>
                  <a:lnTo>
                    <a:pt x="480" y="3216"/>
                  </a:lnTo>
                  <a:lnTo>
                    <a:pt x="480" y="3235"/>
                  </a:lnTo>
                  <a:lnTo>
                    <a:pt x="488" y="3245"/>
                  </a:lnTo>
                  <a:lnTo>
                    <a:pt x="480" y="3263"/>
                  </a:lnTo>
                  <a:lnTo>
                    <a:pt x="471" y="3263"/>
                  </a:lnTo>
                  <a:close/>
                </a:path>
              </a:pathLst>
            </a:custGeom>
            <a:solidFill>
              <a:srgbClr val="CC99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36" name="Freeform 7"/>
            <p:cNvSpPr>
              <a:spLocks/>
            </p:cNvSpPr>
            <p:nvPr/>
          </p:nvSpPr>
          <p:spPr bwMode="auto">
            <a:xfrm>
              <a:off x="1799" y="3925"/>
              <a:ext cx="29" cy="33"/>
            </a:xfrm>
            <a:custGeom>
              <a:avLst/>
              <a:gdLst>
                <a:gd name="T0" fmla="*/ 10 w 59"/>
                <a:gd name="T1" fmla="*/ 17 h 66"/>
                <a:gd name="T2" fmla="*/ 4 w 59"/>
                <a:gd name="T3" fmla="*/ 11 h 66"/>
                <a:gd name="T4" fmla="*/ 2 w 59"/>
                <a:gd name="T5" fmla="*/ 7 h 66"/>
                <a:gd name="T6" fmla="*/ 0 w 59"/>
                <a:gd name="T7" fmla="*/ 0 h 66"/>
                <a:gd name="T8" fmla="*/ 4 w 59"/>
                <a:gd name="T9" fmla="*/ 2 h 66"/>
                <a:gd name="T10" fmla="*/ 6 w 59"/>
                <a:gd name="T11" fmla="*/ 7 h 66"/>
                <a:gd name="T12" fmla="*/ 6 w 59"/>
                <a:gd name="T13" fmla="*/ 7 h 66"/>
                <a:gd name="T14" fmla="*/ 8 w 59"/>
                <a:gd name="T15" fmla="*/ 9 h 66"/>
                <a:gd name="T16" fmla="*/ 14 w 59"/>
                <a:gd name="T17" fmla="*/ 9 h 66"/>
                <a:gd name="T18" fmla="*/ 14 w 59"/>
                <a:gd name="T19" fmla="*/ 17 h 66"/>
                <a:gd name="T20" fmla="*/ 10 w 59"/>
                <a:gd name="T21" fmla="*/ 17 h 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"/>
                <a:gd name="T34" fmla="*/ 0 h 66"/>
                <a:gd name="T35" fmla="*/ 59 w 59"/>
                <a:gd name="T36" fmla="*/ 66 h 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" h="66">
                  <a:moveTo>
                    <a:pt x="43" y="66"/>
                  </a:moveTo>
                  <a:lnTo>
                    <a:pt x="17" y="47"/>
                  </a:lnTo>
                  <a:lnTo>
                    <a:pt x="8" y="29"/>
                  </a:lnTo>
                  <a:lnTo>
                    <a:pt x="0" y="0"/>
                  </a:lnTo>
                  <a:lnTo>
                    <a:pt x="17" y="10"/>
                  </a:lnTo>
                  <a:lnTo>
                    <a:pt x="25" y="29"/>
                  </a:lnTo>
                  <a:lnTo>
                    <a:pt x="33" y="39"/>
                  </a:lnTo>
                  <a:lnTo>
                    <a:pt x="59" y="39"/>
                  </a:lnTo>
                  <a:lnTo>
                    <a:pt x="59" y="66"/>
                  </a:lnTo>
                  <a:lnTo>
                    <a:pt x="43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37" name="Freeform 8"/>
            <p:cNvSpPr>
              <a:spLocks/>
            </p:cNvSpPr>
            <p:nvPr/>
          </p:nvSpPr>
          <p:spPr bwMode="auto">
            <a:xfrm>
              <a:off x="1832" y="3882"/>
              <a:ext cx="39" cy="47"/>
            </a:xfrm>
            <a:custGeom>
              <a:avLst/>
              <a:gdLst>
                <a:gd name="T0" fmla="*/ 3 w 76"/>
                <a:gd name="T1" fmla="*/ 21 h 95"/>
                <a:gd name="T2" fmla="*/ 0 w 76"/>
                <a:gd name="T3" fmla="*/ 16 h 95"/>
                <a:gd name="T4" fmla="*/ 9 w 76"/>
                <a:gd name="T5" fmla="*/ 16 h 95"/>
                <a:gd name="T6" fmla="*/ 16 w 76"/>
                <a:gd name="T7" fmla="*/ 9 h 95"/>
                <a:gd name="T8" fmla="*/ 16 w 76"/>
                <a:gd name="T9" fmla="*/ 0 h 95"/>
                <a:gd name="T10" fmla="*/ 18 w 76"/>
                <a:gd name="T11" fmla="*/ 0 h 95"/>
                <a:gd name="T12" fmla="*/ 20 w 76"/>
                <a:gd name="T13" fmla="*/ 4 h 95"/>
                <a:gd name="T14" fmla="*/ 18 w 76"/>
                <a:gd name="T15" fmla="*/ 12 h 95"/>
                <a:gd name="T16" fmla="*/ 16 w 76"/>
                <a:gd name="T17" fmla="*/ 21 h 95"/>
                <a:gd name="T18" fmla="*/ 14 w 76"/>
                <a:gd name="T19" fmla="*/ 21 h 95"/>
                <a:gd name="T20" fmla="*/ 11 w 76"/>
                <a:gd name="T21" fmla="*/ 23 h 95"/>
                <a:gd name="T22" fmla="*/ 3 w 76"/>
                <a:gd name="T23" fmla="*/ 21 h 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"/>
                <a:gd name="T37" fmla="*/ 0 h 95"/>
                <a:gd name="T38" fmla="*/ 76 w 76"/>
                <a:gd name="T39" fmla="*/ 95 h 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" h="95">
                  <a:moveTo>
                    <a:pt x="9" y="85"/>
                  </a:moveTo>
                  <a:lnTo>
                    <a:pt x="0" y="66"/>
                  </a:lnTo>
                  <a:lnTo>
                    <a:pt x="34" y="66"/>
                  </a:lnTo>
                  <a:lnTo>
                    <a:pt x="60" y="38"/>
                  </a:lnTo>
                  <a:lnTo>
                    <a:pt x="60" y="0"/>
                  </a:lnTo>
                  <a:lnTo>
                    <a:pt x="68" y="0"/>
                  </a:lnTo>
                  <a:lnTo>
                    <a:pt x="76" y="19"/>
                  </a:lnTo>
                  <a:lnTo>
                    <a:pt x="68" y="48"/>
                  </a:lnTo>
                  <a:lnTo>
                    <a:pt x="60" y="85"/>
                  </a:lnTo>
                  <a:lnTo>
                    <a:pt x="52" y="85"/>
                  </a:lnTo>
                  <a:lnTo>
                    <a:pt x="42" y="95"/>
                  </a:lnTo>
                  <a:lnTo>
                    <a:pt x="9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38" name="Freeform 9"/>
            <p:cNvSpPr>
              <a:spLocks/>
            </p:cNvSpPr>
            <p:nvPr/>
          </p:nvSpPr>
          <p:spPr bwMode="auto">
            <a:xfrm>
              <a:off x="2196" y="3844"/>
              <a:ext cx="13" cy="38"/>
            </a:xfrm>
            <a:custGeom>
              <a:avLst/>
              <a:gdLst>
                <a:gd name="T0" fmla="*/ 0 w 25"/>
                <a:gd name="T1" fmla="*/ 17 h 76"/>
                <a:gd name="T2" fmla="*/ 0 w 25"/>
                <a:gd name="T3" fmla="*/ 2 h 76"/>
                <a:gd name="T4" fmla="*/ 7 w 25"/>
                <a:gd name="T5" fmla="*/ 0 h 76"/>
                <a:gd name="T6" fmla="*/ 2 w 25"/>
                <a:gd name="T7" fmla="*/ 7 h 76"/>
                <a:gd name="T8" fmla="*/ 2 w 25"/>
                <a:gd name="T9" fmla="*/ 19 h 76"/>
                <a:gd name="T10" fmla="*/ 0 w 25"/>
                <a:gd name="T11" fmla="*/ 17 h 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76"/>
                <a:gd name="T20" fmla="*/ 25 w 25"/>
                <a:gd name="T21" fmla="*/ 76 h 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76">
                  <a:moveTo>
                    <a:pt x="0" y="66"/>
                  </a:moveTo>
                  <a:lnTo>
                    <a:pt x="0" y="10"/>
                  </a:lnTo>
                  <a:lnTo>
                    <a:pt x="25" y="0"/>
                  </a:lnTo>
                  <a:lnTo>
                    <a:pt x="8" y="29"/>
                  </a:lnTo>
                  <a:lnTo>
                    <a:pt x="8" y="76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39" name="Freeform 10"/>
            <p:cNvSpPr>
              <a:spLocks/>
            </p:cNvSpPr>
            <p:nvPr/>
          </p:nvSpPr>
          <p:spPr bwMode="auto">
            <a:xfrm>
              <a:off x="2132" y="3807"/>
              <a:ext cx="34" cy="42"/>
            </a:xfrm>
            <a:custGeom>
              <a:avLst/>
              <a:gdLst>
                <a:gd name="T0" fmla="*/ 6 w 69"/>
                <a:gd name="T1" fmla="*/ 21 h 84"/>
                <a:gd name="T2" fmla="*/ 2 w 69"/>
                <a:gd name="T3" fmla="*/ 17 h 84"/>
                <a:gd name="T4" fmla="*/ 0 w 69"/>
                <a:gd name="T5" fmla="*/ 11 h 84"/>
                <a:gd name="T6" fmla="*/ 0 w 69"/>
                <a:gd name="T7" fmla="*/ 2 h 84"/>
                <a:gd name="T8" fmla="*/ 2 w 69"/>
                <a:gd name="T9" fmla="*/ 0 h 84"/>
                <a:gd name="T10" fmla="*/ 6 w 69"/>
                <a:gd name="T11" fmla="*/ 6 h 84"/>
                <a:gd name="T12" fmla="*/ 6 w 69"/>
                <a:gd name="T13" fmla="*/ 11 h 84"/>
                <a:gd name="T14" fmla="*/ 8 w 69"/>
                <a:gd name="T15" fmla="*/ 11 h 84"/>
                <a:gd name="T16" fmla="*/ 17 w 69"/>
                <a:gd name="T17" fmla="*/ 17 h 84"/>
                <a:gd name="T18" fmla="*/ 15 w 69"/>
                <a:gd name="T19" fmla="*/ 21 h 84"/>
                <a:gd name="T20" fmla="*/ 6 w 69"/>
                <a:gd name="T21" fmla="*/ 21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9"/>
                <a:gd name="T34" fmla="*/ 0 h 84"/>
                <a:gd name="T35" fmla="*/ 69 w 69"/>
                <a:gd name="T36" fmla="*/ 84 h 8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9" h="84">
                  <a:moveTo>
                    <a:pt x="26" y="84"/>
                  </a:moveTo>
                  <a:lnTo>
                    <a:pt x="8" y="66"/>
                  </a:lnTo>
                  <a:lnTo>
                    <a:pt x="0" y="47"/>
                  </a:lnTo>
                  <a:lnTo>
                    <a:pt x="0" y="8"/>
                  </a:lnTo>
                  <a:lnTo>
                    <a:pt x="8" y="0"/>
                  </a:lnTo>
                  <a:lnTo>
                    <a:pt x="26" y="27"/>
                  </a:lnTo>
                  <a:lnTo>
                    <a:pt x="26" y="47"/>
                  </a:lnTo>
                  <a:lnTo>
                    <a:pt x="34" y="47"/>
                  </a:lnTo>
                  <a:lnTo>
                    <a:pt x="69" y="66"/>
                  </a:lnTo>
                  <a:lnTo>
                    <a:pt x="60" y="84"/>
                  </a:lnTo>
                  <a:lnTo>
                    <a:pt x="26" y="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0" name="Freeform 11"/>
            <p:cNvSpPr>
              <a:spLocks/>
            </p:cNvSpPr>
            <p:nvPr/>
          </p:nvSpPr>
          <p:spPr bwMode="auto">
            <a:xfrm>
              <a:off x="2149" y="3783"/>
              <a:ext cx="21" cy="28"/>
            </a:xfrm>
            <a:custGeom>
              <a:avLst/>
              <a:gdLst>
                <a:gd name="T0" fmla="*/ 8 w 43"/>
                <a:gd name="T1" fmla="*/ 14 h 56"/>
                <a:gd name="T2" fmla="*/ 6 w 43"/>
                <a:gd name="T3" fmla="*/ 12 h 56"/>
                <a:gd name="T4" fmla="*/ 0 w 43"/>
                <a:gd name="T5" fmla="*/ 7 h 56"/>
                <a:gd name="T6" fmla="*/ 0 w 43"/>
                <a:gd name="T7" fmla="*/ 0 h 56"/>
                <a:gd name="T8" fmla="*/ 6 w 43"/>
                <a:gd name="T9" fmla="*/ 3 h 56"/>
                <a:gd name="T10" fmla="*/ 10 w 43"/>
                <a:gd name="T11" fmla="*/ 12 h 56"/>
                <a:gd name="T12" fmla="*/ 8 w 43"/>
                <a:gd name="T13" fmla="*/ 14 h 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3"/>
                <a:gd name="T22" fmla="*/ 0 h 56"/>
                <a:gd name="T23" fmla="*/ 43 w 43"/>
                <a:gd name="T24" fmla="*/ 56 h 5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3" h="56">
                  <a:moveTo>
                    <a:pt x="35" y="56"/>
                  </a:moveTo>
                  <a:lnTo>
                    <a:pt x="26" y="48"/>
                  </a:lnTo>
                  <a:lnTo>
                    <a:pt x="0" y="29"/>
                  </a:lnTo>
                  <a:lnTo>
                    <a:pt x="0" y="0"/>
                  </a:lnTo>
                  <a:lnTo>
                    <a:pt x="26" y="10"/>
                  </a:lnTo>
                  <a:lnTo>
                    <a:pt x="43" y="48"/>
                  </a:lnTo>
                  <a:lnTo>
                    <a:pt x="35" y="5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1" name="Freeform 12"/>
            <p:cNvSpPr>
              <a:spLocks/>
            </p:cNvSpPr>
            <p:nvPr/>
          </p:nvSpPr>
          <p:spPr bwMode="auto">
            <a:xfrm>
              <a:off x="1636" y="3750"/>
              <a:ext cx="30" cy="38"/>
            </a:xfrm>
            <a:custGeom>
              <a:avLst/>
              <a:gdLst>
                <a:gd name="T0" fmla="*/ 4 w 61"/>
                <a:gd name="T1" fmla="*/ 19 h 76"/>
                <a:gd name="T2" fmla="*/ 0 w 61"/>
                <a:gd name="T3" fmla="*/ 17 h 76"/>
                <a:gd name="T4" fmla="*/ 2 w 61"/>
                <a:gd name="T5" fmla="*/ 12 h 76"/>
                <a:gd name="T6" fmla="*/ 4 w 61"/>
                <a:gd name="T7" fmla="*/ 12 h 76"/>
                <a:gd name="T8" fmla="*/ 6 w 61"/>
                <a:gd name="T9" fmla="*/ 10 h 76"/>
                <a:gd name="T10" fmla="*/ 6 w 61"/>
                <a:gd name="T11" fmla="*/ 7 h 76"/>
                <a:gd name="T12" fmla="*/ 8 w 61"/>
                <a:gd name="T13" fmla="*/ 5 h 76"/>
                <a:gd name="T14" fmla="*/ 10 w 61"/>
                <a:gd name="T15" fmla="*/ 0 h 76"/>
                <a:gd name="T16" fmla="*/ 15 w 61"/>
                <a:gd name="T17" fmla="*/ 0 h 76"/>
                <a:gd name="T18" fmla="*/ 15 w 61"/>
                <a:gd name="T19" fmla="*/ 5 h 76"/>
                <a:gd name="T20" fmla="*/ 4 w 61"/>
                <a:gd name="T21" fmla="*/ 19 h 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1"/>
                <a:gd name="T34" fmla="*/ 0 h 76"/>
                <a:gd name="T35" fmla="*/ 61 w 61"/>
                <a:gd name="T36" fmla="*/ 76 h 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1" h="76">
                  <a:moveTo>
                    <a:pt x="17" y="76"/>
                  </a:moveTo>
                  <a:lnTo>
                    <a:pt x="0" y="66"/>
                  </a:lnTo>
                  <a:lnTo>
                    <a:pt x="9" y="48"/>
                  </a:lnTo>
                  <a:lnTo>
                    <a:pt x="17" y="48"/>
                  </a:lnTo>
                  <a:lnTo>
                    <a:pt x="27" y="38"/>
                  </a:lnTo>
                  <a:lnTo>
                    <a:pt x="27" y="29"/>
                  </a:lnTo>
                  <a:lnTo>
                    <a:pt x="35" y="19"/>
                  </a:lnTo>
                  <a:lnTo>
                    <a:pt x="43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17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2" name="Freeform 13"/>
            <p:cNvSpPr>
              <a:spLocks/>
            </p:cNvSpPr>
            <p:nvPr/>
          </p:nvSpPr>
          <p:spPr bwMode="auto">
            <a:xfrm>
              <a:off x="2132" y="3415"/>
              <a:ext cx="69" cy="349"/>
            </a:xfrm>
            <a:custGeom>
              <a:avLst/>
              <a:gdLst>
                <a:gd name="T0" fmla="*/ 35 w 137"/>
                <a:gd name="T1" fmla="*/ 174 h 699"/>
                <a:gd name="T2" fmla="*/ 26 w 137"/>
                <a:gd name="T3" fmla="*/ 170 h 699"/>
                <a:gd name="T4" fmla="*/ 20 w 137"/>
                <a:gd name="T5" fmla="*/ 170 h 699"/>
                <a:gd name="T6" fmla="*/ 13 w 137"/>
                <a:gd name="T7" fmla="*/ 165 h 699"/>
                <a:gd name="T8" fmla="*/ 11 w 137"/>
                <a:gd name="T9" fmla="*/ 155 h 699"/>
                <a:gd name="T10" fmla="*/ 9 w 137"/>
                <a:gd name="T11" fmla="*/ 151 h 699"/>
                <a:gd name="T12" fmla="*/ 9 w 137"/>
                <a:gd name="T13" fmla="*/ 139 h 699"/>
                <a:gd name="T14" fmla="*/ 7 w 137"/>
                <a:gd name="T15" fmla="*/ 129 h 699"/>
                <a:gd name="T16" fmla="*/ 7 w 137"/>
                <a:gd name="T17" fmla="*/ 122 h 699"/>
                <a:gd name="T18" fmla="*/ 5 w 137"/>
                <a:gd name="T19" fmla="*/ 111 h 699"/>
                <a:gd name="T20" fmla="*/ 5 w 137"/>
                <a:gd name="T21" fmla="*/ 101 h 699"/>
                <a:gd name="T22" fmla="*/ 2 w 137"/>
                <a:gd name="T23" fmla="*/ 92 h 699"/>
                <a:gd name="T24" fmla="*/ 2 w 137"/>
                <a:gd name="T25" fmla="*/ 75 h 699"/>
                <a:gd name="T26" fmla="*/ 2 w 137"/>
                <a:gd name="T27" fmla="*/ 71 h 699"/>
                <a:gd name="T28" fmla="*/ 0 w 137"/>
                <a:gd name="T29" fmla="*/ 61 h 699"/>
                <a:gd name="T30" fmla="*/ 0 w 137"/>
                <a:gd name="T31" fmla="*/ 49 h 699"/>
                <a:gd name="T32" fmla="*/ 0 w 137"/>
                <a:gd name="T33" fmla="*/ 14 h 699"/>
                <a:gd name="T34" fmla="*/ 2 w 137"/>
                <a:gd name="T35" fmla="*/ 0 h 699"/>
                <a:gd name="T36" fmla="*/ 5 w 137"/>
                <a:gd name="T37" fmla="*/ 44 h 699"/>
                <a:gd name="T38" fmla="*/ 5 w 137"/>
                <a:gd name="T39" fmla="*/ 49 h 699"/>
                <a:gd name="T40" fmla="*/ 7 w 137"/>
                <a:gd name="T41" fmla="*/ 71 h 699"/>
                <a:gd name="T42" fmla="*/ 7 w 137"/>
                <a:gd name="T43" fmla="*/ 80 h 699"/>
                <a:gd name="T44" fmla="*/ 7 w 137"/>
                <a:gd name="T45" fmla="*/ 92 h 699"/>
                <a:gd name="T46" fmla="*/ 9 w 137"/>
                <a:gd name="T47" fmla="*/ 96 h 699"/>
                <a:gd name="T48" fmla="*/ 9 w 137"/>
                <a:gd name="T49" fmla="*/ 104 h 699"/>
                <a:gd name="T50" fmla="*/ 11 w 137"/>
                <a:gd name="T51" fmla="*/ 106 h 699"/>
                <a:gd name="T52" fmla="*/ 11 w 137"/>
                <a:gd name="T53" fmla="*/ 113 h 699"/>
                <a:gd name="T54" fmla="*/ 13 w 137"/>
                <a:gd name="T55" fmla="*/ 129 h 699"/>
                <a:gd name="T56" fmla="*/ 13 w 137"/>
                <a:gd name="T57" fmla="*/ 139 h 699"/>
                <a:gd name="T58" fmla="*/ 15 w 137"/>
                <a:gd name="T59" fmla="*/ 146 h 699"/>
                <a:gd name="T60" fmla="*/ 18 w 137"/>
                <a:gd name="T61" fmla="*/ 151 h 699"/>
                <a:gd name="T62" fmla="*/ 20 w 137"/>
                <a:gd name="T63" fmla="*/ 155 h 699"/>
                <a:gd name="T64" fmla="*/ 24 w 137"/>
                <a:gd name="T65" fmla="*/ 151 h 699"/>
                <a:gd name="T66" fmla="*/ 26 w 137"/>
                <a:gd name="T67" fmla="*/ 153 h 699"/>
                <a:gd name="T68" fmla="*/ 26 w 137"/>
                <a:gd name="T69" fmla="*/ 155 h 699"/>
                <a:gd name="T70" fmla="*/ 28 w 137"/>
                <a:gd name="T71" fmla="*/ 158 h 699"/>
                <a:gd name="T72" fmla="*/ 30 w 137"/>
                <a:gd name="T73" fmla="*/ 160 h 699"/>
                <a:gd name="T74" fmla="*/ 30 w 137"/>
                <a:gd name="T75" fmla="*/ 163 h 699"/>
                <a:gd name="T76" fmla="*/ 33 w 137"/>
                <a:gd name="T77" fmla="*/ 165 h 699"/>
                <a:gd name="T78" fmla="*/ 35 w 137"/>
                <a:gd name="T79" fmla="*/ 167 h 699"/>
                <a:gd name="T80" fmla="*/ 35 w 137"/>
                <a:gd name="T81" fmla="*/ 170 h 699"/>
                <a:gd name="T82" fmla="*/ 35 w 137"/>
                <a:gd name="T83" fmla="*/ 174 h 69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37"/>
                <a:gd name="T127" fmla="*/ 0 h 699"/>
                <a:gd name="T128" fmla="*/ 137 w 137"/>
                <a:gd name="T129" fmla="*/ 699 h 69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37" h="699">
                  <a:moveTo>
                    <a:pt x="137" y="699"/>
                  </a:moveTo>
                  <a:lnTo>
                    <a:pt x="103" y="680"/>
                  </a:lnTo>
                  <a:lnTo>
                    <a:pt x="77" y="680"/>
                  </a:lnTo>
                  <a:lnTo>
                    <a:pt x="51" y="660"/>
                  </a:lnTo>
                  <a:lnTo>
                    <a:pt x="42" y="623"/>
                  </a:lnTo>
                  <a:lnTo>
                    <a:pt x="34" y="604"/>
                  </a:lnTo>
                  <a:lnTo>
                    <a:pt x="34" y="557"/>
                  </a:lnTo>
                  <a:lnTo>
                    <a:pt x="26" y="519"/>
                  </a:lnTo>
                  <a:lnTo>
                    <a:pt x="26" y="491"/>
                  </a:lnTo>
                  <a:lnTo>
                    <a:pt x="18" y="444"/>
                  </a:lnTo>
                  <a:lnTo>
                    <a:pt x="18" y="406"/>
                  </a:lnTo>
                  <a:lnTo>
                    <a:pt x="8" y="369"/>
                  </a:lnTo>
                  <a:lnTo>
                    <a:pt x="8" y="303"/>
                  </a:lnTo>
                  <a:lnTo>
                    <a:pt x="8" y="284"/>
                  </a:lnTo>
                  <a:lnTo>
                    <a:pt x="0" y="245"/>
                  </a:lnTo>
                  <a:lnTo>
                    <a:pt x="0" y="198"/>
                  </a:lnTo>
                  <a:lnTo>
                    <a:pt x="0" y="57"/>
                  </a:lnTo>
                  <a:lnTo>
                    <a:pt x="8" y="0"/>
                  </a:lnTo>
                  <a:lnTo>
                    <a:pt x="18" y="179"/>
                  </a:lnTo>
                  <a:lnTo>
                    <a:pt x="18" y="198"/>
                  </a:lnTo>
                  <a:lnTo>
                    <a:pt x="26" y="284"/>
                  </a:lnTo>
                  <a:lnTo>
                    <a:pt x="26" y="321"/>
                  </a:lnTo>
                  <a:lnTo>
                    <a:pt x="26" y="369"/>
                  </a:lnTo>
                  <a:lnTo>
                    <a:pt x="34" y="387"/>
                  </a:lnTo>
                  <a:lnTo>
                    <a:pt x="34" y="416"/>
                  </a:lnTo>
                  <a:lnTo>
                    <a:pt x="42" y="425"/>
                  </a:lnTo>
                  <a:lnTo>
                    <a:pt x="42" y="453"/>
                  </a:lnTo>
                  <a:lnTo>
                    <a:pt x="51" y="519"/>
                  </a:lnTo>
                  <a:lnTo>
                    <a:pt x="51" y="557"/>
                  </a:lnTo>
                  <a:lnTo>
                    <a:pt x="60" y="585"/>
                  </a:lnTo>
                  <a:lnTo>
                    <a:pt x="69" y="604"/>
                  </a:lnTo>
                  <a:lnTo>
                    <a:pt x="77" y="623"/>
                  </a:lnTo>
                  <a:lnTo>
                    <a:pt x="95" y="604"/>
                  </a:lnTo>
                  <a:lnTo>
                    <a:pt x="103" y="614"/>
                  </a:lnTo>
                  <a:lnTo>
                    <a:pt x="103" y="623"/>
                  </a:lnTo>
                  <a:lnTo>
                    <a:pt x="111" y="633"/>
                  </a:lnTo>
                  <a:lnTo>
                    <a:pt x="119" y="642"/>
                  </a:lnTo>
                  <a:lnTo>
                    <a:pt x="119" y="652"/>
                  </a:lnTo>
                  <a:lnTo>
                    <a:pt x="129" y="660"/>
                  </a:lnTo>
                  <a:lnTo>
                    <a:pt x="137" y="670"/>
                  </a:lnTo>
                  <a:lnTo>
                    <a:pt x="137" y="680"/>
                  </a:lnTo>
                  <a:lnTo>
                    <a:pt x="137" y="699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3" name="Freeform 14"/>
            <p:cNvSpPr>
              <a:spLocks/>
            </p:cNvSpPr>
            <p:nvPr/>
          </p:nvSpPr>
          <p:spPr bwMode="auto">
            <a:xfrm>
              <a:off x="2076" y="3722"/>
              <a:ext cx="26" cy="42"/>
            </a:xfrm>
            <a:custGeom>
              <a:avLst/>
              <a:gdLst>
                <a:gd name="T0" fmla="*/ 0 w 53"/>
                <a:gd name="T1" fmla="*/ 21 h 85"/>
                <a:gd name="T2" fmla="*/ 0 w 53"/>
                <a:gd name="T3" fmla="*/ 18 h 85"/>
                <a:gd name="T4" fmla="*/ 0 w 53"/>
                <a:gd name="T5" fmla="*/ 14 h 85"/>
                <a:gd name="T6" fmla="*/ 8 w 53"/>
                <a:gd name="T7" fmla="*/ 2 h 85"/>
                <a:gd name="T8" fmla="*/ 13 w 53"/>
                <a:gd name="T9" fmla="*/ 0 h 85"/>
                <a:gd name="T10" fmla="*/ 2 w 53"/>
                <a:gd name="T11" fmla="*/ 21 h 85"/>
                <a:gd name="T12" fmla="*/ 0 w 53"/>
                <a:gd name="T13" fmla="*/ 21 h 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3"/>
                <a:gd name="T22" fmla="*/ 0 h 85"/>
                <a:gd name="T23" fmla="*/ 53 w 53"/>
                <a:gd name="T24" fmla="*/ 85 h 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3" h="85">
                  <a:moveTo>
                    <a:pt x="0" y="85"/>
                  </a:moveTo>
                  <a:lnTo>
                    <a:pt x="0" y="75"/>
                  </a:lnTo>
                  <a:lnTo>
                    <a:pt x="0" y="56"/>
                  </a:lnTo>
                  <a:lnTo>
                    <a:pt x="35" y="9"/>
                  </a:lnTo>
                  <a:lnTo>
                    <a:pt x="53" y="0"/>
                  </a:lnTo>
                  <a:lnTo>
                    <a:pt x="9" y="85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4" name="Freeform 15"/>
            <p:cNvSpPr>
              <a:spLocks/>
            </p:cNvSpPr>
            <p:nvPr/>
          </p:nvSpPr>
          <p:spPr bwMode="auto">
            <a:xfrm>
              <a:off x="2098" y="3019"/>
              <a:ext cx="115" cy="693"/>
            </a:xfrm>
            <a:custGeom>
              <a:avLst/>
              <a:gdLst>
                <a:gd name="T0" fmla="*/ 2 w 231"/>
                <a:gd name="T1" fmla="*/ 340 h 1385"/>
                <a:gd name="T2" fmla="*/ 0 w 231"/>
                <a:gd name="T3" fmla="*/ 307 h 1385"/>
                <a:gd name="T4" fmla="*/ 0 w 231"/>
                <a:gd name="T5" fmla="*/ 295 h 1385"/>
                <a:gd name="T6" fmla="*/ 0 w 231"/>
                <a:gd name="T7" fmla="*/ 288 h 1385"/>
                <a:gd name="T8" fmla="*/ 0 w 231"/>
                <a:gd name="T9" fmla="*/ 278 h 1385"/>
                <a:gd name="T10" fmla="*/ 0 w 231"/>
                <a:gd name="T11" fmla="*/ 271 h 1385"/>
                <a:gd name="T12" fmla="*/ 0 w 231"/>
                <a:gd name="T13" fmla="*/ 264 h 1385"/>
                <a:gd name="T14" fmla="*/ 0 w 231"/>
                <a:gd name="T15" fmla="*/ 255 h 1385"/>
                <a:gd name="T16" fmla="*/ 0 w 231"/>
                <a:gd name="T17" fmla="*/ 248 h 1385"/>
                <a:gd name="T18" fmla="*/ 0 w 231"/>
                <a:gd name="T19" fmla="*/ 241 h 1385"/>
                <a:gd name="T20" fmla="*/ 0 w 231"/>
                <a:gd name="T21" fmla="*/ 234 h 1385"/>
                <a:gd name="T22" fmla="*/ 2 w 231"/>
                <a:gd name="T23" fmla="*/ 224 h 1385"/>
                <a:gd name="T24" fmla="*/ 2 w 231"/>
                <a:gd name="T25" fmla="*/ 217 h 1385"/>
                <a:gd name="T26" fmla="*/ 2 w 231"/>
                <a:gd name="T27" fmla="*/ 210 h 1385"/>
                <a:gd name="T28" fmla="*/ 2 w 231"/>
                <a:gd name="T29" fmla="*/ 201 h 1385"/>
                <a:gd name="T30" fmla="*/ 4 w 231"/>
                <a:gd name="T31" fmla="*/ 193 h 1385"/>
                <a:gd name="T32" fmla="*/ 4 w 231"/>
                <a:gd name="T33" fmla="*/ 187 h 1385"/>
                <a:gd name="T34" fmla="*/ 4 w 231"/>
                <a:gd name="T35" fmla="*/ 177 h 1385"/>
                <a:gd name="T36" fmla="*/ 6 w 231"/>
                <a:gd name="T37" fmla="*/ 170 h 1385"/>
                <a:gd name="T38" fmla="*/ 6 w 231"/>
                <a:gd name="T39" fmla="*/ 163 h 1385"/>
                <a:gd name="T40" fmla="*/ 8 w 231"/>
                <a:gd name="T41" fmla="*/ 154 h 1385"/>
                <a:gd name="T42" fmla="*/ 8 w 231"/>
                <a:gd name="T43" fmla="*/ 146 h 1385"/>
                <a:gd name="T44" fmla="*/ 8 w 231"/>
                <a:gd name="T45" fmla="*/ 139 h 1385"/>
                <a:gd name="T46" fmla="*/ 15 w 231"/>
                <a:gd name="T47" fmla="*/ 78 h 1385"/>
                <a:gd name="T48" fmla="*/ 17 w 231"/>
                <a:gd name="T49" fmla="*/ 71 h 1385"/>
                <a:gd name="T50" fmla="*/ 21 w 231"/>
                <a:gd name="T51" fmla="*/ 61 h 1385"/>
                <a:gd name="T52" fmla="*/ 27 w 231"/>
                <a:gd name="T53" fmla="*/ 50 h 1385"/>
                <a:gd name="T54" fmla="*/ 34 w 231"/>
                <a:gd name="T55" fmla="*/ 38 h 1385"/>
                <a:gd name="T56" fmla="*/ 43 w 231"/>
                <a:gd name="T57" fmla="*/ 26 h 1385"/>
                <a:gd name="T58" fmla="*/ 51 w 231"/>
                <a:gd name="T59" fmla="*/ 14 h 1385"/>
                <a:gd name="T60" fmla="*/ 36 w 231"/>
                <a:gd name="T61" fmla="*/ 78 h 1385"/>
                <a:gd name="T62" fmla="*/ 17 w 231"/>
                <a:gd name="T63" fmla="*/ 189 h 1385"/>
                <a:gd name="T64" fmla="*/ 13 w 231"/>
                <a:gd name="T65" fmla="*/ 201 h 1385"/>
                <a:gd name="T66" fmla="*/ 13 w 231"/>
                <a:gd name="T67" fmla="*/ 212 h 1385"/>
                <a:gd name="T68" fmla="*/ 13 w 231"/>
                <a:gd name="T69" fmla="*/ 224 h 1385"/>
                <a:gd name="T70" fmla="*/ 13 w 231"/>
                <a:gd name="T71" fmla="*/ 236 h 1385"/>
                <a:gd name="T72" fmla="*/ 13 w 231"/>
                <a:gd name="T73" fmla="*/ 248 h 1385"/>
                <a:gd name="T74" fmla="*/ 13 w 231"/>
                <a:gd name="T75" fmla="*/ 257 h 1385"/>
                <a:gd name="T76" fmla="*/ 13 w 231"/>
                <a:gd name="T77" fmla="*/ 264 h 1385"/>
                <a:gd name="T78" fmla="*/ 13 w 231"/>
                <a:gd name="T79" fmla="*/ 271 h 1385"/>
                <a:gd name="T80" fmla="*/ 13 w 231"/>
                <a:gd name="T81" fmla="*/ 278 h 1385"/>
                <a:gd name="T82" fmla="*/ 13 w 231"/>
                <a:gd name="T83" fmla="*/ 288 h 1385"/>
                <a:gd name="T84" fmla="*/ 13 w 231"/>
                <a:gd name="T85" fmla="*/ 295 h 1385"/>
                <a:gd name="T86" fmla="*/ 15 w 231"/>
                <a:gd name="T87" fmla="*/ 302 h 1385"/>
                <a:gd name="T88" fmla="*/ 15 w 231"/>
                <a:gd name="T89" fmla="*/ 309 h 1385"/>
                <a:gd name="T90" fmla="*/ 15 w 231"/>
                <a:gd name="T91" fmla="*/ 316 h 1385"/>
                <a:gd name="T92" fmla="*/ 15 w 231"/>
                <a:gd name="T93" fmla="*/ 323 h 1385"/>
                <a:gd name="T94" fmla="*/ 17 w 231"/>
                <a:gd name="T95" fmla="*/ 333 h 1385"/>
                <a:gd name="T96" fmla="*/ 15 w 231"/>
                <a:gd name="T97" fmla="*/ 344 h 138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31"/>
                <a:gd name="T148" fmla="*/ 0 h 1385"/>
                <a:gd name="T149" fmla="*/ 231 w 231"/>
                <a:gd name="T150" fmla="*/ 1385 h 138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31" h="1385">
                  <a:moveTo>
                    <a:pt x="61" y="1376"/>
                  </a:moveTo>
                  <a:lnTo>
                    <a:pt x="10" y="1358"/>
                  </a:lnTo>
                  <a:lnTo>
                    <a:pt x="10" y="1301"/>
                  </a:lnTo>
                  <a:lnTo>
                    <a:pt x="0" y="1235"/>
                  </a:lnTo>
                  <a:lnTo>
                    <a:pt x="0" y="1226"/>
                  </a:lnTo>
                  <a:lnTo>
                    <a:pt x="0" y="1207"/>
                  </a:lnTo>
                  <a:lnTo>
                    <a:pt x="0" y="1187"/>
                  </a:lnTo>
                  <a:lnTo>
                    <a:pt x="0" y="1178"/>
                  </a:lnTo>
                  <a:lnTo>
                    <a:pt x="0" y="1169"/>
                  </a:lnTo>
                  <a:lnTo>
                    <a:pt x="0" y="1160"/>
                  </a:lnTo>
                  <a:lnTo>
                    <a:pt x="0" y="1150"/>
                  </a:lnTo>
                  <a:lnTo>
                    <a:pt x="0" y="1141"/>
                  </a:lnTo>
                  <a:lnTo>
                    <a:pt x="0" y="1121"/>
                  </a:lnTo>
                  <a:lnTo>
                    <a:pt x="0" y="1112"/>
                  </a:lnTo>
                  <a:lnTo>
                    <a:pt x="0" y="1103"/>
                  </a:lnTo>
                  <a:lnTo>
                    <a:pt x="0" y="1094"/>
                  </a:lnTo>
                  <a:lnTo>
                    <a:pt x="0" y="1084"/>
                  </a:lnTo>
                  <a:lnTo>
                    <a:pt x="0" y="1075"/>
                  </a:lnTo>
                  <a:lnTo>
                    <a:pt x="0" y="1065"/>
                  </a:lnTo>
                  <a:lnTo>
                    <a:pt x="0" y="1055"/>
                  </a:lnTo>
                  <a:lnTo>
                    <a:pt x="0" y="1046"/>
                  </a:lnTo>
                  <a:lnTo>
                    <a:pt x="0" y="1036"/>
                  </a:lnTo>
                  <a:lnTo>
                    <a:pt x="0" y="1018"/>
                  </a:lnTo>
                  <a:lnTo>
                    <a:pt x="0" y="1009"/>
                  </a:lnTo>
                  <a:lnTo>
                    <a:pt x="0" y="999"/>
                  </a:lnTo>
                  <a:lnTo>
                    <a:pt x="0" y="989"/>
                  </a:lnTo>
                  <a:lnTo>
                    <a:pt x="0" y="980"/>
                  </a:lnTo>
                  <a:lnTo>
                    <a:pt x="0" y="970"/>
                  </a:lnTo>
                  <a:lnTo>
                    <a:pt x="0" y="962"/>
                  </a:lnTo>
                  <a:lnTo>
                    <a:pt x="0" y="952"/>
                  </a:lnTo>
                  <a:lnTo>
                    <a:pt x="0" y="943"/>
                  </a:lnTo>
                  <a:lnTo>
                    <a:pt x="0" y="933"/>
                  </a:lnTo>
                  <a:lnTo>
                    <a:pt x="0" y="914"/>
                  </a:lnTo>
                  <a:lnTo>
                    <a:pt x="10" y="914"/>
                  </a:lnTo>
                  <a:lnTo>
                    <a:pt x="10" y="896"/>
                  </a:lnTo>
                  <a:lnTo>
                    <a:pt x="10" y="886"/>
                  </a:lnTo>
                  <a:lnTo>
                    <a:pt x="10" y="877"/>
                  </a:lnTo>
                  <a:lnTo>
                    <a:pt x="10" y="867"/>
                  </a:lnTo>
                  <a:lnTo>
                    <a:pt x="10" y="857"/>
                  </a:lnTo>
                  <a:lnTo>
                    <a:pt x="10" y="848"/>
                  </a:lnTo>
                  <a:lnTo>
                    <a:pt x="10" y="838"/>
                  </a:lnTo>
                  <a:lnTo>
                    <a:pt x="10" y="830"/>
                  </a:lnTo>
                  <a:lnTo>
                    <a:pt x="10" y="811"/>
                  </a:lnTo>
                  <a:lnTo>
                    <a:pt x="10" y="801"/>
                  </a:lnTo>
                  <a:lnTo>
                    <a:pt x="10" y="791"/>
                  </a:lnTo>
                  <a:lnTo>
                    <a:pt x="18" y="782"/>
                  </a:lnTo>
                  <a:lnTo>
                    <a:pt x="18" y="772"/>
                  </a:lnTo>
                  <a:lnTo>
                    <a:pt x="18" y="764"/>
                  </a:lnTo>
                  <a:lnTo>
                    <a:pt x="18" y="754"/>
                  </a:lnTo>
                  <a:lnTo>
                    <a:pt x="18" y="745"/>
                  </a:lnTo>
                  <a:lnTo>
                    <a:pt x="18" y="735"/>
                  </a:lnTo>
                  <a:lnTo>
                    <a:pt x="18" y="716"/>
                  </a:lnTo>
                  <a:lnTo>
                    <a:pt x="18" y="706"/>
                  </a:lnTo>
                  <a:lnTo>
                    <a:pt x="26" y="698"/>
                  </a:lnTo>
                  <a:lnTo>
                    <a:pt x="26" y="688"/>
                  </a:lnTo>
                  <a:lnTo>
                    <a:pt x="26" y="679"/>
                  </a:lnTo>
                  <a:lnTo>
                    <a:pt x="26" y="669"/>
                  </a:lnTo>
                  <a:lnTo>
                    <a:pt x="26" y="659"/>
                  </a:lnTo>
                  <a:lnTo>
                    <a:pt x="26" y="650"/>
                  </a:lnTo>
                  <a:lnTo>
                    <a:pt x="26" y="640"/>
                  </a:lnTo>
                  <a:lnTo>
                    <a:pt x="26" y="622"/>
                  </a:lnTo>
                  <a:lnTo>
                    <a:pt x="34" y="613"/>
                  </a:lnTo>
                  <a:lnTo>
                    <a:pt x="34" y="603"/>
                  </a:lnTo>
                  <a:lnTo>
                    <a:pt x="34" y="593"/>
                  </a:lnTo>
                  <a:lnTo>
                    <a:pt x="34" y="584"/>
                  </a:lnTo>
                  <a:lnTo>
                    <a:pt x="34" y="574"/>
                  </a:lnTo>
                  <a:lnTo>
                    <a:pt x="34" y="565"/>
                  </a:lnTo>
                  <a:lnTo>
                    <a:pt x="34" y="556"/>
                  </a:lnTo>
                  <a:lnTo>
                    <a:pt x="34" y="547"/>
                  </a:lnTo>
                  <a:lnTo>
                    <a:pt x="43" y="537"/>
                  </a:lnTo>
                  <a:lnTo>
                    <a:pt x="61" y="310"/>
                  </a:lnTo>
                  <a:lnTo>
                    <a:pt x="61" y="301"/>
                  </a:lnTo>
                  <a:lnTo>
                    <a:pt x="69" y="291"/>
                  </a:lnTo>
                  <a:lnTo>
                    <a:pt x="69" y="283"/>
                  </a:lnTo>
                  <a:lnTo>
                    <a:pt x="77" y="273"/>
                  </a:lnTo>
                  <a:lnTo>
                    <a:pt x="77" y="263"/>
                  </a:lnTo>
                  <a:lnTo>
                    <a:pt x="87" y="244"/>
                  </a:lnTo>
                  <a:lnTo>
                    <a:pt x="95" y="225"/>
                  </a:lnTo>
                  <a:lnTo>
                    <a:pt x="103" y="217"/>
                  </a:lnTo>
                  <a:lnTo>
                    <a:pt x="111" y="197"/>
                  </a:lnTo>
                  <a:lnTo>
                    <a:pt x="120" y="178"/>
                  </a:lnTo>
                  <a:lnTo>
                    <a:pt x="129" y="169"/>
                  </a:lnTo>
                  <a:lnTo>
                    <a:pt x="138" y="151"/>
                  </a:lnTo>
                  <a:lnTo>
                    <a:pt x="146" y="131"/>
                  </a:lnTo>
                  <a:lnTo>
                    <a:pt x="164" y="122"/>
                  </a:lnTo>
                  <a:lnTo>
                    <a:pt x="172" y="103"/>
                  </a:lnTo>
                  <a:lnTo>
                    <a:pt x="180" y="93"/>
                  </a:lnTo>
                  <a:lnTo>
                    <a:pt x="188" y="75"/>
                  </a:lnTo>
                  <a:lnTo>
                    <a:pt x="206" y="56"/>
                  </a:lnTo>
                  <a:lnTo>
                    <a:pt x="231" y="0"/>
                  </a:lnTo>
                  <a:lnTo>
                    <a:pt x="231" y="75"/>
                  </a:lnTo>
                  <a:lnTo>
                    <a:pt x="146" y="310"/>
                  </a:lnTo>
                  <a:lnTo>
                    <a:pt x="138" y="386"/>
                  </a:lnTo>
                  <a:lnTo>
                    <a:pt x="95" y="679"/>
                  </a:lnTo>
                  <a:lnTo>
                    <a:pt x="69" y="754"/>
                  </a:lnTo>
                  <a:lnTo>
                    <a:pt x="61" y="764"/>
                  </a:lnTo>
                  <a:lnTo>
                    <a:pt x="61" y="782"/>
                  </a:lnTo>
                  <a:lnTo>
                    <a:pt x="52" y="801"/>
                  </a:lnTo>
                  <a:lnTo>
                    <a:pt x="52" y="811"/>
                  </a:lnTo>
                  <a:lnTo>
                    <a:pt x="52" y="830"/>
                  </a:lnTo>
                  <a:lnTo>
                    <a:pt x="52" y="848"/>
                  </a:lnTo>
                  <a:lnTo>
                    <a:pt x="52" y="857"/>
                  </a:lnTo>
                  <a:lnTo>
                    <a:pt x="52" y="877"/>
                  </a:lnTo>
                  <a:lnTo>
                    <a:pt x="52" y="896"/>
                  </a:lnTo>
                  <a:lnTo>
                    <a:pt x="52" y="914"/>
                  </a:lnTo>
                  <a:lnTo>
                    <a:pt x="52" y="923"/>
                  </a:lnTo>
                  <a:lnTo>
                    <a:pt x="52" y="943"/>
                  </a:lnTo>
                  <a:lnTo>
                    <a:pt x="52" y="962"/>
                  </a:lnTo>
                  <a:lnTo>
                    <a:pt x="52" y="970"/>
                  </a:lnTo>
                  <a:lnTo>
                    <a:pt x="52" y="989"/>
                  </a:lnTo>
                  <a:lnTo>
                    <a:pt x="52" y="1009"/>
                  </a:lnTo>
                  <a:lnTo>
                    <a:pt x="52" y="1018"/>
                  </a:lnTo>
                  <a:lnTo>
                    <a:pt x="52" y="1028"/>
                  </a:lnTo>
                  <a:lnTo>
                    <a:pt x="52" y="1036"/>
                  </a:lnTo>
                  <a:lnTo>
                    <a:pt x="52" y="1046"/>
                  </a:lnTo>
                  <a:lnTo>
                    <a:pt x="52" y="1055"/>
                  </a:lnTo>
                  <a:lnTo>
                    <a:pt x="52" y="1065"/>
                  </a:lnTo>
                  <a:lnTo>
                    <a:pt x="52" y="1075"/>
                  </a:lnTo>
                  <a:lnTo>
                    <a:pt x="52" y="1084"/>
                  </a:lnTo>
                  <a:lnTo>
                    <a:pt x="52" y="1094"/>
                  </a:lnTo>
                  <a:lnTo>
                    <a:pt x="52" y="1103"/>
                  </a:lnTo>
                  <a:lnTo>
                    <a:pt x="52" y="1112"/>
                  </a:lnTo>
                  <a:lnTo>
                    <a:pt x="52" y="1121"/>
                  </a:lnTo>
                  <a:lnTo>
                    <a:pt x="52" y="1131"/>
                  </a:lnTo>
                  <a:lnTo>
                    <a:pt x="52" y="1150"/>
                  </a:lnTo>
                  <a:lnTo>
                    <a:pt x="52" y="1160"/>
                  </a:lnTo>
                  <a:lnTo>
                    <a:pt x="52" y="1169"/>
                  </a:lnTo>
                  <a:lnTo>
                    <a:pt x="52" y="1178"/>
                  </a:lnTo>
                  <a:lnTo>
                    <a:pt x="52" y="1187"/>
                  </a:lnTo>
                  <a:lnTo>
                    <a:pt x="52" y="1197"/>
                  </a:lnTo>
                  <a:lnTo>
                    <a:pt x="61" y="1207"/>
                  </a:lnTo>
                  <a:lnTo>
                    <a:pt x="61" y="1216"/>
                  </a:lnTo>
                  <a:lnTo>
                    <a:pt x="61" y="1226"/>
                  </a:lnTo>
                  <a:lnTo>
                    <a:pt x="61" y="1235"/>
                  </a:lnTo>
                  <a:lnTo>
                    <a:pt x="61" y="1244"/>
                  </a:lnTo>
                  <a:lnTo>
                    <a:pt x="61" y="1253"/>
                  </a:lnTo>
                  <a:lnTo>
                    <a:pt x="61" y="1263"/>
                  </a:lnTo>
                  <a:lnTo>
                    <a:pt x="61" y="1273"/>
                  </a:lnTo>
                  <a:lnTo>
                    <a:pt x="61" y="1282"/>
                  </a:lnTo>
                  <a:lnTo>
                    <a:pt x="61" y="1292"/>
                  </a:lnTo>
                  <a:lnTo>
                    <a:pt x="69" y="1310"/>
                  </a:lnTo>
                  <a:lnTo>
                    <a:pt x="69" y="1329"/>
                  </a:lnTo>
                  <a:lnTo>
                    <a:pt x="77" y="1358"/>
                  </a:lnTo>
                  <a:lnTo>
                    <a:pt x="77" y="1385"/>
                  </a:lnTo>
                  <a:lnTo>
                    <a:pt x="61" y="1376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5" name="Freeform 16"/>
            <p:cNvSpPr>
              <a:spLocks/>
            </p:cNvSpPr>
            <p:nvPr/>
          </p:nvSpPr>
          <p:spPr bwMode="auto">
            <a:xfrm>
              <a:off x="1700" y="3595"/>
              <a:ext cx="124" cy="103"/>
            </a:xfrm>
            <a:custGeom>
              <a:avLst/>
              <a:gdLst>
                <a:gd name="T0" fmla="*/ 32 w 249"/>
                <a:gd name="T1" fmla="*/ 0 h 208"/>
                <a:gd name="T2" fmla="*/ 34 w 249"/>
                <a:gd name="T3" fmla="*/ 2 h 208"/>
                <a:gd name="T4" fmla="*/ 38 w 249"/>
                <a:gd name="T5" fmla="*/ 4 h 208"/>
                <a:gd name="T6" fmla="*/ 41 w 249"/>
                <a:gd name="T7" fmla="*/ 4 h 208"/>
                <a:gd name="T8" fmla="*/ 43 w 249"/>
                <a:gd name="T9" fmla="*/ 7 h 208"/>
                <a:gd name="T10" fmla="*/ 45 w 249"/>
                <a:gd name="T11" fmla="*/ 7 h 208"/>
                <a:gd name="T12" fmla="*/ 47 w 249"/>
                <a:gd name="T13" fmla="*/ 9 h 208"/>
                <a:gd name="T14" fmla="*/ 49 w 249"/>
                <a:gd name="T15" fmla="*/ 9 h 208"/>
                <a:gd name="T16" fmla="*/ 51 w 249"/>
                <a:gd name="T17" fmla="*/ 11 h 208"/>
                <a:gd name="T18" fmla="*/ 51 w 249"/>
                <a:gd name="T19" fmla="*/ 11 h 208"/>
                <a:gd name="T20" fmla="*/ 53 w 249"/>
                <a:gd name="T21" fmla="*/ 14 h 208"/>
                <a:gd name="T22" fmla="*/ 55 w 249"/>
                <a:gd name="T23" fmla="*/ 14 h 208"/>
                <a:gd name="T24" fmla="*/ 57 w 249"/>
                <a:gd name="T25" fmla="*/ 16 h 208"/>
                <a:gd name="T26" fmla="*/ 60 w 249"/>
                <a:gd name="T27" fmla="*/ 16 h 208"/>
                <a:gd name="T28" fmla="*/ 62 w 249"/>
                <a:gd name="T29" fmla="*/ 19 h 208"/>
                <a:gd name="T30" fmla="*/ 47 w 249"/>
                <a:gd name="T31" fmla="*/ 37 h 208"/>
                <a:gd name="T32" fmla="*/ 45 w 249"/>
                <a:gd name="T33" fmla="*/ 37 h 208"/>
                <a:gd name="T34" fmla="*/ 41 w 249"/>
                <a:gd name="T35" fmla="*/ 42 h 208"/>
                <a:gd name="T36" fmla="*/ 36 w 249"/>
                <a:gd name="T37" fmla="*/ 37 h 208"/>
                <a:gd name="T38" fmla="*/ 36 w 249"/>
                <a:gd name="T39" fmla="*/ 35 h 208"/>
                <a:gd name="T40" fmla="*/ 25 w 249"/>
                <a:gd name="T41" fmla="*/ 28 h 208"/>
                <a:gd name="T42" fmla="*/ 23 w 249"/>
                <a:gd name="T43" fmla="*/ 28 h 208"/>
                <a:gd name="T44" fmla="*/ 23 w 249"/>
                <a:gd name="T45" fmla="*/ 30 h 208"/>
                <a:gd name="T46" fmla="*/ 21 w 249"/>
                <a:gd name="T47" fmla="*/ 35 h 208"/>
                <a:gd name="T48" fmla="*/ 21 w 249"/>
                <a:gd name="T49" fmla="*/ 37 h 208"/>
                <a:gd name="T50" fmla="*/ 21 w 249"/>
                <a:gd name="T51" fmla="*/ 39 h 208"/>
                <a:gd name="T52" fmla="*/ 19 w 249"/>
                <a:gd name="T53" fmla="*/ 44 h 208"/>
                <a:gd name="T54" fmla="*/ 19 w 249"/>
                <a:gd name="T55" fmla="*/ 47 h 208"/>
                <a:gd name="T56" fmla="*/ 19 w 249"/>
                <a:gd name="T57" fmla="*/ 51 h 208"/>
                <a:gd name="T58" fmla="*/ 17 w 249"/>
                <a:gd name="T59" fmla="*/ 51 h 208"/>
                <a:gd name="T60" fmla="*/ 15 w 249"/>
                <a:gd name="T61" fmla="*/ 51 h 208"/>
                <a:gd name="T62" fmla="*/ 13 w 249"/>
                <a:gd name="T63" fmla="*/ 51 h 208"/>
                <a:gd name="T64" fmla="*/ 11 w 249"/>
                <a:gd name="T65" fmla="*/ 51 h 208"/>
                <a:gd name="T66" fmla="*/ 8 w 249"/>
                <a:gd name="T67" fmla="*/ 51 h 208"/>
                <a:gd name="T68" fmla="*/ 4 w 249"/>
                <a:gd name="T69" fmla="*/ 51 h 208"/>
                <a:gd name="T70" fmla="*/ 2 w 249"/>
                <a:gd name="T71" fmla="*/ 51 h 208"/>
                <a:gd name="T72" fmla="*/ 0 w 249"/>
                <a:gd name="T73" fmla="*/ 51 h 208"/>
                <a:gd name="T74" fmla="*/ 2 w 249"/>
                <a:gd name="T75" fmla="*/ 47 h 208"/>
                <a:gd name="T76" fmla="*/ 4 w 249"/>
                <a:gd name="T77" fmla="*/ 44 h 208"/>
                <a:gd name="T78" fmla="*/ 6 w 249"/>
                <a:gd name="T79" fmla="*/ 39 h 208"/>
                <a:gd name="T80" fmla="*/ 8 w 249"/>
                <a:gd name="T81" fmla="*/ 37 h 208"/>
                <a:gd name="T82" fmla="*/ 8 w 249"/>
                <a:gd name="T83" fmla="*/ 32 h 208"/>
                <a:gd name="T84" fmla="*/ 11 w 249"/>
                <a:gd name="T85" fmla="*/ 30 h 208"/>
                <a:gd name="T86" fmla="*/ 13 w 249"/>
                <a:gd name="T87" fmla="*/ 28 h 208"/>
                <a:gd name="T88" fmla="*/ 13 w 249"/>
                <a:gd name="T89" fmla="*/ 23 h 208"/>
                <a:gd name="T90" fmla="*/ 15 w 249"/>
                <a:gd name="T91" fmla="*/ 21 h 208"/>
                <a:gd name="T92" fmla="*/ 17 w 249"/>
                <a:gd name="T93" fmla="*/ 19 h 208"/>
                <a:gd name="T94" fmla="*/ 19 w 249"/>
                <a:gd name="T95" fmla="*/ 14 h 208"/>
                <a:gd name="T96" fmla="*/ 21 w 249"/>
                <a:gd name="T97" fmla="*/ 11 h 208"/>
                <a:gd name="T98" fmla="*/ 23 w 249"/>
                <a:gd name="T99" fmla="*/ 9 h 208"/>
                <a:gd name="T100" fmla="*/ 25 w 249"/>
                <a:gd name="T101" fmla="*/ 4 h 208"/>
                <a:gd name="T102" fmla="*/ 28 w 249"/>
                <a:gd name="T103" fmla="*/ 2 h 208"/>
                <a:gd name="T104" fmla="*/ 32 w 249"/>
                <a:gd name="T105" fmla="*/ 0 h 20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49"/>
                <a:gd name="T160" fmla="*/ 0 h 208"/>
                <a:gd name="T161" fmla="*/ 249 w 249"/>
                <a:gd name="T162" fmla="*/ 208 h 20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49" h="208">
                  <a:moveTo>
                    <a:pt x="129" y="0"/>
                  </a:moveTo>
                  <a:lnTo>
                    <a:pt x="138" y="10"/>
                  </a:lnTo>
                  <a:lnTo>
                    <a:pt x="154" y="19"/>
                  </a:lnTo>
                  <a:lnTo>
                    <a:pt x="164" y="19"/>
                  </a:lnTo>
                  <a:lnTo>
                    <a:pt x="172" y="28"/>
                  </a:lnTo>
                  <a:lnTo>
                    <a:pt x="180" y="28"/>
                  </a:lnTo>
                  <a:lnTo>
                    <a:pt x="189" y="37"/>
                  </a:lnTo>
                  <a:lnTo>
                    <a:pt x="198" y="37"/>
                  </a:lnTo>
                  <a:lnTo>
                    <a:pt x="206" y="47"/>
                  </a:lnTo>
                  <a:lnTo>
                    <a:pt x="215" y="57"/>
                  </a:lnTo>
                  <a:lnTo>
                    <a:pt x="223" y="57"/>
                  </a:lnTo>
                  <a:lnTo>
                    <a:pt x="231" y="66"/>
                  </a:lnTo>
                  <a:lnTo>
                    <a:pt x="241" y="66"/>
                  </a:lnTo>
                  <a:lnTo>
                    <a:pt x="249" y="76"/>
                  </a:lnTo>
                  <a:lnTo>
                    <a:pt x="189" y="151"/>
                  </a:lnTo>
                  <a:lnTo>
                    <a:pt x="180" y="151"/>
                  </a:lnTo>
                  <a:lnTo>
                    <a:pt x="164" y="169"/>
                  </a:lnTo>
                  <a:lnTo>
                    <a:pt x="146" y="151"/>
                  </a:lnTo>
                  <a:lnTo>
                    <a:pt x="146" y="142"/>
                  </a:lnTo>
                  <a:lnTo>
                    <a:pt x="103" y="113"/>
                  </a:lnTo>
                  <a:lnTo>
                    <a:pt x="95" y="113"/>
                  </a:lnTo>
                  <a:lnTo>
                    <a:pt x="95" y="123"/>
                  </a:lnTo>
                  <a:lnTo>
                    <a:pt x="87" y="142"/>
                  </a:lnTo>
                  <a:lnTo>
                    <a:pt x="87" y="151"/>
                  </a:lnTo>
                  <a:lnTo>
                    <a:pt x="87" y="160"/>
                  </a:lnTo>
                  <a:lnTo>
                    <a:pt x="77" y="179"/>
                  </a:lnTo>
                  <a:lnTo>
                    <a:pt x="77" y="189"/>
                  </a:lnTo>
                  <a:lnTo>
                    <a:pt x="77" y="208"/>
                  </a:lnTo>
                  <a:lnTo>
                    <a:pt x="69" y="208"/>
                  </a:lnTo>
                  <a:lnTo>
                    <a:pt x="61" y="208"/>
                  </a:lnTo>
                  <a:lnTo>
                    <a:pt x="52" y="208"/>
                  </a:lnTo>
                  <a:lnTo>
                    <a:pt x="44" y="208"/>
                  </a:lnTo>
                  <a:lnTo>
                    <a:pt x="35" y="208"/>
                  </a:lnTo>
                  <a:lnTo>
                    <a:pt x="18" y="208"/>
                  </a:lnTo>
                  <a:lnTo>
                    <a:pt x="10" y="208"/>
                  </a:lnTo>
                  <a:lnTo>
                    <a:pt x="0" y="208"/>
                  </a:lnTo>
                  <a:lnTo>
                    <a:pt x="10" y="189"/>
                  </a:lnTo>
                  <a:lnTo>
                    <a:pt x="18" y="179"/>
                  </a:lnTo>
                  <a:lnTo>
                    <a:pt x="26" y="160"/>
                  </a:lnTo>
                  <a:lnTo>
                    <a:pt x="35" y="151"/>
                  </a:lnTo>
                  <a:lnTo>
                    <a:pt x="35" y="132"/>
                  </a:lnTo>
                  <a:lnTo>
                    <a:pt x="44" y="123"/>
                  </a:lnTo>
                  <a:lnTo>
                    <a:pt x="52" y="113"/>
                  </a:lnTo>
                  <a:lnTo>
                    <a:pt x="52" y="94"/>
                  </a:lnTo>
                  <a:lnTo>
                    <a:pt x="61" y="85"/>
                  </a:lnTo>
                  <a:lnTo>
                    <a:pt x="69" y="76"/>
                  </a:lnTo>
                  <a:lnTo>
                    <a:pt x="77" y="57"/>
                  </a:lnTo>
                  <a:lnTo>
                    <a:pt x="87" y="47"/>
                  </a:lnTo>
                  <a:lnTo>
                    <a:pt x="95" y="37"/>
                  </a:lnTo>
                  <a:lnTo>
                    <a:pt x="103" y="19"/>
                  </a:lnTo>
                  <a:lnTo>
                    <a:pt x="112" y="1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6" name="Freeform 17"/>
            <p:cNvSpPr>
              <a:spLocks/>
            </p:cNvSpPr>
            <p:nvPr/>
          </p:nvSpPr>
          <p:spPr bwMode="auto">
            <a:xfrm>
              <a:off x="1914" y="2911"/>
              <a:ext cx="43" cy="165"/>
            </a:xfrm>
            <a:custGeom>
              <a:avLst/>
              <a:gdLst>
                <a:gd name="T0" fmla="*/ 0 w 85"/>
                <a:gd name="T1" fmla="*/ 81 h 330"/>
                <a:gd name="T2" fmla="*/ 0 w 85"/>
                <a:gd name="T3" fmla="*/ 76 h 330"/>
                <a:gd name="T4" fmla="*/ 0 w 85"/>
                <a:gd name="T5" fmla="*/ 71 h 330"/>
                <a:gd name="T6" fmla="*/ 0 w 85"/>
                <a:gd name="T7" fmla="*/ 66 h 330"/>
                <a:gd name="T8" fmla="*/ 0 w 85"/>
                <a:gd name="T9" fmla="*/ 61 h 330"/>
                <a:gd name="T10" fmla="*/ 0 w 85"/>
                <a:gd name="T11" fmla="*/ 56 h 330"/>
                <a:gd name="T12" fmla="*/ 0 w 85"/>
                <a:gd name="T13" fmla="*/ 54 h 330"/>
                <a:gd name="T14" fmla="*/ 0 w 85"/>
                <a:gd name="T15" fmla="*/ 49 h 330"/>
                <a:gd name="T16" fmla="*/ 2 w 85"/>
                <a:gd name="T17" fmla="*/ 44 h 330"/>
                <a:gd name="T18" fmla="*/ 2 w 85"/>
                <a:gd name="T19" fmla="*/ 41 h 330"/>
                <a:gd name="T20" fmla="*/ 2 w 85"/>
                <a:gd name="T21" fmla="*/ 36 h 330"/>
                <a:gd name="T22" fmla="*/ 5 w 85"/>
                <a:gd name="T23" fmla="*/ 30 h 330"/>
                <a:gd name="T24" fmla="*/ 7 w 85"/>
                <a:gd name="T25" fmla="*/ 28 h 330"/>
                <a:gd name="T26" fmla="*/ 7 w 85"/>
                <a:gd name="T27" fmla="*/ 23 h 330"/>
                <a:gd name="T28" fmla="*/ 9 w 85"/>
                <a:gd name="T29" fmla="*/ 19 h 330"/>
                <a:gd name="T30" fmla="*/ 11 w 85"/>
                <a:gd name="T31" fmla="*/ 14 h 330"/>
                <a:gd name="T32" fmla="*/ 13 w 85"/>
                <a:gd name="T33" fmla="*/ 10 h 330"/>
                <a:gd name="T34" fmla="*/ 20 w 85"/>
                <a:gd name="T35" fmla="*/ 3 h 330"/>
                <a:gd name="T36" fmla="*/ 17 w 85"/>
                <a:gd name="T37" fmla="*/ 7 h 330"/>
                <a:gd name="T38" fmla="*/ 15 w 85"/>
                <a:gd name="T39" fmla="*/ 11 h 330"/>
                <a:gd name="T40" fmla="*/ 15 w 85"/>
                <a:gd name="T41" fmla="*/ 17 h 330"/>
                <a:gd name="T42" fmla="*/ 13 w 85"/>
                <a:gd name="T43" fmla="*/ 21 h 330"/>
                <a:gd name="T44" fmla="*/ 11 w 85"/>
                <a:gd name="T45" fmla="*/ 25 h 330"/>
                <a:gd name="T46" fmla="*/ 11 w 85"/>
                <a:gd name="T47" fmla="*/ 30 h 330"/>
                <a:gd name="T48" fmla="*/ 11 w 85"/>
                <a:gd name="T49" fmla="*/ 36 h 330"/>
                <a:gd name="T50" fmla="*/ 11 w 85"/>
                <a:gd name="T51" fmla="*/ 42 h 330"/>
                <a:gd name="T52" fmla="*/ 9 w 85"/>
                <a:gd name="T53" fmla="*/ 44 h 330"/>
                <a:gd name="T54" fmla="*/ 9 w 85"/>
                <a:gd name="T55" fmla="*/ 52 h 330"/>
                <a:gd name="T56" fmla="*/ 9 w 85"/>
                <a:gd name="T57" fmla="*/ 56 h 330"/>
                <a:gd name="T58" fmla="*/ 9 w 85"/>
                <a:gd name="T59" fmla="*/ 61 h 330"/>
                <a:gd name="T60" fmla="*/ 7 w 85"/>
                <a:gd name="T61" fmla="*/ 66 h 330"/>
                <a:gd name="T62" fmla="*/ 7 w 85"/>
                <a:gd name="T63" fmla="*/ 71 h 330"/>
                <a:gd name="T64" fmla="*/ 7 w 85"/>
                <a:gd name="T65" fmla="*/ 76 h 330"/>
                <a:gd name="T66" fmla="*/ 2 w 85"/>
                <a:gd name="T67" fmla="*/ 83 h 33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5"/>
                <a:gd name="T103" fmla="*/ 0 h 330"/>
                <a:gd name="T104" fmla="*/ 85 w 85"/>
                <a:gd name="T105" fmla="*/ 330 h 33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5" h="330">
                  <a:moveTo>
                    <a:pt x="8" y="330"/>
                  </a:moveTo>
                  <a:lnTo>
                    <a:pt x="0" y="321"/>
                  </a:lnTo>
                  <a:lnTo>
                    <a:pt x="0" y="311"/>
                  </a:lnTo>
                  <a:lnTo>
                    <a:pt x="0" y="303"/>
                  </a:lnTo>
                  <a:lnTo>
                    <a:pt x="0" y="293"/>
                  </a:lnTo>
                  <a:lnTo>
                    <a:pt x="0" y="284"/>
                  </a:lnTo>
                  <a:lnTo>
                    <a:pt x="0" y="274"/>
                  </a:lnTo>
                  <a:lnTo>
                    <a:pt x="0" y="264"/>
                  </a:lnTo>
                  <a:lnTo>
                    <a:pt x="0" y="255"/>
                  </a:lnTo>
                  <a:lnTo>
                    <a:pt x="0" y="245"/>
                  </a:lnTo>
                  <a:lnTo>
                    <a:pt x="0" y="237"/>
                  </a:lnTo>
                  <a:lnTo>
                    <a:pt x="0" y="227"/>
                  </a:lnTo>
                  <a:lnTo>
                    <a:pt x="0" y="218"/>
                  </a:lnTo>
                  <a:lnTo>
                    <a:pt x="0" y="208"/>
                  </a:lnTo>
                  <a:lnTo>
                    <a:pt x="0" y="198"/>
                  </a:lnTo>
                  <a:lnTo>
                    <a:pt x="8" y="189"/>
                  </a:lnTo>
                  <a:lnTo>
                    <a:pt x="8" y="179"/>
                  </a:lnTo>
                  <a:lnTo>
                    <a:pt x="8" y="169"/>
                  </a:lnTo>
                  <a:lnTo>
                    <a:pt x="8" y="161"/>
                  </a:lnTo>
                  <a:lnTo>
                    <a:pt x="8" y="152"/>
                  </a:lnTo>
                  <a:lnTo>
                    <a:pt x="8" y="142"/>
                  </a:lnTo>
                  <a:lnTo>
                    <a:pt x="17" y="132"/>
                  </a:lnTo>
                  <a:lnTo>
                    <a:pt x="17" y="123"/>
                  </a:lnTo>
                  <a:lnTo>
                    <a:pt x="17" y="113"/>
                  </a:lnTo>
                  <a:lnTo>
                    <a:pt x="25" y="113"/>
                  </a:lnTo>
                  <a:lnTo>
                    <a:pt x="25" y="103"/>
                  </a:lnTo>
                  <a:lnTo>
                    <a:pt x="25" y="95"/>
                  </a:lnTo>
                  <a:lnTo>
                    <a:pt x="34" y="86"/>
                  </a:lnTo>
                  <a:lnTo>
                    <a:pt x="34" y="76"/>
                  </a:lnTo>
                  <a:lnTo>
                    <a:pt x="43" y="66"/>
                  </a:lnTo>
                  <a:lnTo>
                    <a:pt x="43" y="57"/>
                  </a:lnTo>
                  <a:lnTo>
                    <a:pt x="51" y="47"/>
                  </a:lnTo>
                  <a:lnTo>
                    <a:pt x="51" y="37"/>
                  </a:lnTo>
                  <a:lnTo>
                    <a:pt x="85" y="0"/>
                  </a:lnTo>
                  <a:lnTo>
                    <a:pt x="77" y="10"/>
                  </a:lnTo>
                  <a:lnTo>
                    <a:pt x="77" y="20"/>
                  </a:lnTo>
                  <a:lnTo>
                    <a:pt x="67" y="29"/>
                  </a:lnTo>
                  <a:lnTo>
                    <a:pt x="67" y="37"/>
                  </a:lnTo>
                  <a:lnTo>
                    <a:pt x="59" y="47"/>
                  </a:lnTo>
                  <a:lnTo>
                    <a:pt x="59" y="57"/>
                  </a:lnTo>
                  <a:lnTo>
                    <a:pt x="59" y="66"/>
                  </a:lnTo>
                  <a:lnTo>
                    <a:pt x="51" y="76"/>
                  </a:lnTo>
                  <a:lnTo>
                    <a:pt x="51" y="86"/>
                  </a:lnTo>
                  <a:lnTo>
                    <a:pt x="51" y="95"/>
                  </a:lnTo>
                  <a:lnTo>
                    <a:pt x="43" y="103"/>
                  </a:lnTo>
                  <a:lnTo>
                    <a:pt x="43" y="113"/>
                  </a:lnTo>
                  <a:lnTo>
                    <a:pt x="43" y="123"/>
                  </a:lnTo>
                  <a:lnTo>
                    <a:pt x="43" y="132"/>
                  </a:lnTo>
                  <a:lnTo>
                    <a:pt x="43" y="142"/>
                  </a:lnTo>
                  <a:lnTo>
                    <a:pt x="43" y="161"/>
                  </a:lnTo>
                  <a:lnTo>
                    <a:pt x="43" y="169"/>
                  </a:lnTo>
                  <a:lnTo>
                    <a:pt x="34" y="179"/>
                  </a:lnTo>
                  <a:lnTo>
                    <a:pt x="34" y="198"/>
                  </a:lnTo>
                  <a:lnTo>
                    <a:pt x="34" y="208"/>
                  </a:lnTo>
                  <a:lnTo>
                    <a:pt x="34" y="218"/>
                  </a:lnTo>
                  <a:lnTo>
                    <a:pt x="34" y="227"/>
                  </a:lnTo>
                  <a:lnTo>
                    <a:pt x="34" y="237"/>
                  </a:lnTo>
                  <a:lnTo>
                    <a:pt x="34" y="245"/>
                  </a:lnTo>
                  <a:lnTo>
                    <a:pt x="34" y="255"/>
                  </a:lnTo>
                  <a:lnTo>
                    <a:pt x="25" y="264"/>
                  </a:lnTo>
                  <a:lnTo>
                    <a:pt x="25" y="274"/>
                  </a:lnTo>
                  <a:lnTo>
                    <a:pt x="25" y="284"/>
                  </a:lnTo>
                  <a:lnTo>
                    <a:pt x="25" y="293"/>
                  </a:lnTo>
                  <a:lnTo>
                    <a:pt x="25" y="303"/>
                  </a:lnTo>
                  <a:lnTo>
                    <a:pt x="25" y="311"/>
                  </a:lnTo>
                  <a:lnTo>
                    <a:pt x="8" y="3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7" name="Freeform 18"/>
            <p:cNvSpPr>
              <a:spLocks/>
            </p:cNvSpPr>
            <p:nvPr/>
          </p:nvSpPr>
          <p:spPr bwMode="auto">
            <a:xfrm>
              <a:off x="1058" y="1651"/>
              <a:ext cx="2045" cy="1321"/>
            </a:xfrm>
            <a:custGeom>
              <a:avLst/>
              <a:gdLst>
                <a:gd name="T0" fmla="*/ 28 w 4089"/>
                <a:gd name="T1" fmla="*/ 621 h 2641"/>
                <a:gd name="T2" fmla="*/ 49 w 4089"/>
                <a:gd name="T3" fmla="*/ 562 h 2641"/>
                <a:gd name="T4" fmla="*/ 60 w 4089"/>
                <a:gd name="T5" fmla="*/ 510 h 2641"/>
                <a:gd name="T6" fmla="*/ 45 w 4089"/>
                <a:gd name="T7" fmla="*/ 444 h 2641"/>
                <a:gd name="T8" fmla="*/ 9 w 4089"/>
                <a:gd name="T9" fmla="*/ 368 h 2641"/>
                <a:gd name="T10" fmla="*/ 75 w 4089"/>
                <a:gd name="T11" fmla="*/ 342 h 2641"/>
                <a:gd name="T12" fmla="*/ 56 w 4089"/>
                <a:gd name="T13" fmla="*/ 265 h 2641"/>
                <a:gd name="T14" fmla="*/ 79 w 4089"/>
                <a:gd name="T15" fmla="*/ 151 h 2641"/>
                <a:gd name="T16" fmla="*/ 73 w 4089"/>
                <a:gd name="T17" fmla="*/ 123 h 2641"/>
                <a:gd name="T18" fmla="*/ 86 w 4089"/>
                <a:gd name="T19" fmla="*/ 88 h 2641"/>
                <a:gd name="T20" fmla="*/ 158 w 4089"/>
                <a:gd name="T21" fmla="*/ 99 h 2641"/>
                <a:gd name="T22" fmla="*/ 176 w 4089"/>
                <a:gd name="T23" fmla="*/ 92 h 2641"/>
                <a:gd name="T24" fmla="*/ 182 w 4089"/>
                <a:gd name="T25" fmla="*/ 78 h 2641"/>
                <a:gd name="T26" fmla="*/ 219 w 4089"/>
                <a:gd name="T27" fmla="*/ 64 h 2641"/>
                <a:gd name="T28" fmla="*/ 282 w 4089"/>
                <a:gd name="T29" fmla="*/ 97 h 2641"/>
                <a:gd name="T30" fmla="*/ 351 w 4089"/>
                <a:gd name="T31" fmla="*/ 69 h 2641"/>
                <a:gd name="T32" fmla="*/ 409 w 4089"/>
                <a:gd name="T33" fmla="*/ 90 h 2641"/>
                <a:gd name="T34" fmla="*/ 481 w 4089"/>
                <a:gd name="T35" fmla="*/ 113 h 2641"/>
                <a:gd name="T36" fmla="*/ 520 w 4089"/>
                <a:gd name="T37" fmla="*/ 50 h 2641"/>
                <a:gd name="T38" fmla="*/ 573 w 4089"/>
                <a:gd name="T39" fmla="*/ 36 h 2641"/>
                <a:gd name="T40" fmla="*/ 642 w 4089"/>
                <a:gd name="T41" fmla="*/ 26 h 2641"/>
                <a:gd name="T42" fmla="*/ 691 w 4089"/>
                <a:gd name="T43" fmla="*/ 69 h 2641"/>
                <a:gd name="T44" fmla="*/ 706 w 4089"/>
                <a:gd name="T45" fmla="*/ 104 h 2641"/>
                <a:gd name="T46" fmla="*/ 775 w 4089"/>
                <a:gd name="T47" fmla="*/ 121 h 2641"/>
                <a:gd name="T48" fmla="*/ 856 w 4089"/>
                <a:gd name="T49" fmla="*/ 90 h 2641"/>
                <a:gd name="T50" fmla="*/ 873 w 4089"/>
                <a:gd name="T51" fmla="*/ 165 h 2641"/>
                <a:gd name="T52" fmla="*/ 926 w 4089"/>
                <a:gd name="T53" fmla="*/ 205 h 2641"/>
                <a:gd name="T54" fmla="*/ 984 w 4089"/>
                <a:gd name="T55" fmla="*/ 224 h 2641"/>
                <a:gd name="T56" fmla="*/ 999 w 4089"/>
                <a:gd name="T57" fmla="*/ 293 h 2641"/>
                <a:gd name="T58" fmla="*/ 1008 w 4089"/>
                <a:gd name="T59" fmla="*/ 380 h 2641"/>
                <a:gd name="T60" fmla="*/ 976 w 4089"/>
                <a:gd name="T61" fmla="*/ 401 h 2641"/>
                <a:gd name="T62" fmla="*/ 980 w 4089"/>
                <a:gd name="T63" fmla="*/ 455 h 2641"/>
                <a:gd name="T64" fmla="*/ 881 w 4089"/>
                <a:gd name="T65" fmla="*/ 491 h 2641"/>
                <a:gd name="T66" fmla="*/ 886 w 4089"/>
                <a:gd name="T67" fmla="*/ 479 h 2641"/>
                <a:gd name="T68" fmla="*/ 822 w 4089"/>
                <a:gd name="T69" fmla="*/ 507 h 2641"/>
                <a:gd name="T70" fmla="*/ 764 w 4089"/>
                <a:gd name="T71" fmla="*/ 503 h 2641"/>
                <a:gd name="T72" fmla="*/ 698 w 4089"/>
                <a:gd name="T73" fmla="*/ 521 h 2641"/>
                <a:gd name="T74" fmla="*/ 646 w 4089"/>
                <a:gd name="T75" fmla="*/ 533 h 2641"/>
                <a:gd name="T76" fmla="*/ 685 w 4089"/>
                <a:gd name="T77" fmla="*/ 418 h 2641"/>
                <a:gd name="T78" fmla="*/ 614 w 4089"/>
                <a:gd name="T79" fmla="*/ 399 h 2641"/>
                <a:gd name="T80" fmla="*/ 619 w 4089"/>
                <a:gd name="T81" fmla="*/ 366 h 2641"/>
                <a:gd name="T82" fmla="*/ 571 w 4089"/>
                <a:gd name="T83" fmla="*/ 385 h 2641"/>
                <a:gd name="T84" fmla="*/ 533 w 4089"/>
                <a:gd name="T85" fmla="*/ 370 h 2641"/>
                <a:gd name="T86" fmla="*/ 509 w 4089"/>
                <a:gd name="T87" fmla="*/ 382 h 2641"/>
                <a:gd name="T88" fmla="*/ 464 w 4089"/>
                <a:gd name="T89" fmla="*/ 380 h 2641"/>
                <a:gd name="T90" fmla="*/ 426 w 4089"/>
                <a:gd name="T91" fmla="*/ 411 h 2641"/>
                <a:gd name="T92" fmla="*/ 390 w 4089"/>
                <a:gd name="T93" fmla="*/ 403 h 2641"/>
                <a:gd name="T94" fmla="*/ 338 w 4089"/>
                <a:gd name="T95" fmla="*/ 422 h 2641"/>
                <a:gd name="T96" fmla="*/ 308 w 4089"/>
                <a:gd name="T97" fmla="*/ 394 h 2641"/>
                <a:gd name="T98" fmla="*/ 302 w 4089"/>
                <a:gd name="T99" fmla="*/ 418 h 2641"/>
                <a:gd name="T100" fmla="*/ 276 w 4089"/>
                <a:gd name="T101" fmla="*/ 422 h 2641"/>
                <a:gd name="T102" fmla="*/ 242 w 4089"/>
                <a:gd name="T103" fmla="*/ 387 h 2641"/>
                <a:gd name="T104" fmla="*/ 216 w 4089"/>
                <a:gd name="T105" fmla="*/ 373 h 2641"/>
                <a:gd name="T106" fmla="*/ 214 w 4089"/>
                <a:gd name="T107" fmla="*/ 337 h 2641"/>
                <a:gd name="T108" fmla="*/ 227 w 4089"/>
                <a:gd name="T109" fmla="*/ 392 h 2641"/>
                <a:gd name="T110" fmla="*/ 263 w 4089"/>
                <a:gd name="T111" fmla="*/ 436 h 2641"/>
                <a:gd name="T112" fmla="*/ 306 w 4089"/>
                <a:gd name="T113" fmla="*/ 543 h 2641"/>
                <a:gd name="T114" fmla="*/ 306 w 4089"/>
                <a:gd name="T115" fmla="*/ 583 h 2641"/>
                <a:gd name="T116" fmla="*/ 266 w 4089"/>
                <a:gd name="T117" fmla="*/ 616 h 2641"/>
                <a:gd name="T118" fmla="*/ 199 w 4089"/>
                <a:gd name="T119" fmla="*/ 621 h 2641"/>
                <a:gd name="T120" fmla="*/ 135 w 4089"/>
                <a:gd name="T121" fmla="*/ 639 h 264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089"/>
                <a:gd name="T184" fmla="*/ 0 h 2641"/>
                <a:gd name="T185" fmla="*/ 4089 w 4089"/>
                <a:gd name="T186" fmla="*/ 2641 h 264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089" h="2641">
                  <a:moveTo>
                    <a:pt x="265" y="2631"/>
                  </a:moveTo>
                  <a:lnTo>
                    <a:pt x="255" y="2621"/>
                  </a:lnTo>
                  <a:lnTo>
                    <a:pt x="255" y="2613"/>
                  </a:lnTo>
                  <a:lnTo>
                    <a:pt x="273" y="2584"/>
                  </a:lnTo>
                  <a:lnTo>
                    <a:pt x="298" y="2547"/>
                  </a:lnTo>
                  <a:lnTo>
                    <a:pt x="290" y="2538"/>
                  </a:lnTo>
                  <a:lnTo>
                    <a:pt x="282" y="2538"/>
                  </a:lnTo>
                  <a:lnTo>
                    <a:pt x="273" y="2538"/>
                  </a:lnTo>
                  <a:lnTo>
                    <a:pt x="247" y="2575"/>
                  </a:lnTo>
                  <a:lnTo>
                    <a:pt x="221" y="2584"/>
                  </a:lnTo>
                  <a:lnTo>
                    <a:pt x="205" y="2594"/>
                  </a:lnTo>
                  <a:lnTo>
                    <a:pt x="179" y="2575"/>
                  </a:lnTo>
                  <a:lnTo>
                    <a:pt x="170" y="2565"/>
                  </a:lnTo>
                  <a:lnTo>
                    <a:pt x="162" y="2584"/>
                  </a:lnTo>
                  <a:lnTo>
                    <a:pt x="144" y="2604"/>
                  </a:lnTo>
                  <a:lnTo>
                    <a:pt x="136" y="2594"/>
                  </a:lnTo>
                  <a:lnTo>
                    <a:pt x="136" y="2575"/>
                  </a:lnTo>
                  <a:lnTo>
                    <a:pt x="144" y="2518"/>
                  </a:lnTo>
                  <a:lnTo>
                    <a:pt x="136" y="2518"/>
                  </a:lnTo>
                  <a:lnTo>
                    <a:pt x="119" y="2538"/>
                  </a:lnTo>
                  <a:lnTo>
                    <a:pt x="111" y="2538"/>
                  </a:lnTo>
                  <a:lnTo>
                    <a:pt x="93" y="2547"/>
                  </a:lnTo>
                  <a:lnTo>
                    <a:pt x="51" y="2518"/>
                  </a:lnTo>
                  <a:lnTo>
                    <a:pt x="85" y="2481"/>
                  </a:lnTo>
                  <a:lnTo>
                    <a:pt x="111" y="2481"/>
                  </a:lnTo>
                  <a:lnTo>
                    <a:pt x="128" y="2481"/>
                  </a:lnTo>
                  <a:lnTo>
                    <a:pt x="144" y="2472"/>
                  </a:lnTo>
                  <a:lnTo>
                    <a:pt x="136" y="2452"/>
                  </a:lnTo>
                  <a:lnTo>
                    <a:pt x="136" y="2462"/>
                  </a:lnTo>
                  <a:lnTo>
                    <a:pt x="85" y="2462"/>
                  </a:lnTo>
                  <a:lnTo>
                    <a:pt x="102" y="2433"/>
                  </a:lnTo>
                  <a:lnTo>
                    <a:pt x="119" y="2423"/>
                  </a:lnTo>
                  <a:lnTo>
                    <a:pt x="136" y="2415"/>
                  </a:lnTo>
                  <a:lnTo>
                    <a:pt x="136" y="2406"/>
                  </a:lnTo>
                  <a:lnTo>
                    <a:pt x="179" y="2415"/>
                  </a:lnTo>
                  <a:lnTo>
                    <a:pt x="179" y="2406"/>
                  </a:lnTo>
                  <a:lnTo>
                    <a:pt x="162" y="2386"/>
                  </a:lnTo>
                  <a:lnTo>
                    <a:pt x="154" y="2367"/>
                  </a:lnTo>
                  <a:lnTo>
                    <a:pt x="154" y="2349"/>
                  </a:lnTo>
                  <a:lnTo>
                    <a:pt x="154" y="2340"/>
                  </a:lnTo>
                  <a:lnTo>
                    <a:pt x="162" y="2330"/>
                  </a:lnTo>
                  <a:lnTo>
                    <a:pt x="170" y="2330"/>
                  </a:lnTo>
                  <a:lnTo>
                    <a:pt x="188" y="2311"/>
                  </a:lnTo>
                  <a:lnTo>
                    <a:pt x="179" y="2301"/>
                  </a:lnTo>
                  <a:lnTo>
                    <a:pt x="162" y="2301"/>
                  </a:lnTo>
                  <a:lnTo>
                    <a:pt x="154" y="2282"/>
                  </a:lnTo>
                  <a:lnTo>
                    <a:pt x="170" y="2245"/>
                  </a:lnTo>
                  <a:lnTo>
                    <a:pt x="179" y="2235"/>
                  </a:lnTo>
                  <a:lnTo>
                    <a:pt x="196" y="2245"/>
                  </a:lnTo>
                  <a:lnTo>
                    <a:pt x="205" y="2235"/>
                  </a:lnTo>
                  <a:lnTo>
                    <a:pt x="188" y="2216"/>
                  </a:lnTo>
                  <a:lnTo>
                    <a:pt x="154" y="2216"/>
                  </a:lnTo>
                  <a:lnTo>
                    <a:pt x="128" y="2198"/>
                  </a:lnTo>
                  <a:lnTo>
                    <a:pt x="128" y="2179"/>
                  </a:lnTo>
                  <a:lnTo>
                    <a:pt x="119" y="2169"/>
                  </a:lnTo>
                  <a:lnTo>
                    <a:pt x="136" y="2142"/>
                  </a:lnTo>
                  <a:lnTo>
                    <a:pt x="162" y="2150"/>
                  </a:lnTo>
                  <a:lnTo>
                    <a:pt x="162" y="2169"/>
                  </a:lnTo>
                  <a:lnTo>
                    <a:pt x="205" y="2179"/>
                  </a:lnTo>
                  <a:lnTo>
                    <a:pt x="231" y="2169"/>
                  </a:lnTo>
                  <a:lnTo>
                    <a:pt x="239" y="2169"/>
                  </a:lnTo>
                  <a:lnTo>
                    <a:pt x="239" y="2150"/>
                  </a:lnTo>
                  <a:lnTo>
                    <a:pt x="221" y="2159"/>
                  </a:lnTo>
                  <a:lnTo>
                    <a:pt x="213" y="2159"/>
                  </a:lnTo>
                  <a:lnTo>
                    <a:pt x="170" y="2159"/>
                  </a:lnTo>
                  <a:lnTo>
                    <a:pt x="205" y="2113"/>
                  </a:lnTo>
                  <a:lnTo>
                    <a:pt x="221" y="2103"/>
                  </a:lnTo>
                  <a:lnTo>
                    <a:pt x="247" y="2093"/>
                  </a:lnTo>
                  <a:lnTo>
                    <a:pt x="255" y="2093"/>
                  </a:lnTo>
                  <a:lnTo>
                    <a:pt x="265" y="2056"/>
                  </a:lnTo>
                  <a:lnTo>
                    <a:pt x="265" y="2037"/>
                  </a:lnTo>
                  <a:lnTo>
                    <a:pt x="255" y="2000"/>
                  </a:lnTo>
                  <a:lnTo>
                    <a:pt x="247" y="2018"/>
                  </a:lnTo>
                  <a:lnTo>
                    <a:pt x="239" y="2037"/>
                  </a:lnTo>
                  <a:lnTo>
                    <a:pt x="213" y="2066"/>
                  </a:lnTo>
                  <a:lnTo>
                    <a:pt x="221" y="1990"/>
                  </a:lnTo>
                  <a:lnTo>
                    <a:pt x="213" y="1981"/>
                  </a:lnTo>
                  <a:lnTo>
                    <a:pt x="188" y="2010"/>
                  </a:lnTo>
                  <a:lnTo>
                    <a:pt x="162" y="2018"/>
                  </a:lnTo>
                  <a:lnTo>
                    <a:pt x="170" y="1981"/>
                  </a:lnTo>
                  <a:lnTo>
                    <a:pt x="188" y="1971"/>
                  </a:lnTo>
                  <a:lnTo>
                    <a:pt x="205" y="1962"/>
                  </a:lnTo>
                  <a:lnTo>
                    <a:pt x="188" y="1962"/>
                  </a:lnTo>
                  <a:lnTo>
                    <a:pt x="170" y="1942"/>
                  </a:lnTo>
                  <a:lnTo>
                    <a:pt x="179" y="1924"/>
                  </a:lnTo>
                  <a:lnTo>
                    <a:pt x="213" y="1924"/>
                  </a:lnTo>
                  <a:lnTo>
                    <a:pt x="179" y="1886"/>
                  </a:lnTo>
                  <a:lnTo>
                    <a:pt x="196" y="1849"/>
                  </a:lnTo>
                  <a:lnTo>
                    <a:pt x="179" y="1849"/>
                  </a:lnTo>
                  <a:lnTo>
                    <a:pt x="170" y="1868"/>
                  </a:lnTo>
                  <a:lnTo>
                    <a:pt x="136" y="1868"/>
                  </a:lnTo>
                  <a:lnTo>
                    <a:pt x="111" y="1849"/>
                  </a:lnTo>
                  <a:lnTo>
                    <a:pt x="111" y="1830"/>
                  </a:lnTo>
                  <a:lnTo>
                    <a:pt x="119" y="1820"/>
                  </a:lnTo>
                  <a:lnTo>
                    <a:pt x="128" y="1810"/>
                  </a:lnTo>
                  <a:lnTo>
                    <a:pt x="144" y="1810"/>
                  </a:lnTo>
                  <a:lnTo>
                    <a:pt x="170" y="1830"/>
                  </a:lnTo>
                  <a:lnTo>
                    <a:pt x="170" y="1802"/>
                  </a:lnTo>
                  <a:lnTo>
                    <a:pt x="179" y="1773"/>
                  </a:lnTo>
                  <a:lnTo>
                    <a:pt x="179" y="1764"/>
                  </a:lnTo>
                  <a:lnTo>
                    <a:pt x="162" y="1764"/>
                  </a:lnTo>
                  <a:lnTo>
                    <a:pt x="119" y="1754"/>
                  </a:lnTo>
                  <a:lnTo>
                    <a:pt x="136" y="1726"/>
                  </a:lnTo>
                  <a:lnTo>
                    <a:pt x="154" y="1717"/>
                  </a:lnTo>
                  <a:lnTo>
                    <a:pt x="162" y="1717"/>
                  </a:lnTo>
                  <a:lnTo>
                    <a:pt x="170" y="1698"/>
                  </a:lnTo>
                  <a:lnTo>
                    <a:pt x="144" y="1688"/>
                  </a:lnTo>
                  <a:lnTo>
                    <a:pt x="144" y="1660"/>
                  </a:lnTo>
                  <a:lnTo>
                    <a:pt x="154" y="1632"/>
                  </a:lnTo>
                  <a:lnTo>
                    <a:pt x="162" y="1622"/>
                  </a:lnTo>
                  <a:lnTo>
                    <a:pt x="136" y="1641"/>
                  </a:lnTo>
                  <a:lnTo>
                    <a:pt x="111" y="1651"/>
                  </a:lnTo>
                  <a:lnTo>
                    <a:pt x="85" y="1632"/>
                  </a:lnTo>
                  <a:lnTo>
                    <a:pt x="77" y="1622"/>
                  </a:lnTo>
                  <a:lnTo>
                    <a:pt x="67" y="1604"/>
                  </a:lnTo>
                  <a:lnTo>
                    <a:pt x="51" y="1622"/>
                  </a:lnTo>
                  <a:lnTo>
                    <a:pt x="34" y="1632"/>
                  </a:lnTo>
                  <a:lnTo>
                    <a:pt x="51" y="1575"/>
                  </a:lnTo>
                  <a:lnTo>
                    <a:pt x="42" y="1556"/>
                  </a:lnTo>
                  <a:lnTo>
                    <a:pt x="25" y="1537"/>
                  </a:lnTo>
                  <a:lnTo>
                    <a:pt x="16" y="1519"/>
                  </a:lnTo>
                  <a:lnTo>
                    <a:pt x="0" y="1500"/>
                  </a:lnTo>
                  <a:lnTo>
                    <a:pt x="8" y="1453"/>
                  </a:lnTo>
                  <a:lnTo>
                    <a:pt x="34" y="1471"/>
                  </a:lnTo>
                  <a:lnTo>
                    <a:pt x="34" y="1500"/>
                  </a:lnTo>
                  <a:lnTo>
                    <a:pt x="77" y="1519"/>
                  </a:lnTo>
                  <a:lnTo>
                    <a:pt x="77" y="1509"/>
                  </a:lnTo>
                  <a:lnTo>
                    <a:pt x="77" y="1471"/>
                  </a:lnTo>
                  <a:lnTo>
                    <a:pt x="85" y="1443"/>
                  </a:lnTo>
                  <a:lnTo>
                    <a:pt x="119" y="1462"/>
                  </a:lnTo>
                  <a:lnTo>
                    <a:pt x="119" y="1480"/>
                  </a:lnTo>
                  <a:lnTo>
                    <a:pt x="128" y="1490"/>
                  </a:lnTo>
                  <a:lnTo>
                    <a:pt x="144" y="1500"/>
                  </a:lnTo>
                  <a:lnTo>
                    <a:pt x="144" y="1480"/>
                  </a:lnTo>
                  <a:lnTo>
                    <a:pt x="170" y="1453"/>
                  </a:lnTo>
                  <a:lnTo>
                    <a:pt x="179" y="1453"/>
                  </a:lnTo>
                  <a:lnTo>
                    <a:pt x="196" y="1414"/>
                  </a:lnTo>
                  <a:lnTo>
                    <a:pt x="205" y="1434"/>
                  </a:lnTo>
                  <a:lnTo>
                    <a:pt x="231" y="1480"/>
                  </a:lnTo>
                  <a:lnTo>
                    <a:pt x="239" y="1471"/>
                  </a:lnTo>
                  <a:lnTo>
                    <a:pt x="239" y="1424"/>
                  </a:lnTo>
                  <a:lnTo>
                    <a:pt x="255" y="1396"/>
                  </a:lnTo>
                  <a:lnTo>
                    <a:pt x="265" y="1396"/>
                  </a:lnTo>
                  <a:lnTo>
                    <a:pt x="290" y="1396"/>
                  </a:lnTo>
                  <a:lnTo>
                    <a:pt x="298" y="1387"/>
                  </a:lnTo>
                  <a:lnTo>
                    <a:pt x="316" y="1368"/>
                  </a:lnTo>
                  <a:lnTo>
                    <a:pt x="316" y="1339"/>
                  </a:lnTo>
                  <a:lnTo>
                    <a:pt x="298" y="1368"/>
                  </a:lnTo>
                  <a:lnTo>
                    <a:pt x="290" y="1368"/>
                  </a:lnTo>
                  <a:lnTo>
                    <a:pt x="255" y="1368"/>
                  </a:lnTo>
                  <a:lnTo>
                    <a:pt x="255" y="1348"/>
                  </a:lnTo>
                  <a:lnTo>
                    <a:pt x="273" y="1339"/>
                  </a:lnTo>
                  <a:lnTo>
                    <a:pt x="298" y="1330"/>
                  </a:lnTo>
                  <a:lnTo>
                    <a:pt x="298" y="1321"/>
                  </a:lnTo>
                  <a:lnTo>
                    <a:pt x="273" y="1302"/>
                  </a:lnTo>
                  <a:lnTo>
                    <a:pt x="265" y="1282"/>
                  </a:lnTo>
                  <a:lnTo>
                    <a:pt x="273" y="1265"/>
                  </a:lnTo>
                  <a:lnTo>
                    <a:pt x="282" y="1255"/>
                  </a:lnTo>
                  <a:lnTo>
                    <a:pt x="324" y="1255"/>
                  </a:lnTo>
                  <a:lnTo>
                    <a:pt x="298" y="1245"/>
                  </a:lnTo>
                  <a:lnTo>
                    <a:pt x="298" y="1216"/>
                  </a:lnTo>
                  <a:lnTo>
                    <a:pt x="316" y="1189"/>
                  </a:lnTo>
                  <a:lnTo>
                    <a:pt x="298" y="1189"/>
                  </a:lnTo>
                  <a:lnTo>
                    <a:pt x="265" y="1179"/>
                  </a:lnTo>
                  <a:lnTo>
                    <a:pt x="298" y="1170"/>
                  </a:lnTo>
                  <a:lnTo>
                    <a:pt x="308" y="1150"/>
                  </a:lnTo>
                  <a:lnTo>
                    <a:pt x="308" y="1141"/>
                  </a:lnTo>
                  <a:lnTo>
                    <a:pt x="298" y="1131"/>
                  </a:lnTo>
                  <a:lnTo>
                    <a:pt x="290" y="1131"/>
                  </a:lnTo>
                  <a:lnTo>
                    <a:pt x="265" y="1104"/>
                  </a:lnTo>
                  <a:lnTo>
                    <a:pt x="247" y="1094"/>
                  </a:lnTo>
                  <a:lnTo>
                    <a:pt x="231" y="1065"/>
                  </a:lnTo>
                  <a:lnTo>
                    <a:pt x="221" y="1057"/>
                  </a:lnTo>
                  <a:lnTo>
                    <a:pt x="255" y="1018"/>
                  </a:lnTo>
                  <a:lnTo>
                    <a:pt x="255" y="1009"/>
                  </a:lnTo>
                  <a:lnTo>
                    <a:pt x="273" y="999"/>
                  </a:lnTo>
                  <a:lnTo>
                    <a:pt x="265" y="991"/>
                  </a:lnTo>
                  <a:lnTo>
                    <a:pt x="265" y="981"/>
                  </a:lnTo>
                  <a:lnTo>
                    <a:pt x="265" y="972"/>
                  </a:lnTo>
                  <a:lnTo>
                    <a:pt x="282" y="933"/>
                  </a:lnTo>
                  <a:lnTo>
                    <a:pt x="298" y="925"/>
                  </a:lnTo>
                  <a:lnTo>
                    <a:pt x="265" y="915"/>
                  </a:lnTo>
                  <a:lnTo>
                    <a:pt x="247" y="915"/>
                  </a:lnTo>
                  <a:lnTo>
                    <a:pt x="282" y="840"/>
                  </a:lnTo>
                  <a:lnTo>
                    <a:pt x="290" y="840"/>
                  </a:lnTo>
                  <a:lnTo>
                    <a:pt x="298" y="811"/>
                  </a:lnTo>
                  <a:lnTo>
                    <a:pt x="282" y="801"/>
                  </a:lnTo>
                  <a:lnTo>
                    <a:pt x="282" y="774"/>
                  </a:lnTo>
                  <a:lnTo>
                    <a:pt x="298" y="764"/>
                  </a:lnTo>
                  <a:lnTo>
                    <a:pt x="308" y="764"/>
                  </a:lnTo>
                  <a:lnTo>
                    <a:pt x="290" y="735"/>
                  </a:lnTo>
                  <a:lnTo>
                    <a:pt x="290" y="726"/>
                  </a:lnTo>
                  <a:lnTo>
                    <a:pt x="290" y="708"/>
                  </a:lnTo>
                  <a:lnTo>
                    <a:pt x="298" y="679"/>
                  </a:lnTo>
                  <a:lnTo>
                    <a:pt x="332" y="679"/>
                  </a:lnTo>
                  <a:lnTo>
                    <a:pt x="342" y="651"/>
                  </a:lnTo>
                  <a:lnTo>
                    <a:pt x="316" y="613"/>
                  </a:lnTo>
                  <a:lnTo>
                    <a:pt x="316" y="603"/>
                  </a:lnTo>
                  <a:lnTo>
                    <a:pt x="316" y="557"/>
                  </a:lnTo>
                  <a:lnTo>
                    <a:pt x="324" y="547"/>
                  </a:lnTo>
                  <a:lnTo>
                    <a:pt x="342" y="547"/>
                  </a:lnTo>
                  <a:lnTo>
                    <a:pt x="367" y="585"/>
                  </a:lnTo>
                  <a:lnTo>
                    <a:pt x="367" y="594"/>
                  </a:lnTo>
                  <a:lnTo>
                    <a:pt x="367" y="632"/>
                  </a:lnTo>
                  <a:lnTo>
                    <a:pt x="401" y="642"/>
                  </a:lnTo>
                  <a:lnTo>
                    <a:pt x="409" y="632"/>
                  </a:lnTo>
                  <a:lnTo>
                    <a:pt x="444" y="642"/>
                  </a:lnTo>
                  <a:lnTo>
                    <a:pt x="444" y="651"/>
                  </a:lnTo>
                  <a:lnTo>
                    <a:pt x="453" y="660"/>
                  </a:lnTo>
                  <a:lnTo>
                    <a:pt x="453" y="669"/>
                  </a:lnTo>
                  <a:lnTo>
                    <a:pt x="453" y="679"/>
                  </a:lnTo>
                  <a:lnTo>
                    <a:pt x="462" y="651"/>
                  </a:lnTo>
                  <a:lnTo>
                    <a:pt x="453" y="642"/>
                  </a:lnTo>
                  <a:lnTo>
                    <a:pt x="436" y="603"/>
                  </a:lnTo>
                  <a:lnTo>
                    <a:pt x="409" y="603"/>
                  </a:lnTo>
                  <a:lnTo>
                    <a:pt x="393" y="594"/>
                  </a:lnTo>
                  <a:lnTo>
                    <a:pt x="332" y="519"/>
                  </a:lnTo>
                  <a:lnTo>
                    <a:pt x="308" y="519"/>
                  </a:lnTo>
                  <a:lnTo>
                    <a:pt x="298" y="566"/>
                  </a:lnTo>
                  <a:lnTo>
                    <a:pt x="290" y="557"/>
                  </a:lnTo>
                  <a:lnTo>
                    <a:pt x="273" y="519"/>
                  </a:lnTo>
                  <a:lnTo>
                    <a:pt x="273" y="500"/>
                  </a:lnTo>
                  <a:lnTo>
                    <a:pt x="290" y="491"/>
                  </a:lnTo>
                  <a:lnTo>
                    <a:pt x="316" y="491"/>
                  </a:lnTo>
                  <a:lnTo>
                    <a:pt x="316" y="481"/>
                  </a:lnTo>
                  <a:lnTo>
                    <a:pt x="290" y="471"/>
                  </a:lnTo>
                  <a:lnTo>
                    <a:pt x="290" y="444"/>
                  </a:lnTo>
                  <a:lnTo>
                    <a:pt x="308" y="434"/>
                  </a:lnTo>
                  <a:lnTo>
                    <a:pt x="332" y="444"/>
                  </a:lnTo>
                  <a:lnTo>
                    <a:pt x="376" y="452"/>
                  </a:lnTo>
                  <a:lnTo>
                    <a:pt x="385" y="452"/>
                  </a:lnTo>
                  <a:lnTo>
                    <a:pt x="359" y="425"/>
                  </a:lnTo>
                  <a:lnTo>
                    <a:pt x="359" y="396"/>
                  </a:lnTo>
                  <a:lnTo>
                    <a:pt x="401" y="415"/>
                  </a:lnTo>
                  <a:lnTo>
                    <a:pt x="419" y="452"/>
                  </a:lnTo>
                  <a:lnTo>
                    <a:pt x="427" y="444"/>
                  </a:lnTo>
                  <a:lnTo>
                    <a:pt x="427" y="434"/>
                  </a:lnTo>
                  <a:lnTo>
                    <a:pt x="419" y="434"/>
                  </a:lnTo>
                  <a:lnTo>
                    <a:pt x="427" y="396"/>
                  </a:lnTo>
                  <a:lnTo>
                    <a:pt x="462" y="415"/>
                  </a:lnTo>
                  <a:lnTo>
                    <a:pt x="462" y="405"/>
                  </a:lnTo>
                  <a:lnTo>
                    <a:pt x="444" y="386"/>
                  </a:lnTo>
                  <a:lnTo>
                    <a:pt x="427" y="386"/>
                  </a:lnTo>
                  <a:lnTo>
                    <a:pt x="419" y="386"/>
                  </a:lnTo>
                  <a:lnTo>
                    <a:pt x="409" y="396"/>
                  </a:lnTo>
                  <a:lnTo>
                    <a:pt x="376" y="378"/>
                  </a:lnTo>
                  <a:lnTo>
                    <a:pt x="376" y="368"/>
                  </a:lnTo>
                  <a:lnTo>
                    <a:pt x="342" y="349"/>
                  </a:lnTo>
                  <a:lnTo>
                    <a:pt x="342" y="320"/>
                  </a:lnTo>
                  <a:lnTo>
                    <a:pt x="359" y="320"/>
                  </a:lnTo>
                  <a:lnTo>
                    <a:pt x="367" y="320"/>
                  </a:lnTo>
                  <a:lnTo>
                    <a:pt x="401" y="349"/>
                  </a:lnTo>
                  <a:lnTo>
                    <a:pt x="419" y="368"/>
                  </a:lnTo>
                  <a:lnTo>
                    <a:pt x="427" y="359"/>
                  </a:lnTo>
                  <a:lnTo>
                    <a:pt x="419" y="339"/>
                  </a:lnTo>
                  <a:lnTo>
                    <a:pt x="419" y="330"/>
                  </a:lnTo>
                  <a:lnTo>
                    <a:pt x="427" y="283"/>
                  </a:lnTo>
                  <a:lnTo>
                    <a:pt x="462" y="312"/>
                  </a:lnTo>
                  <a:lnTo>
                    <a:pt x="470" y="320"/>
                  </a:lnTo>
                  <a:lnTo>
                    <a:pt x="470" y="359"/>
                  </a:lnTo>
                  <a:lnTo>
                    <a:pt x="486" y="359"/>
                  </a:lnTo>
                  <a:lnTo>
                    <a:pt x="486" y="312"/>
                  </a:lnTo>
                  <a:lnTo>
                    <a:pt x="496" y="302"/>
                  </a:lnTo>
                  <a:lnTo>
                    <a:pt x="513" y="302"/>
                  </a:lnTo>
                  <a:lnTo>
                    <a:pt x="563" y="330"/>
                  </a:lnTo>
                  <a:lnTo>
                    <a:pt x="573" y="349"/>
                  </a:lnTo>
                  <a:lnTo>
                    <a:pt x="573" y="434"/>
                  </a:lnTo>
                  <a:lnTo>
                    <a:pt x="581" y="434"/>
                  </a:lnTo>
                  <a:lnTo>
                    <a:pt x="589" y="405"/>
                  </a:lnTo>
                  <a:lnTo>
                    <a:pt x="589" y="368"/>
                  </a:lnTo>
                  <a:lnTo>
                    <a:pt x="598" y="368"/>
                  </a:lnTo>
                  <a:lnTo>
                    <a:pt x="632" y="378"/>
                  </a:lnTo>
                  <a:lnTo>
                    <a:pt x="632" y="396"/>
                  </a:lnTo>
                  <a:lnTo>
                    <a:pt x="624" y="405"/>
                  </a:lnTo>
                  <a:lnTo>
                    <a:pt x="616" y="462"/>
                  </a:lnTo>
                  <a:lnTo>
                    <a:pt x="624" y="491"/>
                  </a:lnTo>
                  <a:lnTo>
                    <a:pt x="616" y="500"/>
                  </a:lnTo>
                  <a:lnTo>
                    <a:pt x="607" y="510"/>
                  </a:lnTo>
                  <a:lnTo>
                    <a:pt x="589" y="537"/>
                  </a:lnTo>
                  <a:lnTo>
                    <a:pt x="598" y="547"/>
                  </a:lnTo>
                  <a:lnTo>
                    <a:pt x="624" y="566"/>
                  </a:lnTo>
                  <a:lnTo>
                    <a:pt x="640" y="557"/>
                  </a:lnTo>
                  <a:lnTo>
                    <a:pt x="666" y="547"/>
                  </a:lnTo>
                  <a:lnTo>
                    <a:pt x="658" y="537"/>
                  </a:lnTo>
                  <a:lnTo>
                    <a:pt x="632" y="537"/>
                  </a:lnTo>
                  <a:lnTo>
                    <a:pt x="616" y="528"/>
                  </a:lnTo>
                  <a:lnTo>
                    <a:pt x="624" y="510"/>
                  </a:lnTo>
                  <a:lnTo>
                    <a:pt x="632" y="510"/>
                  </a:lnTo>
                  <a:lnTo>
                    <a:pt x="666" y="510"/>
                  </a:lnTo>
                  <a:lnTo>
                    <a:pt x="640" y="491"/>
                  </a:lnTo>
                  <a:lnTo>
                    <a:pt x="632" y="462"/>
                  </a:lnTo>
                  <a:lnTo>
                    <a:pt x="632" y="452"/>
                  </a:lnTo>
                  <a:lnTo>
                    <a:pt x="632" y="434"/>
                  </a:lnTo>
                  <a:lnTo>
                    <a:pt x="650" y="415"/>
                  </a:lnTo>
                  <a:lnTo>
                    <a:pt x="675" y="405"/>
                  </a:lnTo>
                  <a:lnTo>
                    <a:pt x="675" y="386"/>
                  </a:lnTo>
                  <a:lnTo>
                    <a:pt x="675" y="349"/>
                  </a:lnTo>
                  <a:lnTo>
                    <a:pt x="701" y="368"/>
                  </a:lnTo>
                  <a:lnTo>
                    <a:pt x="709" y="368"/>
                  </a:lnTo>
                  <a:lnTo>
                    <a:pt x="709" y="349"/>
                  </a:lnTo>
                  <a:lnTo>
                    <a:pt x="693" y="330"/>
                  </a:lnTo>
                  <a:lnTo>
                    <a:pt x="666" y="330"/>
                  </a:lnTo>
                  <a:lnTo>
                    <a:pt x="650" y="359"/>
                  </a:lnTo>
                  <a:lnTo>
                    <a:pt x="650" y="386"/>
                  </a:lnTo>
                  <a:lnTo>
                    <a:pt x="640" y="368"/>
                  </a:lnTo>
                  <a:lnTo>
                    <a:pt x="616" y="349"/>
                  </a:lnTo>
                  <a:lnTo>
                    <a:pt x="581" y="349"/>
                  </a:lnTo>
                  <a:lnTo>
                    <a:pt x="581" y="330"/>
                  </a:lnTo>
                  <a:lnTo>
                    <a:pt x="573" y="320"/>
                  </a:lnTo>
                  <a:lnTo>
                    <a:pt x="581" y="293"/>
                  </a:lnTo>
                  <a:lnTo>
                    <a:pt x="598" y="302"/>
                  </a:lnTo>
                  <a:lnTo>
                    <a:pt x="598" y="312"/>
                  </a:lnTo>
                  <a:lnTo>
                    <a:pt x="607" y="320"/>
                  </a:lnTo>
                  <a:lnTo>
                    <a:pt x="632" y="330"/>
                  </a:lnTo>
                  <a:lnTo>
                    <a:pt x="632" y="302"/>
                  </a:lnTo>
                  <a:lnTo>
                    <a:pt x="640" y="283"/>
                  </a:lnTo>
                  <a:lnTo>
                    <a:pt x="666" y="254"/>
                  </a:lnTo>
                  <a:lnTo>
                    <a:pt x="693" y="254"/>
                  </a:lnTo>
                  <a:lnTo>
                    <a:pt x="693" y="293"/>
                  </a:lnTo>
                  <a:lnTo>
                    <a:pt x="693" y="302"/>
                  </a:lnTo>
                  <a:lnTo>
                    <a:pt x="719" y="312"/>
                  </a:lnTo>
                  <a:lnTo>
                    <a:pt x="727" y="312"/>
                  </a:lnTo>
                  <a:lnTo>
                    <a:pt x="701" y="302"/>
                  </a:lnTo>
                  <a:lnTo>
                    <a:pt x="709" y="264"/>
                  </a:lnTo>
                  <a:lnTo>
                    <a:pt x="719" y="246"/>
                  </a:lnTo>
                  <a:lnTo>
                    <a:pt x="709" y="246"/>
                  </a:lnTo>
                  <a:lnTo>
                    <a:pt x="675" y="217"/>
                  </a:lnTo>
                  <a:lnTo>
                    <a:pt x="684" y="198"/>
                  </a:lnTo>
                  <a:lnTo>
                    <a:pt x="693" y="198"/>
                  </a:lnTo>
                  <a:lnTo>
                    <a:pt x="727" y="207"/>
                  </a:lnTo>
                  <a:lnTo>
                    <a:pt x="735" y="198"/>
                  </a:lnTo>
                  <a:lnTo>
                    <a:pt x="735" y="188"/>
                  </a:lnTo>
                  <a:lnTo>
                    <a:pt x="761" y="112"/>
                  </a:lnTo>
                  <a:lnTo>
                    <a:pt x="778" y="141"/>
                  </a:lnTo>
                  <a:lnTo>
                    <a:pt x="778" y="170"/>
                  </a:lnTo>
                  <a:lnTo>
                    <a:pt x="786" y="188"/>
                  </a:lnTo>
                  <a:lnTo>
                    <a:pt x="804" y="180"/>
                  </a:lnTo>
                  <a:lnTo>
                    <a:pt x="829" y="170"/>
                  </a:lnTo>
                  <a:lnTo>
                    <a:pt x="838" y="161"/>
                  </a:lnTo>
                  <a:lnTo>
                    <a:pt x="855" y="170"/>
                  </a:lnTo>
                  <a:lnTo>
                    <a:pt x="855" y="207"/>
                  </a:lnTo>
                  <a:lnTo>
                    <a:pt x="863" y="207"/>
                  </a:lnTo>
                  <a:lnTo>
                    <a:pt x="863" y="217"/>
                  </a:lnTo>
                  <a:lnTo>
                    <a:pt x="873" y="227"/>
                  </a:lnTo>
                  <a:lnTo>
                    <a:pt x="873" y="254"/>
                  </a:lnTo>
                  <a:lnTo>
                    <a:pt x="897" y="264"/>
                  </a:lnTo>
                  <a:lnTo>
                    <a:pt x="923" y="254"/>
                  </a:lnTo>
                  <a:lnTo>
                    <a:pt x="940" y="246"/>
                  </a:lnTo>
                  <a:lnTo>
                    <a:pt x="950" y="254"/>
                  </a:lnTo>
                  <a:lnTo>
                    <a:pt x="940" y="302"/>
                  </a:lnTo>
                  <a:lnTo>
                    <a:pt x="906" y="320"/>
                  </a:lnTo>
                  <a:lnTo>
                    <a:pt x="923" y="330"/>
                  </a:lnTo>
                  <a:lnTo>
                    <a:pt x="932" y="330"/>
                  </a:lnTo>
                  <a:lnTo>
                    <a:pt x="958" y="320"/>
                  </a:lnTo>
                  <a:lnTo>
                    <a:pt x="974" y="330"/>
                  </a:lnTo>
                  <a:lnTo>
                    <a:pt x="974" y="349"/>
                  </a:lnTo>
                  <a:lnTo>
                    <a:pt x="940" y="386"/>
                  </a:lnTo>
                  <a:lnTo>
                    <a:pt x="1017" y="349"/>
                  </a:lnTo>
                  <a:lnTo>
                    <a:pt x="1035" y="349"/>
                  </a:lnTo>
                  <a:lnTo>
                    <a:pt x="1043" y="349"/>
                  </a:lnTo>
                  <a:lnTo>
                    <a:pt x="1051" y="312"/>
                  </a:lnTo>
                  <a:lnTo>
                    <a:pt x="1051" y="273"/>
                  </a:lnTo>
                  <a:lnTo>
                    <a:pt x="1061" y="246"/>
                  </a:lnTo>
                  <a:lnTo>
                    <a:pt x="1077" y="273"/>
                  </a:lnTo>
                  <a:lnTo>
                    <a:pt x="1077" y="302"/>
                  </a:lnTo>
                  <a:lnTo>
                    <a:pt x="1086" y="302"/>
                  </a:lnTo>
                  <a:lnTo>
                    <a:pt x="1086" y="349"/>
                  </a:lnTo>
                  <a:lnTo>
                    <a:pt x="1094" y="386"/>
                  </a:lnTo>
                  <a:lnTo>
                    <a:pt x="1120" y="378"/>
                  </a:lnTo>
                  <a:lnTo>
                    <a:pt x="1128" y="386"/>
                  </a:lnTo>
                  <a:lnTo>
                    <a:pt x="1138" y="359"/>
                  </a:lnTo>
                  <a:lnTo>
                    <a:pt x="1146" y="349"/>
                  </a:lnTo>
                  <a:lnTo>
                    <a:pt x="1181" y="368"/>
                  </a:lnTo>
                  <a:lnTo>
                    <a:pt x="1181" y="378"/>
                  </a:lnTo>
                  <a:lnTo>
                    <a:pt x="1189" y="378"/>
                  </a:lnTo>
                  <a:lnTo>
                    <a:pt x="1215" y="359"/>
                  </a:lnTo>
                  <a:lnTo>
                    <a:pt x="1223" y="378"/>
                  </a:lnTo>
                  <a:lnTo>
                    <a:pt x="1223" y="405"/>
                  </a:lnTo>
                  <a:lnTo>
                    <a:pt x="1231" y="425"/>
                  </a:lnTo>
                  <a:lnTo>
                    <a:pt x="1231" y="359"/>
                  </a:lnTo>
                  <a:lnTo>
                    <a:pt x="1257" y="293"/>
                  </a:lnTo>
                  <a:lnTo>
                    <a:pt x="1282" y="273"/>
                  </a:lnTo>
                  <a:lnTo>
                    <a:pt x="1257" y="405"/>
                  </a:lnTo>
                  <a:lnTo>
                    <a:pt x="1266" y="405"/>
                  </a:lnTo>
                  <a:lnTo>
                    <a:pt x="1274" y="386"/>
                  </a:lnTo>
                  <a:lnTo>
                    <a:pt x="1300" y="339"/>
                  </a:lnTo>
                  <a:lnTo>
                    <a:pt x="1308" y="330"/>
                  </a:lnTo>
                  <a:lnTo>
                    <a:pt x="1317" y="330"/>
                  </a:lnTo>
                  <a:lnTo>
                    <a:pt x="1343" y="349"/>
                  </a:lnTo>
                  <a:lnTo>
                    <a:pt x="1351" y="378"/>
                  </a:lnTo>
                  <a:lnTo>
                    <a:pt x="1359" y="378"/>
                  </a:lnTo>
                  <a:lnTo>
                    <a:pt x="1377" y="368"/>
                  </a:lnTo>
                  <a:lnTo>
                    <a:pt x="1377" y="359"/>
                  </a:lnTo>
                  <a:lnTo>
                    <a:pt x="1377" y="312"/>
                  </a:lnTo>
                  <a:lnTo>
                    <a:pt x="1403" y="273"/>
                  </a:lnTo>
                  <a:lnTo>
                    <a:pt x="1428" y="293"/>
                  </a:lnTo>
                  <a:lnTo>
                    <a:pt x="1446" y="312"/>
                  </a:lnTo>
                  <a:lnTo>
                    <a:pt x="1454" y="312"/>
                  </a:lnTo>
                  <a:lnTo>
                    <a:pt x="1462" y="283"/>
                  </a:lnTo>
                  <a:lnTo>
                    <a:pt x="1480" y="246"/>
                  </a:lnTo>
                  <a:lnTo>
                    <a:pt x="1531" y="283"/>
                  </a:lnTo>
                  <a:lnTo>
                    <a:pt x="1531" y="293"/>
                  </a:lnTo>
                  <a:lnTo>
                    <a:pt x="1531" y="330"/>
                  </a:lnTo>
                  <a:lnTo>
                    <a:pt x="1505" y="349"/>
                  </a:lnTo>
                  <a:lnTo>
                    <a:pt x="1497" y="378"/>
                  </a:lnTo>
                  <a:lnTo>
                    <a:pt x="1513" y="359"/>
                  </a:lnTo>
                  <a:lnTo>
                    <a:pt x="1531" y="349"/>
                  </a:lnTo>
                  <a:lnTo>
                    <a:pt x="1539" y="349"/>
                  </a:lnTo>
                  <a:lnTo>
                    <a:pt x="1557" y="349"/>
                  </a:lnTo>
                  <a:lnTo>
                    <a:pt x="1574" y="359"/>
                  </a:lnTo>
                  <a:lnTo>
                    <a:pt x="1574" y="386"/>
                  </a:lnTo>
                  <a:lnTo>
                    <a:pt x="1574" y="434"/>
                  </a:lnTo>
                  <a:lnTo>
                    <a:pt x="1574" y="452"/>
                  </a:lnTo>
                  <a:lnTo>
                    <a:pt x="1582" y="481"/>
                  </a:lnTo>
                  <a:lnTo>
                    <a:pt x="1600" y="444"/>
                  </a:lnTo>
                  <a:lnTo>
                    <a:pt x="1608" y="386"/>
                  </a:lnTo>
                  <a:lnTo>
                    <a:pt x="1616" y="378"/>
                  </a:lnTo>
                  <a:lnTo>
                    <a:pt x="1634" y="330"/>
                  </a:lnTo>
                  <a:lnTo>
                    <a:pt x="1634" y="349"/>
                  </a:lnTo>
                  <a:lnTo>
                    <a:pt x="1634" y="359"/>
                  </a:lnTo>
                  <a:lnTo>
                    <a:pt x="1634" y="378"/>
                  </a:lnTo>
                  <a:lnTo>
                    <a:pt x="1624" y="396"/>
                  </a:lnTo>
                  <a:lnTo>
                    <a:pt x="1624" y="405"/>
                  </a:lnTo>
                  <a:lnTo>
                    <a:pt x="1624" y="425"/>
                  </a:lnTo>
                  <a:lnTo>
                    <a:pt x="1624" y="444"/>
                  </a:lnTo>
                  <a:lnTo>
                    <a:pt x="1624" y="452"/>
                  </a:lnTo>
                  <a:lnTo>
                    <a:pt x="1624" y="471"/>
                  </a:lnTo>
                  <a:lnTo>
                    <a:pt x="1642" y="481"/>
                  </a:lnTo>
                  <a:lnTo>
                    <a:pt x="1659" y="462"/>
                  </a:lnTo>
                  <a:lnTo>
                    <a:pt x="1693" y="415"/>
                  </a:lnTo>
                  <a:lnTo>
                    <a:pt x="1719" y="415"/>
                  </a:lnTo>
                  <a:lnTo>
                    <a:pt x="1736" y="425"/>
                  </a:lnTo>
                  <a:lnTo>
                    <a:pt x="1736" y="481"/>
                  </a:lnTo>
                  <a:lnTo>
                    <a:pt x="1754" y="481"/>
                  </a:lnTo>
                  <a:lnTo>
                    <a:pt x="1762" y="452"/>
                  </a:lnTo>
                  <a:lnTo>
                    <a:pt x="1796" y="405"/>
                  </a:lnTo>
                  <a:lnTo>
                    <a:pt x="1831" y="386"/>
                  </a:lnTo>
                  <a:lnTo>
                    <a:pt x="1831" y="452"/>
                  </a:lnTo>
                  <a:lnTo>
                    <a:pt x="1839" y="452"/>
                  </a:lnTo>
                  <a:lnTo>
                    <a:pt x="1855" y="452"/>
                  </a:lnTo>
                  <a:lnTo>
                    <a:pt x="1890" y="415"/>
                  </a:lnTo>
                  <a:lnTo>
                    <a:pt x="1899" y="415"/>
                  </a:lnTo>
                  <a:lnTo>
                    <a:pt x="1916" y="425"/>
                  </a:lnTo>
                  <a:lnTo>
                    <a:pt x="1916" y="444"/>
                  </a:lnTo>
                  <a:lnTo>
                    <a:pt x="1924" y="452"/>
                  </a:lnTo>
                  <a:lnTo>
                    <a:pt x="1934" y="452"/>
                  </a:lnTo>
                  <a:lnTo>
                    <a:pt x="1934" y="434"/>
                  </a:lnTo>
                  <a:lnTo>
                    <a:pt x="1950" y="396"/>
                  </a:lnTo>
                  <a:lnTo>
                    <a:pt x="1958" y="386"/>
                  </a:lnTo>
                  <a:lnTo>
                    <a:pt x="1942" y="368"/>
                  </a:lnTo>
                  <a:lnTo>
                    <a:pt x="1942" y="359"/>
                  </a:lnTo>
                  <a:lnTo>
                    <a:pt x="1967" y="330"/>
                  </a:lnTo>
                  <a:lnTo>
                    <a:pt x="1958" y="312"/>
                  </a:lnTo>
                  <a:lnTo>
                    <a:pt x="1942" y="320"/>
                  </a:lnTo>
                  <a:lnTo>
                    <a:pt x="1924" y="302"/>
                  </a:lnTo>
                  <a:lnTo>
                    <a:pt x="1934" y="283"/>
                  </a:lnTo>
                  <a:lnTo>
                    <a:pt x="1942" y="273"/>
                  </a:lnTo>
                  <a:lnTo>
                    <a:pt x="1967" y="273"/>
                  </a:lnTo>
                  <a:lnTo>
                    <a:pt x="1976" y="283"/>
                  </a:lnTo>
                  <a:lnTo>
                    <a:pt x="1985" y="283"/>
                  </a:lnTo>
                  <a:lnTo>
                    <a:pt x="2001" y="264"/>
                  </a:lnTo>
                  <a:lnTo>
                    <a:pt x="2035" y="273"/>
                  </a:lnTo>
                  <a:lnTo>
                    <a:pt x="2035" y="254"/>
                  </a:lnTo>
                  <a:lnTo>
                    <a:pt x="2001" y="217"/>
                  </a:lnTo>
                  <a:lnTo>
                    <a:pt x="2001" y="198"/>
                  </a:lnTo>
                  <a:lnTo>
                    <a:pt x="2019" y="180"/>
                  </a:lnTo>
                  <a:lnTo>
                    <a:pt x="2035" y="180"/>
                  </a:lnTo>
                  <a:lnTo>
                    <a:pt x="2062" y="198"/>
                  </a:lnTo>
                  <a:lnTo>
                    <a:pt x="2078" y="198"/>
                  </a:lnTo>
                  <a:lnTo>
                    <a:pt x="2070" y="180"/>
                  </a:lnTo>
                  <a:lnTo>
                    <a:pt x="2070" y="161"/>
                  </a:lnTo>
                  <a:lnTo>
                    <a:pt x="2078" y="122"/>
                  </a:lnTo>
                  <a:lnTo>
                    <a:pt x="2112" y="85"/>
                  </a:lnTo>
                  <a:lnTo>
                    <a:pt x="2112" y="112"/>
                  </a:lnTo>
                  <a:lnTo>
                    <a:pt x="2112" y="122"/>
                  </a:lnTo>
                  <a:lnTo>
                    <a:pt x="2088" y="161"/>
                  </a:lnTo>
                  <a:lnTo>
                    <a:pt x="2088" y="180"/>
                  </a:lnTo>
                  <a:lnTo>
                    <a:pt x="2104" y="180"/>
                  </a:lnTo>
                  <a:lnTo>
                    <a:pt x="2112" y="161"/>
                  </a:lnTo>
                  <a:lnTo>
                    <a:pt x="2130" y="122"/>
                  </a:lnTo>
                  <a:lnTo>
                    <a:pt x="2147" y="112"/>
                  </a:lnTo>
                  <a:lnTo>
                    <a:pt x="2165" y="112"/>
                  </a:lnTo>
                  <a:lnTo>
                    <a:pt x="2173" y="141"/>
                  </a:lnTo>
                  <a:lnTo>
                    <a:pt x="2189" y="132"/>
                  </a:lnTo>
                  <a:lnTo>
                    <a:pt x="2216" y="38"/>
                  </a:lnTo>
                  <a:lnTo>
                    <a:pt x="2224" y="46"/>
                  </a:lnTo>
                  <a:lnTo>
                    <a:pt x="2224" y="66"/>
                  </a:lnTo>
                  <a:lnTo>
                    <a:pt x="2232" y="85"/>
                  </a:lnTo>
                  <a:lnTo>
                    <a:pt x="2232" y="112"/>
                  </a:lnTo>
                  <a:lnTo>
                    <a:pt x="2242" y="141"/>
                  </a:lnTo>
                  <a:lnTo>
                    <a:pt x="2266" y="85"/>
                  </a:lnTo>
                  <a:lnTo>
                    <a:pt x="2292" y="104"/>
                  </a:lnTo>
                  <a:lnTo>
                    <a:pt x="2292" y="141"/>
                  </a:lnTo>
                  <a:lnTo>
                    <a:pt x="2292" y="151"/>
                  </a:lnTo>
                  <a:lnTo>
                    <a:pt x="2301" y="161"/>
                  </a:lnTo>
                  <a:lnTo>
                    <a:pt x="2309" y="141"/>
                  </a:lnTo>
                  <a:lnTo>
                    <a:pt x="2309" y="132"/>
                  </a:lnTo>
                  <a:lnTo>
                    <a:pt x="2327" y="95"/>
                  </a:lnTo>
                  <a:lnTo>
                    <a:pt x="2353" y="104"/>
                  </a:lnTo>
                  <a:lnTo>
                    <a:pt x="2361" y="112"/>
                  </a:lnTo>
                  <a:lnTo>
                    <a:pt x="2378" y="95"/>
                  </a:lnTo>
                  <a:lnTo>
                    <a:pt x="2412" y="9"/>
                  </a:lnTo>
                  <a:lnTo>
                    <a:pt x="2430" y="0"/>
                  </a:lnTo>
                  <a:lnTo>
                    <a:pt x="2430" y="29"/>
                  </a:lnTo>
                  <a:lnTo>
                    <a:pt x="2430" y="95"/>
                  </a:lnTo>
                  <a:lnTo>
                    <a:pt x="2430" y="141"/>
                  </a:lnTo>
                  <a:lnTo>
                    <a:pt x="2438" y="141"/>
                  </a:lnTo>
                  <a:lnTo>
                    <a:pt x="2446" y="112"/>
                  </a:lnTo>
                  <a:lnTo>
                    <a:pt x="2473" y="85"/>
                  </a:lnTo>
                  <a:lnTo>
                    <a:pt x="2489" y="85"/>
                  </a:lnTo>
                  <a:lnTo>
                    <a:pt x="2489" y="122"/>
                  </a:lnTo>
                  <a:lnTo>
                    <a:pt x="2481" y="161"/>
                  </a:lnTo>
                  <a:lnTo>
                    <a:pt x="2489" y="170"/>
                  </a:lnTo>
                  <a:lnTo>
                    <a:pt x="2497" y="170"/>
                  </a:lnTo>
                  <a:lnTo>
                    <a:pt x="2507" y="170"/>
                  </a:lnTo>
                  <a:lnTo>
                    <a:pt x="2558" y="95"/>
                  </a:lnTo>
                  <a:lnTo>
                    <a:pt x="2566" y="85"/>
                  </a:lnTo>
                  <a:lnTo>
                    <a:pt x="2566" y="104"/>
                  </a:lnTo>
                  <a:lnTo>
                    <a:pt x="2566" y="151"/>
                  </a:lnTo>
                  <a:lnTo>
                    <a:pt x="2550" y="180"/>
                  </a:lnTo>
                  <a:lnTo>
                    <a:pt x="2550" y="188"/>
                  </a:lnTo>
                  <a:lnTo>
                    <a:pt x="2550" y="207"/>
                  </a:lnTo>
                  <a:lnTo>
                    <a:pt x="2566" y="236"/>
                  </a:lnTo>
                  <a:lnTo>
                    <a:pt x="2584" y="264"/>
                  </a:lnTo>
                  <a:lnTo>
                    <a:pt x="2592" y="254"/>
                  </a:lnTo>
                  <a:lnTo>
                    <a:pt x="2574" y="217"/>
                  </a:lnTo>
                  <a:lnTo>
                    <a:pt x="2566" y="198"/>
                  </a:lnTo>
                  <a:lnTo>
                    <a:pt x="2609" y="227"/>
                  </a:lnTo>
                  <a:lnTo>
                    <a:pt x="2618" y="254"/>
                  </a:lnTo>
                  <a:lnTo>
                    <a:pt x="2626" y="254"/>
                  </a:lnTo>
                  <a:lnTo>
                    <a:pt x="2651" y="180"/>
                  </a:lnTo>
                  <a:lnTo>
                    <a:pt x="2686" y="141"/>
                  </a:lnTo>
                  <a:lnTo>
                    <a:pt x="2695" y="132"/>
                  </a:lnTo>
                  <a:lnTo>
                    <a:pt x="2712" y="141"/>
                  </a:lnTo>
                  <a:lnTo>
                    <a:pt x="2712" y="161"/>
                  </a:lnTo>
                  <a:lnTo>
                    <a:pt x="2712" y="198"/>
                  </a:lnTo>
                  <a:lnTo>
                    <a:pt x="2686" y="246"/>
                  </a:lnTo>
                  <a:lnTo>
                    <a:pt x="2686" y="264"/>
                  </a:lnTo>
                  <a:lnTo>
                    <a:pt x="2712" y="264"/>
                  </a:lnTo>
                  <a:lnTo>
                    <a:pt x="2738" y="254"/>
                  </a:lnTo>
                  <a:lnTo>
                    <a:pt x="2763" y="264"/>
                  </a:lnTo>
                  <a:lnTo>
                    <a:pt x="2763" y="273"/>
                  </a:lnTo>
                  <a:lnTo>
                    <a:pt x="2720" y="320"/>
                  </a:lnTo>
                  <a:lnTo>
                    <a:pt x="2720" y="330"/>
                  </a:lnTo>
                  <a:lnTo>
                    <a:pt x="2746" y="320"/>
                  </a:lnTo>
                  <a:lnTo>
                    <a:pt x="2763" y="330"/>
                  </a:lnTo>
                  <a:lnTo>
                    <a:pt x="2780" y="339"/>
                  </a:lnTo>
                  <a:lnTo>
                    <a:pt x="2754" y="359"/>
                  </a:lnTo>
                  <a:lnTo>
                    <a:pt x="2754" y="368"/>
                  </a:lnTo>
                  <a:lnTo>
                    <a:pt x="2754" y="378"/>
                  </a:lnTo>
                  <a:lnTo>
                    <a:pt x="2746" y="378"/>
                  </a:lnTo>
                  <a:lnTo>
                    <a:pt x="2728" y="378"/>
                  </a:lnTo>
                  <a:lnTo>
                    <a:pt x="2712" y="405"/>
                  </a:lnTo>
                  <a:lnTo>
                    <a:pt x="2703" y="444"/>
                  </a:lnTo>
                  <a:lnTo>
                    <a:pt x="2712" y="452"/>
                  </a:lnTo>
                  <a:lnTo>
                    <a:pt x="2720" y="444"/>
                  </a:lnTo>
                  <a:lnTo>
                    <a:pt x="2720" y="425"/>
                  </a:lnTo>
                  <a:lnTo>
                    <a:pt x="2738" y="396"/>
                  </a:lnTo>
                  <a:lnTo>
                    <a:pt x="2763" y="396"/>
                  </a:lnTo>
                  <a:lnTo>
                    <a:pt x="2780" y="396"/>
                  </a:lnTo>
                  <a:lnTo>
                    <a:pt x="2789" y="415"/>
                  </a:lnTo>
                  <a:lnTo>
                    <a:pt x="2754" y="452"/>
                  </a:lnTo>
                  <a:lnTo>
                    <a:pt x="2754" y="462"/>
                  </a:lnTo>
                  <a:lnTo>
                    <a:pt x="2772" y="452"/>
                  </a:lnTo>
                  <a:lnTo>
                    <a:pt x="2815" y="425"/>
                  </a:lnTo>
                  <a:lnTo>
                    <a:pt x="2823" y="415"/>
                  </a:lnTo>
                  <a:lnTo>
                    <a:pt x="2849" y="425"/>
                  </a:lnTo>
                  <a:lnTo>
                    <a:pt x="2849" y="444"/>
                  </a:lnTo>
                  <a:lnTo>
                    <a:pt x="2823" y="481"/>
                  </a:lnTo>
                  <a:lnTo>
                    <a:pt x="2823" y="491"/>
                  </a:lnTo>
                  <a:lnTo>
                    <a:pt x="2823" y="500"/>
                  </a:lnTo>
                  <a:lnTo>
                    <a:pt x="2831" y="500"/>
                  </a:lnTo>
                  <a:lnTo>
                    <a:pt x="2840" y="500"/>
                  </a:lnTo>
                  <a:lnTo>
                    <a:pt x="2874" y="471"/>
                  </a:lnTo>
                  <a:lnTo>
                    <a:pt x="2883" y="462"/>
                  </a:lnTo>
                  <a:lnTo>
                    <a:pt x="2900" y="462"/>
                  </a:lnTo>
                  <a:lnTo>
                    <a:pt x="2908" y="481"/>
                  </a:lnTo>
                  <a:lnTo>
                    <a:pt x="2934" y="471"/>
                  </a:lnTo>
                  <a:lnTo>
                    <a:pt x="2969" y="396"/>
                  </a:lnTo>
                  <a:lnTo>
                    <a:pt x="2977" y="415"/>
                  </a:lnTo>
                  <a:lnTo>
                    <a:pt x="2969" y="510"/>
                  </a:lnTo>
                  <a:lnTo>
                    <a:pt x="2977" y="510"/>
                  </a:lnTo>
                  <a:lnTo>
                    <a:pt x="2993" y="481"/>
                  </a:lnTo>
                  <a:lnTo>
                    <a:pt x="3003" y="462"/>
                  </a:lnTo>
                  <a:lnTo>
                    <a:pt x="3037" y="462"/>
                  </a:lnTo>
                  <a:lnTo>
                    <a:pt x="3062" y="434"/>
                  </a:lnTo>
                  <a:lnTo>
                    <a:pt x="3062" y="425"/>
                  </a:lnTo>
                  <a:lnTo>
                    <a:pt x="3097" y="368"/>
                  </a:lnTo>
                  <a:lnTo>
                    <a:pt x="3097" y="425"/>
                  </a:lnTo>
                  <a:lnTo>
                    <a:pt x="3097" y="481"/>
                  </a:lnTo>
                  <a:lnTo>
                    <a:pt x="3097" y="491"/>
                  </a:lnTo>
                  <a:lnTo>
                    <a:pt x="3080" y="519"/>
                  </a:lnTo>
                  <a:lnTo>
                    <a:pt x="3088" y="510"/>
                  </a:lnTo>
                  <a:lnTo>
                    <a:pt x="3105" y="510"/>
                  </a:lnTo>
                  <a:lnTo>
                    <a:pt x="3123" y="491"/>
                  </a:lnTo>
                  <a:lnTo>
                    <a:pt x="3174" y="462"/>
                  </a:lnTo>
                  <a:lnTo>
                    <a:pt x="3191" y="462"/>
                  </a:lnTo>
                  <a:lnTo>
                    <a:pt x="3191" y="471"/>
                  </a:lnTo>
                  <a:lnTo>
                    <a:pt x="3208" y="434"/>
                  </a:lnTo>
                  <a:lnTo>
                    <a:pt x="3259" y="378"/>
                  </a:lnTo>
                  <a:lnTo>
                    <a:pt x="3259" y="425"/>
                  </a:lnTo>
                  <a:lnTo>
                    <a:pt x="3268" y="434"/>
                  </a:lnTo>
                  <a:lnTo>
                    <a:pt x="3277" y="434"/>
                  </a:lnTo>
                  <a:lnTo>
                    <a:pt x="3285" y="425"/>
                  </a:lnTo>
                  <a:lnTo>
                    <a:pt x="3293" y="386"/>
                  </a:lnTo>
                  <a:lnTo>
                    <a:pt x="3327" y="396"/>
                  </a:lnTo>
                  <a:lnTo>
                    <a:pt x="3327" y="368"/>
                  </a:lnTo>
                  <a:lnTo>
                    <a:pt x="3327" y="320"/>
                  </a:lnTo>
                  <a:lnTo>
                    <a:pt x="3354" y="283"/>
                  </a:lnTo>
                  <a:lnTo>
                    <a:pt x="3362" y="283"/>
                  </a:lnTo>
                  <a:lnTo>
                    <a:pt x="3370" y="293"/>
                  </a:lnTo>
                  <a:lnTo>
                    <a:pt x="3370" y="302"/>
                  </a:lnTo>
                  <a:lnTo>
                    <a:pt x="3370" y="320"/>
                  </a:lnTo>
                  <a:lnTo>
                    <a:pt x="3380" y="378"/>
                  </a:lnTo>
                  <a:lnTo>
                    <a:pt x="3422" y="359"/>
                  </a:lnTo>
                  <a:lnTo>
                    <a:pt x="3413" y="386"/>
                  </a:lnTo>
                  <a:lnTo>
                    <a:pt x="3413" y="396"/>
                  </a:lnTo>
                  <a:lnTo>
                    <a:pt x="3404" y="405"/>
                  </a:lnTo>
                  <a:lnTo>
                    <a:pt x="3404" y="415"/>
                  </a:lnTo>
                  <a:lnTo>
                    <a:pt x="3413" y="425"/>
                  </a:lnTo>
                  <a:lnTo>
                    <a:pt x="3457" y="368"/>
                  </a:lnTo>
                  <a:lnTo>
                    <a:pt x="3457" y="425"/>
                  </a:lnTo>
                  <a:lnTo>
                    <a:pt x="3439" y="452"/>
                  </a:lnTo>
                  <a:lnTo>
                    <a:pt x="3447" y="471"/>
                  </a:lnTo>
                  <a:lnTo>
                    <a:pt x="3465" y="452"/>
                  </a:lnTo>
                  <a:lnTo>
                    <a:pt x="3473" y="452"/>
                  </a:lnTo>
                  <a:lnTo>
                    <a:pt x="3481" y="444"/>
                  </a:lnTo>
                  <a:lnTo>
                    <a:pt x="3508" y="462"/>
                  </a:lnTo>
                  <a:lnTo>
                    <a:pt x="3508" y="471"/>
                  </a:lnTo>
                  <a:lnTo>
                    <a:pt x="3508" y="491"/>
                  </a:lnTo>
                  <a:lnTo>
                    <a:pt x="3481" y="519"/>
                  </a:lnTo>
                  <a:lnTo>
                    <a:pt x="3473" y="528"/>
                  </a:lnTo>
                  <a:lnTo>
                    <a:pt x="3465" y="537"/>
                  </a:lnTo>
                  <a:lnTo>
                    <a:pt x="3473" y="557"/>
                  </a:lnTo>
                  <a:lnTo>
                    <a:pt x="3481" y="566"/>
                  </a:lnTo>
                  <a:lnTo>
                    <a:pt x="3524" y="547"/>
                  </a:lnTo>
                  <a:lnTo>
                    <a:pt x="3516" y="566"/>
                  </a:lnTo>
                  <a:lnTo>
                    <a:pt x="3473" y="632"/>
                  </a:lnTo>
                  <a:lnTo>
                    <a:pt x="3473" y="660"/>
                  </a:lnTo>
                  <a:lnTo>
                    <a:pt x="3491" y="660"/>
                  </a:lnTo>
                  <a:lnTo>
                    <a:pt x="3473" y="717"/>
                  </a:lnTo>
                  <a:lnTo>
                    <a:pt x="3465" y="764"/>
                  </a:lnTo>
                  <a:lnTo>
                    <a:pt x="3481" y="754"/>
                  </a:lnTo>
                  <a:lnTo>
                    <a:pt x="3481" y="745"/>
                  </a:lnTo>
                  <a:lnTo>
                    <a:pt x="3508" y="717"/>
                  </a:lnTo>
                  <a:lnTo>
                    <a:pt x="3524" y="717"/>
                  </a:lnTo>
                  <a:lnTo>
                    <a:pt x="3524" y="754"/>
                  </a:lnTo>
                  <a:lnTo>
                    <a:pt x="3534" y="774"/>
                  </a:lnTo>
                  <a:lnTo>
                    <a:pt x="3542" y="774"/>
                  </a:lnTo>
                  <a:lnTo>
                    <a:pt x="3542" y="745"/>
                  </a:lnTo>
                  <a:lnTo>
                    <a:pt x="3576" y="688"/>
                  </a:lnTo>
                  <a:lnTo>
                    <a:pt x="3593" y="679"/>
                  </a:lnTo>
                  <a:lnTo>
                    <a:pt x="3619" y="669"/>
                  </a:lnTo>
                  <a:lnTo>
                    <a:pt x="3619" y="708"/>
                  </a:lnTo>
                  <a:lnTo>
                    <a:pt x="3593" y="754"/>
                  </a:lnTo>
                  <a:lnTo>
                    <a:pt x="3593" y="764"/>
                  </a:lnTo>
                  <a:lnTo>
                    <a:pt x="3619" y="764"/>
                  </a:lnTo>
                  <a:lnTo>
                    <a:pt x="3627" y="754"/>
                  </a:lnTo>
                  <a:lnTo>
                    <a:pt x="3653" y="774"/>
                  </a:lnTo>
                  <a:lnTo>
                    <a:pt x="3653" y="792"/>
                  </a:lnTo>
                  <a:lnTo>
                    <a:pt x="3645" y="820"/>
                  </a:lnTo>
                  <a:lnTo>
                    <a:pt x="3678" y="840"/>
                  </a:lnTo>
                  <a:lnTo>
                    <a:pt x="3688" y="840"/>
                  </a:lnTo>
                  <a:lnTo>
                    <a:pt x="3696" y="830"/>
                  </a:lnTo>
                  <a:lnTo>
                    <a:pt x="3704" y="820"/>
                  </a:lnTo>
                  <a:lnTo>
                    <a:pt x="3704" y="811"/>
                  </a:lnTo>
                  <a:lnTo>
                    <a:pt x="3712" y="811"/>
                  </a:lnTo>
                  <a:lnTo>
                    <a:pt x="3722" y="801"/>
                  </a:lnTo>
                  <a:lnTo>
                    <a:pt x="3730" y="801"/>
                  </a:lnTo>
                  <a:lnTo>
                    <a:pt x="3738" y="792"/>
                  </a:lnTo>
                  <a:lnTo>
                    <a:pt x="3738" y="867"/>
                  </a:lnTo>
                  <a:lnTo>
                    <a:pt x="3755" y="877"/>
                  </a:lnTo>
                  <a:lnTo>
                    <a:pt x="3765" y="877"/>
                  </a:lnTo>
                  <a:lnTo>
                    <a:pt x="3789" y="858"/>
                  </a:lnTo>
                  <a:lnTo>
                    <a:pt x="3789" y="896"/>
                  </a:lnTo>
                  <a:lnTo>
                    <a:pt x="3799" y="906"/>
                  </a:lnTo>
                  <a:lnTo>
                    <a:pt x="3807" y="906"/>
                  </a:lnTo>
                  <a:lnTo>
                    <a:pt x="3815" y="886"/>
                  </a:lnTo>
                  <a:lnTo>
                    <a:pt x="3833" y="858"/>
                  </a:lnTo>
                  <a:lnTo>
                    <a:pt x="3842" y="858"/>
                  </a:lnTo>
                  <a:lnTo>
                    <a:pt x="3866" y="858"/>
                  </a:lnTo>
                  <a:lnTo>
                    <a:pt x="3833" y="906"/>
                  </a:lnTo>
                  <a:lnTo>
                    <a:pt x="3850" y="906"/>
                  </a:lnTo>
                  <a:lnTo>
                    <a:pt x="3858" y="877"/>
                  </a:lnTo>
                  <a:lnTo>
                    <a:pt x="3876" y="877"/>
                  </a:lnTo>
                  <a:lnTo>
                    <a:pt x="3892" y="858"/>
                  </a:lnTo>
                  <a:lnTo>
                    <a:pt x="3910" y="858"/>
                  </a:lnTo>
                  <a:lnTo>
                    <a:pt x="3943" y="858"/>
                  </a:lnTo>
                  <a:lnTo>
                    <a:pt x="3935" y="896"/>
                  </a:lnTo>
                  <a:lnTo>
                    <a:pt x="3918" y="915"/>
                  </a:lnTo>
                  <a:lnTo>
                    <a:pt x="3876" y="943"/>
                  </a:lnTo>
                  <a:lnTo>
                    <a:pt x="3876" y="952"/>
                  </a:lnTo>
                  <a:lnTo>
                    <a:pt x="3910" y="962"/>
                  </a:lnTo>
                  <a:lnTo>
                    <a:pt x="3927" y="952"/>
                  </a:lnTo>
                  <a:lnTo>
                    <a:pt x="3927" y="972"/>
                  </a:lnTo>
                  <a:lnTo>
                    <a:pt x="3892" y="1018"/>
                  </a:lnTo>
                  <a:lnTo>
                    <a:pt x="3892" y="1038"/>
                  </a:lnTo>
                  <a:lnTo>
                    <a:pt x="3927" y="999"/>
                  </a:lnTo>
                  <a:lnTo>
                    <a:pt x="3935" y="999"/>
                  </a:lnTo>
                  <a:lnTo>
                    <a:pt x="3935" y="1009"/>
                  </a:lnTo>
                  <a:lnTo>
                    <a:pt x="3935" y="1018"/>
                  </a:lnTo>
                  <a:lnTo>
                    <a:pt x="3935" y="1038"/>
                  </a:lnTo>
                  <a:lnTo>
                    <a:pt x="3927" y="1047"/>
                  </a:lnTo>
                  <a:lnTo>
                    <a:pt x="3927" y="1057"/>
                  </a:lnTo>
                  <a:lnTo>
                    <a:pt x="3953" y="1047"/>
                  </a:lnTo>
                  <a:lnTo>
                    <a:pt x="3961" y="1038"/>
                  </a:lnTo>
                  <a:lnTo>
                    <a:pt x="3995" y="1047"/>
                  </a:lnTo>
                  <a:lnTo>
                    <a:pt x="3995" y="1075"/>
                  </a:lnTo>
                  <a:lnTo>
                    <a:pt x="3995" y="1084"/>
                  </a:lnTo>
                  <a:lnTo>
                    <a:pt x="3987" y="1094"/>
                  </a:lnTo>
                  <a:lnTo>
                    <a:pt x="3953" y="1141"/>
                  </a:lnTo>
                  <a:lnTo>
                    <a:pt x="3927" y="1141"/>
                  </a:lnTo>
                  <a:lnTo>
                    <a:pt x="3953" y="1150"/>
                  </a:lnTo>
                  <a:lnTo>
                    <a:pt x="3995" y="1170"/>
                  </a:lnTo>
                  <a:lnTo>
                    <a:pt x="3995" y="1189"/>
                  </a:lnTo>
                  <a:lnTo>
                    <a:pt x="3978" y="1216"/>
                  </a:lnTo>
                  <a:lnTo>
                    <a:pt x="3961" y="1226"/>
                  </a:lnTo>
                  <a:lnTo>
                    <a:pt x="3953" y="1245"/>
                  </a:lnTo>
                  <a:lnTo>
                    <a:pt x="3969" y="1245"/>
                  </a:lnTo>
                  <a:lnTo>
                    <a:pt x="4020" y="1255"/>
                  </a:lnTo>
                  <a:lnTo>
                    <a:pt x="4038" y="1282"/>
                  </a:lnTo>
                  <a:lnTo>
                    <a:pt x="4020" y="1311"/>
                  </a:lnTo>
                  <a:lnTo>
                    <a:pt x="4012" y="1321"/>
                  </a:lnTo>
                  <a:lnTo>
                    <a:pt x="4004" y="1339"/>
                  </a:lnTo>
                  <a:lnTo>
                    <a:pt x="4004" y="1387"/>
                  </a:lnTo>
                  <a:lnTo>
                    <a:pt x="4004" y="1377"/>
                  </a:lnTo>
                  <a:lnTo>
                    <a:pt x="4020" y="1377"/>
                  </a:lnTo>
                  <a:lnTo>
                    <a:pt x="4038" y="1368"/>
                  </a:lnTo>
                  <a:lnTo>
                    <a:pt x="4055" y="1368"/>
                  </a:lnTo>
                  <a:lnTo>
                    <a:pt x="4089" y="1358"/>
                  </a:lnTo>
                  <a:lnTo>
                    <a:pt x="4081" y="1396"/>
                  </a:lnTo>
                  <a:lnTo>
                    <a:pt x="4055" y="1434"/>
                  </a:lnTo>
                  <a:lnTo>
                    <a:pt x="4038" y="1443"/>
                  </a:lnTo>
                  <a:lnTo>
                    <a:pt x="4038" y="1453"/>
                  </a:lnTo>
                  <a:lnTo>
                    <a:pt x="4064" y="1480"/>
                  </a:lnTo>
                  <a:lnTo>
                    <a:pt x="4064" y="1490"/>
                  </a:lnTo>
                  <a:lnTo>
                    <a:pt x="4046" y="1519"/>
                  </a:lnTo>
                  <a:lnTo>
                    <a:pt x="4030" y="1519"/>
                  </a:lnTo>
                  <a:lnTo>
                    <a:pt x="4030" y="1528"/>
                  </a:lnTo>
                  <a:lnTo>
                    <a:pt x="4030" y="1537"/>
                  </a:lnTo>
                  <a:lnTo>
                    <a:pt x="4038" y="1537"/>
                  </a:lnTo>
                  <a:lnTo>
                    <a:pt x="4038" y="1546"/>
                  </a:lnTo>
                  <a:lnTo>
                    <a:pt x="4020" y="1556"/>
                  </a:lnTo>
                  <a:lnTo>
                    <a:pt x="4004" y="1556"/>
                  </a:lnTo>
                  <a:lnTo>
                    <a:pt x="4004" y="1575"/>
                  </a:lnTo>
                  <a:lnTo>
                    <a:pt x="4012" y="1604"/>
                  </a:lnTo>
                  <a:lnTo>
                    <a:pt x="3995" y="1612"/>
                  </a:lnTo>
                  <a:lnTo>
                    <a:pt x="3969" y="1612"/>
                  </a:lnTo>
                  <a:lnTo>
                    <a:pt x="3961" y="1622"/>
                  </a:lnTo>
                  <a:lnTo>
                    <a:pt x="3969" y="1641"/>
                  </a:lnTo>
                  <a:lnTo>
                    <a:pt x="3943" y="1651"/>
                  </a:lnTo>
                  <a:lnTo>
                    <a:pt x="3943" y="1622"/>
                  </a:lnTo>
                  <a:lnTo>
                    <a:pt x="3935" y="1604"/>
                  </a:lnTo>
                  <a:lnTo>
                    <a:pt x="3935" y="1594"/>
                  </a:lnTo>
                  <a:lnTo>
                    <a:pt x="3910" y="1585"/>
                  </a:lnTo>
                  <a:lnTo>
                    <a:pt x="3884" y="1594"/>
                  </a:lnTo>
                  <a:lnTo>
                    <a:pt x="3876" y="1622"/>
                  </a:lnTo>
                  <a:lnTo>
                    <a:pt x="3884" y="1651"/>
                  </a:lnTo>
                  <a:lnTo>
                    <a:pt x="3884" y="1670"/>
                  </a:lnTo>
                  <a:lnTo>
                    <a:pt x="3892" y="1678"/>
                  </a:lnTo>
                  <a:lnTo>
                    <a:pt x="3901" y="1678"/>
                  </a:lnTo>
                  <a:lnTo>
                    <a:pt x="3901" y="1651"/>
                  </a:lnTo>
                  <a:lnTo>
                    <a:pt x="3901" y="1604"/>
                  </a:lnTo>
                  <a:lnTo>
                    <a:pt x="3910" y="1612"/>
                  </a:lnTo>
                  <a:lnTo>
                    <a:pt x="3918" y="1622"/>
                  </a:lnTo>
                  <a:lnTo>
                    <a:pt x="3918" y="1632"/>
                  </a:lnTo>
                  <a:lnTo>
                    <a:pt x="3927" y="1651"/>
                  </a:lnTo>
                  <a:lnTo>
                    <a:pt x="3935" y="1651"/>
                  </a:lnTo>
                  <a:lnTo>
                    <a:pt x="3935" y="1660"/>
                  </a:lnTo>
                  <a:lnTo>
                    <a:pt x="3935" y="1670"/>
                  </a:lnTo>
                  <a:lnTo>
                    <a:pt x="3943" y="1670"/>
                  </a:lnTo>
                  <a:lnTo>
                    <a:pt x="3978" y="1660"/>
                  </a:lnTo>
                  <a:lnTo>
                    <a:pt x="3995" y="1651"/>
                  </a:lnTo>
                  <a:lnTo>
                    <a:pt x="4012" y="1641"/>
                  </a:lnTo>
                  <a:lnTo>
                    <a:pt x="4012" y="1660"/>
                  </a:lnTo>
                  <a:lnTo>
                    <a:pt x="4004" y="1678"/>
                  </a:lnTo>
                  <a:lnTo>
                    <a:pt x="3995" y="1717"/>
                  </a:lnTo>
                  <a:lnTo>
                    <a:pt x="3978" y="1726"/>
                  </a:lnTo>
                  <a:lnTo>
                    <a:pt x="3995" y="1736"/>
                  </a:lnTo>
                  <a:lnTo>
                    <a:pt x="4020" y="1754"/>
                  </a:lnTo>
                  <a:lnTo>
                    <a:pt x="4004" y="1764"/>
                  </a:lnTo>
                  <a:lnTo>
                    <a:pt x="3978" y="1773"/>
                  </a:lnTo>
                  <a:lnTo>
                    <a:pt x="3969" y="1802"/>
                  </a:lnTo>
                  <a:lnTo>
                    <a:pt x="3961" y="1820"/>
                  </a:lnTo>
                  <a:lnTo>
                    <a:pt x="3953" y="1830"/>
                  </a:lnTo>
                  <a:lnTo>
                    <a:pt x="3910" y="1802"/>
                  </a:lnTo>
                  <a:lnTo>
                    <a:pt x="3866" y="1802"/>
                  </a:lnTo>
                  <a:lnTo>
                    <a:pt x="3918" y="1820"/>
                  </a:lnTo>
                  <a:lnTo>
                    <a:pt x="3918" y="1839"/>
                  </a:lnTo>
                  <a:lnTo>
                    <a:pt x="3884" y="1839"/>
                  </a:lnTo>
                  <a:lnTo>
                    <a:pt x="3866" y="1849"/>
                  </a:lnTo>
                  <a:lnTo>
                    <a:pt x="3858" y="1849"/>
                  </a:lnTo>
                  <a:lnTo>
                    <a:pt x="3824" y="1849"/>
                  </a:lnTo>
                  <a:lnTo>
                    <a:pt x="3799" y="1849"/>
                  </a:lnTo>
                  <a:lnTo>
                    <a:pt x="3858" y="1868"/>
                  </a:lnTo>
                  <a:lnTo>
                    <a:pt x="3833" y="1905"/>
                  </a:lnTo>
                  <a:lnTo>
                    <a:pt x="3815" y="1905"/>
                  </a:lnTo>
                  <a:lnTo>
                    <a:pt x="3765" y="1915"/>
                  </a:lnTo>
                  <a:lnTo>
                    <a:pt x="3755" y="1924"/>
                  </a:lnTo>
                  <a:lnTo>
                    <a:pt x="3738" y="1962"/>
                  </a:lnTo>
                  <a:lnTo>
                    <a:pt x="3704" y="1942"/>
                  </a:lnTo>
                  <a:lnTo>
                    <a:pt x="3688" y="1952"/>
                  </a:lnTo>
                  <a:lnTo>
                    <a:pt x="3688" y="1971"/>
                  </a:lnTo>
                  <a:lnTo>
                    <a:pt x="3670" y="1990"/>
                  </a:lnTo>
                  <a:lnTo>
                    <a:pt x="3645" y="1990"/>
                  </a:lnTo>
                  <a:lnTo>
                    <a:pt x="3619" y="1962"/>
                  </a:lnTo>
                  <a:lnTo>
                    <a:pt x="3611" y="1962"/>
                  </a:lnTo>
                  <a:lnTo>
                    <a:pt x="3568" y="2028"/>
                  </a:lnTo>
                  <a:lnTo>
                    <a:pt x="3558" y="2010"/>
                  </a:lnTo>
                  <a:lnTo>
                    <a:pt x="3558" y="1981"/>
                  </a:lnTo>
                  <a:lnTo>
                    <a:pt x="3550" y="1971"/>
                  </a:lnTo>
                  <a:lnTo>
                    <a:pt x="3550" y="1962"/>
                  </a:lnTo>
                  <a:lnTo>
                    <a:pt x="3524" y="1962"/>
                  </a:lnTo>
                  <a:lnTo>
                    <a:pt x="3499" y="1990"/>
                  </a:lnTo>
                  <a:lnTo>
                    <a:pt x="3499" y="2018"/>
                  </a:lnTo>
                  <a:lnTo>
                    <a:pt x="3508" y="2037"/>
                  </a:lnTo>
                  <a:lnTo>
                    <a:pt x="3499" y="2076"/>
                  </a:lnTo>
                  <a:lnTo>
                    <a:pt x="3481" y="2076"/>
                  </a:lnTo>
                  <a:lnTo>
                    <a:pt x="3457" y="2084"/>
                  </a:lnTo>
                  <a:lnTo>
                    <a:pt x="3447" y="2066"/>
                  </a:lnTo>
                  <a:lnTo>
                    <a:pt x="3447" y="2047"/>
                  </a:lnTo>
                  <a:lnTo>
                    <a:pt x="3473" y="2028"/>
                  </a:lnTo>
                  <a:lnTo>
                    <a:pt x="3473" y="1990"/>
                  </a:lnTo>
                  <a:lnTo>
                    <a:pt x="3499" y="1971"/>
                  </a:lnTo>
                  <a:lnTo>
                    <a:pt x="3516" y="1952"/>
                  </a:lnTo>
                  <a:lnTo>
                    <a:pt x="3550" y="1934"/>
                  </a:lnTo>
                  <a:lnTo>
                    <a:pt x="3601" y="1876"/>
                  </a:lnTo>
                  <a:lnTo>
                    <a:pt x="3611" y="1876"/>
                  </a:lnTo>
                  <a:lnTo>
                    <a:pt x="3635" y="1876"/>
                  </a:lnTo>
                  <a:lnTo>
                    <a:pt x="3653" y="1849"/>
                  </a:lnTo>
                  <a:lnTo>
                    <a:pt x="3653" y="1839"/>
                  </a:lnTo>
                  <a:lnTo>
                    <a:pt x="3635" y="1839"/>
                  </a:lnTo>
                  <a:lnTo>
                    <a:pt x="3611" y="1858"/>
                  </a:lnTo>
                  <a:lnTo>
                    <a:pt x="3611" y="1849"/>
                  </a:lnTo>
                  <a:lnTo>
                    <a:pt x="3601" y="1849"/>
                  </a:lnTo>
                  <a:lnTo>
                    <a:pt x="3593" y="1849"/>
                  </a:lnTo>
                  <a:lnTo>
                    <a:pt x="3558" y="1915"/>
                  </a:lnTo>
                  <a:lnTo>
                    <a:pt x="3542" y="1915"/>
                  </a:lnTo>
                  <a:lnTo>
                    <a:pt x="3524" y="1886"/>
                  </a:lnTo>
                  <a:lnTo>
                    <a:pt x="3524" y="1876"/>
                  </a:lnTo>
                  <a:lnTo>
                    <a:pt x="3516" y="1876"/>
                  </a:lnTo>
                  <a:lnTo>
                    <a:pt x="3516" y="1886"/>
                  </a:lnTo>
                  <a:lnTo>
                    <a:pt x="3516" y="1905"/>
                  </a:lnTo>
                  <a:lnTo>
                    <a:pt x="3516" y="1924"/>
                  </a:lnTo>
                  <a:lnTo>
                    <a:pt x="3499" y="1952"/>
                  </a:lnTo>
                  <a:lnTo>
                    <a:pt x="3481" y="1962"/>
                  </a:lnTo>
                  <a:lnTo>
                    <a:pt x="3457" y="1962"/>
                  </a:lnTo>
                  <a:lnTo>
                    <a:pt x="3465" y="1971"/>
                  </a:lnTo>
                  <a:lnTo>
                    <a:pt x="3465" y="2000"/>
                  </a:lnTo>
                  <a:lnTo>
                    <a:pt x="3439" y="2018"/>
                  </a:lnTo>
                  <a:lnTo>
                    <a:pt x="3413" y="2010"/>
                  </a:lnTo>
                  <a:lnTo>
                    <a:pt x="3396" y="2010"/>
                  </a:lnTo>
                  <a:lnTo>
                    <a:pt x="3380" y="2047"/>
                  </a:lnTo>
                  <a:lnTo>
                    <a:pt x="3345" y="2093"/>
                  </a:lnTo>
                  <a:lnTo>
                    <a:pt x="3336" y="2093"/>
                  </a:lnTo>
                  <a:lnTo>
                    <a:pt x="3336" y="2066"/>
                  </a:lnTo>
                  <a:lnTo>
                    <a:pt x="3327" y="2037"/>
                  </a:lnTo>
                  <a:lnTo>
                    <a:pt x="3336" y="2028"/>
                  </a:lnTo>
                  <a:lnTo>
                    <a:pt x="3354" y="1990"/>
                  </a:lnTo>
                  <a:lnTo>
                    <a:pt x="3354" y="1971"/>
                  </a:lnTo>
                  <a:lnTo>
                    <a:pt x="3319" y="1990"/>
                  </a:lnTo>
                  <a:lnTo>
                    <a:pt x="3285" y="2028"/>
                  </a:lnTo>
                  <a:lnTo>
                    <a:pt x="3242" y="2018"/>
                  </a:lnTo>
                  <a:lnTo>
                    <a:pt x="3242" y="2000"/>
                  </a:lnTo>
                  <a:lnTo>
                    <a:pt x="3250" y="1962"/>
                  </a:lnTo>
                  <a:lnTo>
                    <a:pt x="3259" y="1934"/>
                  </a:lnTo>
                  <a:lnTo>
                    <a:pt x="3250" y="1934"/>
                  </a:lnTo>
                  <a:lnTo>
                    <a:pt x="3226" y="1942"/>
                  </a:lnTo>
                  <a:lnTo>
                    <a:pt x="3208" y="1990"/>
                  </a:lnTo>
                  <a:lnTo>
                    <a:pt x="3208" y="2018"/>
                  </a:lnTo>
                  <a:lnTo>
                    <a:pt x="3200" y="2037"/>
                  </a:lnTo>
                  <a:lnTo>
                    <a:pt x="3174" y="2028"/>
                  </a:lnTo>
                  <a:lnTo>
                    <a:pt x="3165" y="2028"/>
                  </a:lnTo>
                  <a:lnTo>
                    <a:pt x="3157" y="2037"/>
                  </a:lnTo>
                  <a:lnTo>
                    <a:pt x="3157" y="2047"/>
                  </a:lnTo>
                  <a:lnTo>
                    <a:pt x="3157" y="2093"/>
                  </a:lnTo>
                  <a:lnTo>
                    <a:pt x="3139" y="2093"/>
                  </a:lnTo>
                  <a:lnTo>
                    <a:pt x="3114" y="2084"/>
                  </a:lnTo>
                  <a:lnTo>
                    <a:pt x="3114" y="2076"/>
                  </a:lnTo>
                  <a:lnTo>
                    <a:pt x="3114" y="2066"/>
                  </a:lnTo>
                  <a:lnTo>
                    <a:pt x="3131" y="2037"/>
                  </a:lnTo>
                  <a:lnTo>
                    <a:pt x="3131" y="2028"/>
                  </a:lnTo>
                  <a:lnTo>
                    <a:pt x="3123" y="2028"/>
                  </a:lnTo>
                  <a:lnTo>
                    <a:pt x="3114" y="2037"/>
                  </a:lnTo>
                  <a:lnTo>
                    <a:pt x="3088" y="2028"/>
                  </a:lnTo>
                  <a:lnTo>
                    <a:pt x="3080" y="2018"/>
                  </a:lnTo>
                  <a:lnTo>
                    <a:pt x="3054" y="2010"/>
                  </a:lnTo>
                  <a:lnTo>
                    <a:pt x="3062" y="2037"/>
                  </a:lnTo>
                  <a:lnTo>
                    <a:pt x="3062" y="2056"/>
                  </a:lnTo>
                  <a:lnTo>
                    <a:pt x="3028" y="2056"/>
                  </a:lnTo>
                  <a:lnTo>
                    <a:pt x="3028" y="2028"/>
                  </a:lnTo>
                  <a:lnTo>
                    <a:pt x="3011" y="2028"/>
                  </a:lnTo>
                  <a:lnTo>
                    <a:pt x="3011" y="2093"/>
                  </a:lnTo>
                  <a:lnTo>
                    <a:pt x="2993" y="2103"/>
                  </a:lnTo>
                  <a:lnTo>
                    <a:pt x="2977" y="2103"/>
                  </a:lnTo>
                  <a:lnTo>
                    <a:pt x="2934" y="2076"/>
                  </a:lnTo>
                  <a:lnTo>
                    <a:pt x="2926" y="2056"/>
                  </a:lnTo>
                  <a:lnTo>
                    <a:pt x="2908" y="2056"/>
                  </a:lnTo>
                  <a:lnTo>
                    <a:pt x="2908" y="2084"/>
                  </a:lnTo>
                  <a:lnTo>
                    <a:pt x="2900" y="2113"/>
                  </a:lnTo>
                  <a:lnTo>
                    <a:pt x="2892" y="2113"/>
                  </a:lnTo>
                  <a:lnTo>
                    <a:pt x="2866" y="2103"/>
                  </a:lnTo>
                  <a:lnTo>
                    <a:pt x="2849" y="2076"/>
                  </a:lnTo>
                  <a:lnTo>
                    <a:pt x="2840" y="2093"/>
                  </a:lnTo>
                  <a:lnTo>
                    <a:pt x="2849" y="2122"/>
                  </a:lnTo>
                  <a:lnTo>
                    <a:pt x="2849" y="2142"/>
                  </a:lnTo>
                  <a:lnTo>
                    <a:pt x="2840" y="2159"/>
                  </a:lnTo>
                  <a:lnTo>
                    <a:pt x="2831" y="2159"/>
                  </a:lnTo>
                  <a:lnTo>
                    <a:pt x="2797" y="2142"/>
                  </a:lnTo>
                  <a:lnTo>
                    <a:pt x="2797" y="2132"/>
                  </a:lnTo>
                  <a:lnTo>
                    <a:pt x="2797" y="2084"/>
                  </a:lnTo>
                  <a:lnTo>
                    <a:pt x="2789" y="2084"/>
                  </a:lnTo>
                  <a:lnTo>
                    <a:pt x="2780" y="2093"/>
                  </a:lnTo>
                  <a:lnTo>
                    <a:pt x="2780" y="2103"/>
                  </a:lnTo>
                  <a:lnTo>
                    <a:pt x="2772" y="2113"/>
                  </a:lnTo>
                  <a:lnTo>
                    <a:pt x="2754" y="2150"/>
                  </a:lnTo>
                  <a:lnTo>
                    <a:pt x="2746" y="2150"/>
                  </a:lnTo>
                  <a:lnTo>
                    <a:pt x="2720" y="2150"/>
                  </a:lnTo>
                  <a:lnTo>
                    <a:pt x="2703" y="2150"/>
                  </a:lnTo>
                  <a:lnTo>
                    <a:pt x="2686" y="2142"/>
                  </a:lnTo>
                  <a:lnTo>
                    <a:pt x="2686" y="2122"/>
                  </a:lnTo>
                  <a:lnTo>
                    <a:pt x="2677" y="2122"/>
                  </a:lnTo>
                  <a:lnTo>
                    <a:pt x="2661" y="2188"/>
                  </a:lnTo>
                  <a:lnTo>
                    <a:pt x="2626" y="2159"/>
                  </a:lnTo>
                  <a:lnTo>
                    <a:pt x="2609" y="2150"/>
                  </a:lnTo>
                  <a:lnTo>
                    <a:pt x="2600" y="2150"/>
                  </a:lnTo>
                  <a:lnTo>
                    <a:pt x="2600" y="2159"/>
                  </a:lnTo>
                  <a:lnTo>
                    <a:pt x="2600" y="2169"/>
                  </a:lnTo>
                  <a:lnTo>
                    <a:pt x="2600" y="2208"/>
                  </a:lnTo>
                  <a:lnTo>
                    <a:pt x="2574" y="2245"/>
                  </a:lnTo>
                  <a:lnTo>
                    <a:pt x="2540" y="2208"/>
                  </a:lnTo>
                  <a:lnTo>
                    <a:pt x="2540" y="2198"/>
                  </a:lnTo>
                  <a:lnTo>
                    <a:pt x="2550" y="2179"/>
                  </a:lnTo>
                  <a:lnTo>
                    <a:pt x="2558" y="2169"/>
                  </a:lnTo>
                  <a:lnTo>
                    <a:pt x="2566" y="2159"/>
                  </a:lnTo>
                  <a:lnTo>
                    <a:pt x="2574" y="2142"/>
                  </a:lnTo>
                  <a:lnTo>
                    <a:pt x="2584" y="2132"/>
                  </a:lnTo>
                  <a:lnTo>
                    <a:pt x="2584" y="2122"/>
                  </a:lnTo>
                  <a:lnTo>
                    <a:pt x="2592" y="2103"/>
                  </a:lnTo>
                  <a:lnTo>
                    <a:pt x="2592" y="2093"/>
                  </a:lnTo>
                  <a:lnTo>
                    <a:pt x="2600" y="2084"/>
                  </a:lnTo>
                  <a:lnTo>
                    <a:pt x="2609" y="2066"/>
                  </a:lnTo>
                  <a:lnTo>
                    <a:pt x="2609" y="2056"/>
                  </a:lnTo>
                  <a:lnTo>
                    <a:pt x="2618" y="2047"/>
                  </a:lnTo>
                  <a:lnTo>
                    <a:pt x="2618" y="2028"/>
                  </a:lnTo>
                  <a:lnTo>
                    <a:pt x="2626" y="2018"/>
                  </a:lnTo>
                  <a:lnTo>
                    <a:pt x="2626" y="2000"/>
                  </a:lnTo>
                  <a:lnTo>
                    <a:pt x="2651" y="1924"/>
                  </a:lnTo>
                  <a:lnTo>
                    <a:pt x="2669" y="1858"/>
                  </a:lnTo>
                  <a:lnTo>
                    <a:pt x="2669" y="1849"/>
                  </a:lnTo>
                  <a:lnTo>
                    <a:pt x="2669" y="1830"/>
                  </a:lnTo>
                  <a:lnTo>
                    <a:pt x="2669" y="1820"/>
                  </a:lnTo>
                  <a:lnTo>
                    <a:pt x="2669" y="1810"/>
                  </a:lnTo>
                  <a:lnTo>
                    <a:pt x="2669" y="1792"/>
                  </a:lnTo>
                  <a:lnTo>
                    <a:pt x="2669" y="1783"/>
                  </a:lnTo>
                  <a:lnTo>
                    <a:pt x="2669" y="1764"/>
                  </a:lnTo>
                  <a:lnTo>
                    <a:pt x="2677" y="1754"/>
                  </a:lnTo>
                  <a:lnTo>
                    <a:pt x="2695" y="1744"/>
                  </a:lnTo>
                  <a:lnTo>
                    <a:pt x="2712" y="1736"/>
                  </a:lnTo>
                  <a:lnTo>
                    <a:pt x="2738" y="1717"/>
                  </a:lnTo>
                  <a:lnTo>
                    <a:pt x="2746" y="1678"/>
                  </a:lnTo>
                  <a:lnTo>
                    <a:pt x="2738" y="1670"/>
                  </a:lnTo>
                  <a:lnTo>
                    <a:pt x="2728" y="1670"/>
                  </a:lnTo>
                  <a:lnTo>
                    <a:pt x="2728" y="1698"/>
                  </a:lnTo>
                  <a:lnTo>
                    <a:pt x="2703" y="1726"/>
                  </a:lnTo>
                  <a:lnTo>
                    <a:pt x="2677" y="1707"/>
                  </a:lnTo>
                  <a:lnTo>
                    <a:pt x="2677" y="1688"/>
                  </a:lnTo>
                  <a:lnTo>
                    <a:pt x="2661" y="1670"/>
                  </a:lnTo>
                  <a:lnTo>
                    <a:pt x="2643" y="1698"/>
                  </a:lnTo>
                  <a:lnTo>
                    <a:pt x="2618" y="1688"/>
                  </a:lnTo>
                  <a:lnTo>
                    <a:pt x="2618" y="1678"/>
                  </a:lnTo>
                  <a:lnTo>
                    <a:pt x="2618" y="1641"/>
                  </a:lnTo>
                  <a:lnTo>
                    <a:pt x="2609" y="1632"/>
                  </a:lnTo>
                  <a:lnTo>
                    <a:pt x="2600" y="1660"/>
                  </a:lnTo>
                  <a:lnTo>
                    <a:pt x="2574" y="1698"/>
                  </a:lnTo>
                  <a:lnTo>
                    <a:pt x="2558" y="1707"/>
                  </a:lnTo>
                  <a:lnTo>
                    <a:pt x="2540" y="1688"/>
                  </a:lnTo>
                  <a:lnTo>
                    <a:pt x="2540" y="1660"/>
                  </a:lnTo>
                  <a:lnTo>
                    <a:pt x="2550" y="1612"/>
                  </a:lnTo>
                  <a:lnTo>
                    <a:pt x="2523" y="1641"/>
                  </a:lnTo>
                  <a:lnTo>
                    <a:pt x="2515" y="1641"/>
                  </a:lnTo>
                  <a:lnTo>
                    <a:pt x="2507" y="1641"/>
                  </a:lnTo>
                  <a:lnTo>
                    <a:pt x="2507" y="1585"/>
                  </a:lnTo>
                  <a:lnTo>
                    <a:pt x="2489" y="1612"/>
                  </a:lnTo>
                  <a:lnTo>
                    <a:pt x="2446" y="1660"/>
                  </a:lnTo>
                  <a:lnTo>
                    <a:pt x="2455" y="1594"/>
                  </a:lnTo>
                  <a:lnTo>
                    <a:pt x="2481" y="1546"/>
                  </a:lnTo>
                  <a:lnTo>
                    <a:pt x="2463" y="1546"/>
                  </a:lnTo>
                  <a:lnTo>
                    <a:pt x="2430" y="1585"/>
                  </a:lnTo>
                  <a:lnTo>
                    <a:pt x="2420" y="1594"/>
                  </a:lnTo>
                  <a:lnTo>
                    <a:pt x="2412" y="1575"/>
                  </a:lnTo>
                  <a:lnTo>
                    <a:pt x="2404" y="1519"/>
                  </a:lnTo>
                  <a:lnTo>
                    <a:pt x="2396" y="1519"/>
                  </a:lnTo>
                  <a:lnTo>
                    <a:pt x="2369" y="1556"/>
                  </a:lnTo>
                  <a:lnTo>
                    <a:pt x="2335" y="1585"/>
                  </a:lnTo>
                  <a:lnTo>
                    <a:pt x="2309" y="1585"/>
                  </a:lnTo>
                  <a:lnTo>
                    <a:pt x="2319" y="1537"/>
                  </a:lnTo>
                  <a:lnTo>
                    <a:pt x="2386" y="1490"/>
                  </a:lnTo>
                  <a:lnTo>
                    <a:pt x="2404" y="1462"/>
                  </a:lnTo>
                  <a:lnTo>
                    <a:pt x="2386" y="1471"/>
                  </a:lnTo>
                  <a:lnTo>
                    <a:pt x="2378" y="1462"/>
                  </a:lnTo>
                  <a:lnTo>
                    <a:pt x="2396" y="1424"/>
                  </a:lnTo>
                  <a:lnTo>
                    <a:pt x="2396" y="1434"/>
                  </a:lnTo>
                  <a:lnTo>
                    <a:pt x="2404" y="1434"/>
                  </a:lnTo>
                  <a:lnTo>
                    <a:pt x="2404" y="1443"/>
                  </a:lnTo>
                  <a:lnTo>
                    <a:pt x="2412" y="1453"/>
                  </a:lnTo>
                  <a:lnTo>
                    <a:pt x="2420" y="1453"/>
                  </a:lnTo>
                  <a:lnTo>
                    <a:pt x="2438" y="1405"/>
                  </a:lnTo>
                  <a:lnTo>
                    <a:pt x="2473" y="1368"/>
                  </a:lnTo>
                  <a:lnTo>
                    <a:pt x="2497" y="1358"/>
                  </a:lnTo>
                  <a:lnTo>
                    <a:pt x="2473" y="1462"/>
                  </a:lnTo>
                  <a:lnTo>
                    <a:pt x="2497" y="1443"/>
                  </a:lnTo>
                  <a:lnTo>
                    <a:pt x="2515" y="1434"/>
                  </a:lnTo>
                  <a:lnTo>
                    <a:pt x="2523" y="1434"/>
                  </a:lnTo>
                  <a:lnTo>
                    <a:pt x="2558" y="1434"/>
                  </a:lnTo>
                  <a:lnTo>
                    <a:pt x="2515" y="1500"/>
                  </a:lnTo>
                  <a:lnTo>
                    <a:pt x="2532" y="1509"/>
                  </a:lnTo>
                  <a:lnTo>
                    <a:pt x="2550" y="1490"/>
                  </a:lnTo>
                  <a:lnTo>
                    <a:pt x="2584" y="1443"/>
                  </a:lnTo>
                  <a:lnTo>
                    <a:pt x="2600" y="1396"/>
                  </a:lnTo>
                  <a:lnTo>
                    <a:pt x="2566" y="1396"/>
                  </a:lnTo>
                  <a:lnTo>
                    <a:pt x="2523" y="1405"/>
                  </a:lnTo>
                  <a:lnTo>
                    <a:pt x="2497" y="1424"/>
                  </a:lnTo>
                  <a:lnTo>
                    <a:pt x="2515" y="1330"/>
                  </a:lnTo>
                  <a:lnTo>
                    <a:pt x="2489" y="1330"/>
                  </a:lnTo>
                  <a:lnTo>
                    <a:pt x="2463" y="1348"/>
                  </a:lnTo>
                  <a:lnTo>
                    <a:pt x="2412" y="1396"/>
                  </a:lnTo>
                  <a:lnTo>
                    <a:pt x="2396" y="1405"/>
                  </a:lnTo>
                  <a:lnTo>
                    <a:pt x="2386" y="1405"/>
                  </a:lnTo>
                  <a:lnTo>
                    <a:pt x="2378" y="1414"/>
                  </a:lnTo>
                  <a:lnTo>
                    <a:pt x="2361" y="1434"/>
                  </a:lnTo>
                  <a:lnTo>
                    <a:pt x="2361" y="1480"/>
                  </a:lnTo>
                  <a:lnTo>
                    <a:pt x="2327" y="1500"/>
                  </a:lnTo>
                  <a:lnTo>
                    <a:pt x="2309" y="1528"/>
                  </a:lnTo>
                  <a:lnTo>
                    <a:pt x="2284" y="1537"/>
                  </a:lnTo>
                  <a:lnTo>
                    <a:pt x="2284" y="1509"/>
                  </a:lnTo>
                  <a:lnTo>
                    <a:pt x="2284" y="1490"/>
                  </a:lnTo>
                  <a:lnTo>
                    <a:pt x="2276" y="1471"/>
                  </a:lnTo>
                  <a:lnTo>
                    <a:pt x="2292" y="1434"/>
                  </a:lnTo>
                  <a:lnTo>
                    <a:pt x="2292" y="1424"/>
                  </a:lnTo>
                  <a:lnTo>
                    <a:pt x="2266" y="1443"/>
                  </a:lnTo>
                  <a:lnTo>
                    <a:pt x="2258" y="1453"/>
                  </a:lnTo>
                  <a:lnTo>
                    <a:pt x="2250" y="1462"/>
                  </a:lnTo>
                  <a:lnTo>
                    <a:pt x="2242" y="1471"/>
                  </a:lnTo>
                  <a:lnTo>
                    <a:pt x="2242" y="1480"/>
                  </a:lnTo>
                  <a:lnTo>
                    <a:pt x="2232" y="1490"/>
                  </a:lnTo>
                  <a:lnTo>
                    <a:pt x="2224" y="1500"/>
                  </a:lnTo>
                  <a:lnTo>
                    <a:pt x="2216" y="1509"/>
                  </a:lnTo>
                  <a:lnTo>
                    <a:pt x="2216" y="1528"/>
                  </a:lnTo>
                  <a:lnTo>
                    <a:pt x="2198" y="1528"/>
                  </a:lnTo>
                  <a:lnTo>
                    <a:pt x="2216" y="1424"/>
                  </a:lnTo>
                  <a:lnTo>
                    <a:pt x="2198" y="1443"/>
                  </a:lnTo>
                  <a:lnTo>
                    <a:pt x="2181" y="1443"/>
                  </a:lnTo>
                  <a:lnTo>
                    <a:pt x="2181" y="1462"/>
                  </a:lnTo>
                  <a:lnTo>
                    <a:pt x="2173" y="1471"/>
                  </a:lnTo>
                  <a:lnTo>
                    <a:pt x="2165" y="1471"/>
                  </a:lnTo>
                  <a:lnTo>
                    <a:pt x="2155" y="1471"/>
                  </a:lnTo>
                  <a:lnTo>
                    <a:pt x="2147" y="1462"/>
                  </a:lnTo>
                  <a:lnTo>
                    <a:pt x="2139" y="1471"/>
                  </a:lnTo>
                  <a:lnTo>
                    <a:pt x="2130" y="1480"/>
                  </a:lnTo>
                  <a:lnTo>
                    <a:pt x="2130" y="1490"/>
                  </a:lnTo>
                  <a:lnTo>
                    <a:pt x="2130" y="1509"/>
                  </a:lnTo>
                  <a:lnTo>
                    <a:pt x="2130" y="1519"/>
                  </a:lnTo>
                  <a:lnTo>
                    <a:pt x="2130" y="1528"/>
                  </a:lnTo>
                  <a:lnTo>
                    <a:pt x="2130" y="1537"/>
                  </a:lnTo>
                  <a:lnTo>
                    <a:pt x="2139" y="1546"/>
                  </a:lnTo>
                  <a:lnTo>
                    <a:pt x="2130" y="1546"/>
                  </a:lnTo>
                  <a:lnTo>
                    <a:pt x="2121" y="1546"/>
                  </a:lnTo>
                  <a:lnTo>
                    <a:pt x="2112" y="1546"/>
                  </a:lnTo>
                  <a:lnTo>
                    <a:pt x="2112" y="1537"/>
                  </a:lnTo>
                  <a:lnTo>
                    <a:pt x="2104" y="1528"/>
                  </a:lnTo>
                  <a:lnTo>
                    <a:pt x="2096" y="1519"/>
                  </a:lnTo>
                  <a:lnTo>
                    <a:pt x="2096" y="1509"/>
                  </a:lnTo>
                  <a:lnTo>
                    <a:pt x="2096" y="1490"/>
                  </a:lnTo>
                  <a:lnTo>
                    <a:pt x="2096" y="1480"/>
                  </a:lnTo>
                  <a:lnTo>
                    <a:pt x="2088" y="1471"/>
                  </a:lnTo>
                  <a:lnTo>
                    <a:pt x="2088" y="1462"/>
                  </a:lnTo>
                  <a:lnTo>
                    <a:pt x="2088" y="1453"/>
                  </a:lnTo>
                  <a:lnTo>
                    <a:pt x="2088" y="1443"/>
                  </a:lnTo>
                  <a:lnTo>
                    <a:pt x="2088" y="1434"/>
                  </a:lnTo>
                  <a:lnTo>
                    <a:pt x="2062" y="1453"/>
                  </a:lnTo>
                  <a:lnTo>
                    <a:pt x="2062" y="1500"/>
                  </a:lnTo>
                  <a:lnTo>
                    <a:pt x="2035" y="1528"/>
                  </a:lnTo>
                  <a:lnTo>
                    <a:pt x="2027" y="1528"/>
                  </a:lnTo>
                  <a:lnTo>
                    <a:pt x="2001" y="1546"/>
                  </a:lnTo>
                  <a:lnTo>
                    <a:pt x="1985" y="1519"/>
                  </a:lnTo>
                  <a:lnTo>
                    <a:pt x="1976" y="1556"/>
                  </a:lnTo>
                  <a:lnTo>
                    <a:pt x="1942" y="1566"/>
                  </a:lnTo>
                  <a:lnTo>
                    <a:pt x="1942" y="1556"/>
                  </a:lnTo>
                  <a:lnTo>
                    <a:pt x="1942" y="1546"/>
                  </a:lnTo>
                  <a:lnTo>
                    <a:pt x="1950" y="1537"/>
                  </a:lnTo>
                  <a:lnTo>
                    <a:pt x="1958" y="1528"/>
                  </a:lnTo>
                  <a:lnTo>
                    <a:pt x="1958" y="1519"/>
                  </a:lnTo>
                  <a:lnTo>
                    <a:pt x="1950" y="1509"/>
                  </a:lnTo>
                  <a:lnTo>
                    <a:pt x="1924" y="1528"/>
                  </a:lnTo>
                  <a:lnTo>
                    <a:pt x="1916" y="1528"/>
                  </a:lnTo>
                  <a:lnTo>
                    <a:pt x="1916" y="1556"/>
                  </a:lnTo>
                  <a:lnTo>
                    <a:pt x="1890" y="1604"/>
                  </a:lnTo>
                  <a:lnTo>
                    <a:pt x="1873" y="1594"/>
                  </a:lnTo>
                  <a:lnTo>
                    <a:pt x="1865" y="1575"/>
                  </a:lnTo>
                  <a:lnTo>
                    <a:pt x="1865" y="1566"/>
                  </a:lnTo>
                  <a:lnTo>
                    <a:pt x="1865" y="1556"/>
                  </a:lnTo>
                  <a:lnTo>
                    <a:pt x="1865" y="1546"/>
                  </a:lnTo>
                  <a:lnTo>
                    <a:pt x="1855" y="1537"/>
                  </a:lnTo>
                  <a:lnTo>
                    <a:pt x="1855" y="1528"/>
                  </a:lnTo>
                  <a:lnTo>
                    <a:pt x="1855" y="1519"/>
                  </a:lnTo>
                  <a:lnTo>
                    <a:pt x="1831" y="1519"/>
                  </a:lnTo>
                  <a:lnTo>
                    <a:pt x="1831" y="1509"/>
                  </a:lnTo>
                  <a:lnTo>
                    <a:pt x="1822" y="1509"/>
                  </a:lnTo>
                  <a:lnTo>
                    <a:pt x="1813" y="1519"/>
                  </a:lnTo>
                  <a:lnTo>
                    <a:pt x="1813" y="1537"/>
                  </a:lnTo>
                  <a:lnTo>
                    <a:pt x="1805" y="1546"/>
                  </a:lnTo>
                  <a:lnTo>
                    <a:pt x="1796" y="1556"/>
                  </a:lnTo>
                  <a:lnTo>
                    <a:pt x="1796" y="1575"/>
                  </a:lnTo>
                  <a:lnTo>
                    <a:pt x="1788" y="1585"/>
                  </a:lnTo>
                  <a:lnTo>
                    <a:pt x="1778" y="1604"/>
                  </a:lnTo>
                  <a:lnTo>
                    <a:pt x="1770" y="1594"/>
                  </a:lnTo>
                  <a:lnTo>
                    <a:pt x="1770" y="1585"/>
                  </a:lnTo>
                  <a:lnTo>
                    <a:pt x="1762" y="1575"/>
                  </a:lnTo>
                  <a:lnTo>
                    <a:pt x="1762" y="1566"/>
                  </a:lnTo>
                  <a:lnTo>
                    <a:pt x="1754" y="1556"/>
                  </a:lnTo>
                  <a:lnTo>
                    <a:pt x="1754" y="1546"/>
                  </a:lnTo>
                  <a:lnTo>
                    <a:pt x="1754" y="1528"/>
                  </a:lnTo>
                  <a:lnTo>
                    <a:pt x="1754" y="1519"/>
                  </a:lnTo>
                  <a:lnTo>
                    <a:pt x="1754" y="1509"/>
                  </a:lnTo>
                  <a:lnTo>
                    <a:pt x="1754" y="1500"/>
                  </a:lnTo>
                  <a:lnTo>
                    <a:pt x="1754" y="1490"/>
                  </a:lnTo>
                  <a:lnTo>
                    <a:pt x="1762" y="1480"/>
                  </a:lnTo>
                  <a:lnTo>
                    <a:pt x="1728" y="1537"/>
                  </a:lnTo>
                  <a:lnTo>
                    <a:pt x="1719" y="1537"/>
                  </a:lnTo>
                  <a:lnTo>
                    <a:pt x="1701" y="1641"/>
                  </a:lnTo>
                  <a:lnTo>
                    <a:pt x="1642" y="1566"/>
                  </a:lnTo>
                  <a:lnTo>
                    <a:pt x="1634" y="1556"/>
                  </a:lnTo>
                  <a:lnTo>
                    <a:pt x="1634" y="1528"/>
                  </a:lnTo>
                  <a:lnTo>
                    <a:pt x="1642" y="1509"/>
                  </a:lnTo>
                  <a:lnTo>
                    <a:pt x="1634" y="1509"/>
                  </a:lnTo>
                  <a:lnTo>
                    <a:pt x="1616" y="1546"/>
                  </a:lnTo>
                  <a:lnTo>
                    <a:pt x="1608" y="1546"/>
                  </a:lnTo>
                  <a:lnTo>
                    <a:pt x="1600" y="1556"/>
                  </a:lnTo>
                  <a:lnTo>
                    <a:pt x="1608" y="1566"/>
                  </a:lnTo>
                  <a:lnTo>
                    <a:pt x="1616" y="1585"/>
                  </a:lnTo>
                  <a:lnTo>
                    <a:pt x="1624" y="1604"/>
                  </a:lnTo>
                  <a:lnTo>
                    <a:pt x="1634" y="1612"/>
                  </a:lnTo>
                  <a:lnTo>
                    <a:pt x="1634" y="1622"/>
                  </a:lnTo>
                  <a:lnTo>
                    <a:pt x="1634" y="1632"/>
                  </a:lnTo>
                  <a:lnTo>
                    <a:pt x="1634" y="1641"/>
                  </a:lnTo>
                  <a:lnTo>
                    <a:pt x="1634" y="1651"/>
                  </a:lnTo>
                  <a:lnTo>
                    <a:pt x="1634" y="1660"/>
                  </a:lnTo>
                  <a:lnTo>
                    <a:pt x="1634" y="1670"/>
                  </a:lnTo>
                  <a:lnTo>
                    <a:pt x="1624" y="1678"/>
                  </a:lnTo>
                  <a:lnTo>
                    <a:pt x="1624" y="1688"/>
                  </a:lnTo>
                  <a:lnTo>
                    <a:pt x="1608" y="1688"/>
                  </a:lnTo>
                  <a:lnTo>
                    <a:pt x="1600" y="1678"/>
                  </a:lnTo>
                  <a:lnTo>
                    <a:pt x="1600" y="1641"/>
                  </a:lnTo>
                  <a:lnTo>
                    <a:pt x="1590" y="1622"/>
                  </a:lnTo>
                  <a:lnTo>
                    <a:pt x="1557" y="1612"/>
                  </a:lnTo>
                  <a:lnTo>
                    <a:pt x="1548" y="1660"/>
                  </a:lnTo>
                  <a:lnTo>
                    <a:pt x="1523" y="1717"/>
                  </a:lnTo>
                  <a:lnTo>
                    <a:pt x="1513" y="1707"/>
                  </a:lnTo>
                  <a:lnTo>
                    <a:pt x="1513" y="1698"/>
                  </a:lnTo>
                  <a:lnTo>
                    <a:pt x="1505" y="1688"/>
                  </a:lnTo>
                  <a:lnTo>
                    <a:pt x="1505" y="1678"/>
                  </a:lnTo>
                  <a:lnTo>
                    <a:pt x="1497" y="1670"/>
                  </a:lnTo>
                  <a:lnTo>
                    <a:pt x="1488" y="1660"/>
                  </a:lnTo>
                  <a:lnTo>
                    <a:pt x="1488" y="1651"/>
                  </a:lnTo>
                  <a:lnTo>
                    <a:pt x="1488" y="1641"/>
                  </a:lnTo>
                  <a:lnTo>
                    <a:pt x="1488" y="1632"/>
                  </a:lnTo>
                  <a:lnTo>
                    <a:pt x="1488" y="1622"/>
                  </a:lnTo>
                  <a:lnTo>
                    <a:pt x="1488" y="1612"/>
                  </a:lnTo>
                  <a:lnTo>
                    <a:pt x="1488" y="1604"/>
                  </a:lnTo>
                  <a:lnTo>
                    <a:pt x="1488" y="1594"/>
                  </a:lnTo>
                  <a:lnTo>
                    <a:pt x="1497" y="1585"/>
                  </a:lnTo>
                  <a:lnTo>
                    <a:pt x="1488" y="1604"/>
                  </a:lnTo>
                  <a:lnTo>
                    <a:pt x="1480" y="1612"/>
                  </a:lnTo>
                  <a:lnTo>
                    <a:pt x="1471" y="1632"/>
                  </a:lnTo>
                  <a:lnTo>
                    <a:pt x="1471" y="1651"/>
                  </a:lnTo>
                  <a:lnTo>
                    <a:pt x="1454" y="1651"/>
                  </a:lnTo>
                  <a:lnTo>
                    <a:pt x="1446" y="1622"/>
                  </a:lnTo>
                  <a:lnTo>
                    <a:pt x="1436" y="1641"/>
                  </a:lnTo>
                  <a:lnTo>
                    <a:pt x="1403" y="1688"/>
                  </a:lnTo>
                  <a:lnTo>
                    <a:pt x="1351" y="1688"/>
                  </a:lnTo>
                  <a:lnTo>
                    <a:pt x="1351" y="1678"/>
                  </a:lnTo>
                  <a:lnTo>
                    <a:pt x="1359" y="1604"/>
                  </a:lnTo>
                  <a:lnTo>
                    <a:pt x="1282" y="1698"/>
                  </a:lnTo>
                  <a:lnTo>
                    <a:pt x="1274" y="1698"/>
                  </a:lnTo>
                  <a:lnTo>
                    <a:pt x="1274" y="1688"/>
                  </a:lnTo>
                  <a:lnTo>
                    <a:pt x="1274" y="1678"/>
                  </a:lnTo>
                  <a:lnTo>
                    <a:pt x="1274" y="1670"/>
                  </a:lnTo>
                  <a:lnTo>
                    <a:pt x="1282" y="1660"/>
                  </a:lnTo>
                  <a:lnTo>
                    <a:pt x="1282" y="1651"/>
                  </a:lnTo>
                  <a:lnTo>
                    <a:pt x="1282" y="1641"/>
                  </a:lnTo>
                  <a:lnTo>
                    <a:pt x="1292" y="1632"/>
                  </a:lnTo>
                  <a:lnTo>
                    <a:pt x="1292" y="1622"/>
                  </a:lnTo>
                  <a:lnTo>
                    <a:pt x="1292" y="1604"/>
                  </a:lnTo>
                  <a:lnTo>
                    <a:pt x="1300" y="1594"/>
                  </a:lnTo>
                  <a:lnTo>
                    <a:pt x="1308" y="1585"/>
                  </a:lnTo>
                  <a:lnTo>
                    <a:pt x="1308" y="1566"/>
                  </a:lnTo>
                  <a:lnTo>
                    <a:pt x="1308" y="1556"/>
                  </a:lnTo>
                  <a:lnTo>
                    <a:pt x="1300" y="1566"/>
                  </a:lnTo>
                  <a:lnTo>
                    <a:pt x="1292" y="1566"/>
                  </a:lnTo>
                  <a:lnTo>
                    <a:pt x="1274" y="1566"/>
                  </a:lnTo>
                  <a:lnTo>
                    <a:pt x="1266" y="1566"/>
                  </a:lnTo>
                  <a:lnTo>
                    <a:pt x="1257" y="1575"/>
                  </a:lnTo>
                  <a:lnTo>
                    <a:pt x="1240" y="1575"/>
                  </a:lnTo>
                  <a:lnTo>
                    <a:pt x="1231" y="1575"/>
                  </a:lnTo>
                  <a:lnTo>
                    <a:pt x="1223" y="1575"/>
                  </a:lnTo>
                  <a:lnTo>
                    <a:pt x="1266" y="1519"/>
                  </a:lnTo>
                  <a:lnTo>
                    <a:pt x="1282" y="1509"/>
                  </a:lnTo>
                  <a:lnTo>
                    <a:pt x="1274" y="1509"/>
                  </a:lnTo>
                  <a:lnTo>
                    <a:pt x="1266" y="1509"/>
                  </a:lnTo>
                  <a:lnTo>
                    <a:pt x="1257" y="1509"/>
                  </a:lnTo>
                  <a:lnTo>
                    <a:pt x="1257" y="1519"/>
                  </a:lnTo>
                  <a:lnTo>
                    <a:pt x="1240" y="1528"/>
                  </a:lnTo>
                  <a:lnTo>
                    <a:pt x="1231" y="1537"/>
                  </a:lnTo>
                  <a:lnTo>
                    <a:pt x="1223" y="1546"/>
                  </a:lnTo>
                  <a:lnTo>
                    <a:pt x="1215" y="1556"/>
                  </a:lnTo>
                  <a:lnTo>
                    <a:pt x="1197" y="1566"/>
                  </a:lnTo>
                  <a:lnTo>
                    <a:pt x="1189" y="1575"/>
                  </a:lnTo>
                  <a:lnTo>
                    <a:pt x="1197" y="1585"/>
                  </a:lnTo>
                  <a:lnTo>
                    <a:pt x="1205" y="1585"/>
                  </a:lnTo>
                  <a:lnTo>
                    <a:pt x="1215" y="1594"/>
                  </a:lnTo>
                  <a:lnTo>
                    <a:pt x="1223" y="1594"/>
                  </a:lnTo>
                  <a:lnTo>
                    <a:pt x="1231" y="1594"/>
                  </a:lnTo>
                  <a:lnTo>
                    <a:pt x="1240" y="1604"/>
                  </a:lnTo>
                  <a:lnTo>
                    <a:pt x="1248" y="1604"/>
                  </a:lnTo>
                  <a:lnTo>
                    <a:pt x="1257" y="1604"/>
                  </a:lnTo>
                  <a:lnTo>
                    <a:pt x="1257" y="1678"/>
                  </a:lnTo>
                  <a:lnTo>
                    <a:pt x="1231" y="1698"/>
                  </a:lnTo>
                  <a:lnTo>
                    <a:pt x="1205" y="1688"/>
                  </a:lnTo>
                  <a:lnTo>
                    <a:pt x="1205" y="1670"/>
                  </a:lnTo>
                  <a:lnTo>
                    <a:pt x="1197" y="1670"/>
                  </a:lnTo>
                  <a:lnTo>
                    <a:pt x="1189" y="1678"/>
                  </a:lnTo>
                  <a:lnTo>
                    <a:pt x="1189" y="1688"/>
                  </a:lnTo>
                  <a:lnTo>
                    <a:pt x="1181" y="1707"/>
                  </a:lnTo>
                  <a:lnTo>
                    <a:pt x="1171" y="1717"/>
                  </a:lnTo>
                  <a:lnTo>
                    <a:pt x="1171" y="1736"/>
                  </a:lnTo>
                  <a:lnTo>
                    <a:pt x="1163" y="1744"/>
                  </a:lnTo>
                  <a:lnTo>
                    <a:pt x="1154" y="1754"/>
                  </a:lnTo>
                  <a:lnTo>
                    <a:pt x="1146" y="1764"/>
                  </a:lnTo>
                  <a:lnTo>
                    <a:pt x="1128" y="1773"/>
                  </a:lnTo>
                  <a:lnTo>
                    <a:pt x="1146" y="1670"/>
                  </a:lnTo>
                  <a:lnTo>
                    <a:pt x="1181" y="1651"/>
                  </a:lnTo>
                  <a:lnTo>
                    <a:pt x="1189" y="1632"/>
                  </a:lnTo>
                  <a:lnTo>
                    <a:pt x="1181" y="1632"/>
                  </a:lnTo>
                  <a:lnTo>
                    <a:pt x="1171" y="1641"/>
                  </a:lnTo>
                  <a:lnTo>
                    <a:pt x="1146" y="1632"/>
                  </a:lnTo>
                  <a:lnTo>
                    <a:pt x="1138" y="1622"/>
                  </a:lnTo>
                  <a:lnTo>
                    <a:pt x="1128" y="1622"/>
                  </a:lnTo>
                  <a:lnTo>
                    <a:pt x="1128" y="1632"/>
                  </a:lnTo>
                  <a:lnTo>
                    <a:pt x="1128" y="1641"/>
                  </a:lnTo>
                  <a:lnTo>
                    <a:pt x="1120" y="1651"/>
                  </a:lnTo>
                  <a:lnTo>
                    <a:pt x="1120" y="1660"/>
                  </a:lnTo>
                  <a:lnTo>
                    <a:pt x="1112" y="1678"/>
                  </a:lnTo>
                  <a:lnTo>
                    <a:pt x="1104" y="1688"/>
                  </a:lnTo>
                  <a:lnTo>
                    <a:pt x="1094" y="1707"/>
                  </a:lnTo>
                  <a:lnTo>
                    <a:pt x="1086" y="1717"/>
                  </a:lnTo>
                  <a:lnTo>
                    <a:pt x="1086" y="1726"/>
                  </a:lnTo>
                  <a:lnTo>
                    <a:pt x="1077" y="1736"/>
                  </a:lnTo>
                  <a:lnTo>
                    <a:pt x="1069" y="1726"/>
                  </a:lnTo>
                  <a:lnTo>
                    <a:pt x="1069" y="1698"/>
                  </a:lnTo>
                  <a:lnTo>
                    <a:pt x="1086" y="1622"/>
                  </a:lnTo>
                  <a:lnTo>
                    <a:pt x="1061" y="1622"/>
                  </a:lnTo>
                  <a:lnTo>
                    <a:pt x="1051" y="1612"/>
                  </a:lnTo>
                  <a:lnTo>
                    <a:pt x="1051" y="1575"/>
                  </a:lnTo>
                  <a:lnTo>
                    <a:pt x="1051" y="1556"/>
                  </a:lnTo>
                  <a:lnTo>
                    <a:pt x="1035" y="1566"/>
                  </a:lnTo>
                  <a:lnTo>
                    <a:pt x="1027" y="1575"/>
                  </a:lnTo>
                  <a:lnTo>
                    <a:pt x="1009" y="1575"/>
                  </a:lnTo>
                  <a:lnTo>
                    <a:pt x="1000" y="1585"/>
                  </a:lnTo>
                  <a:lnTo>
                    <a:pt x="984" y="1594"/>
                  </a:lnTo>
                  <a:lnTo>
                    <a:pt x="974" y="1594"/>
                  </a:lnTo>
                  <a:lnTo>
                    <a:pt x="958" y="1604"/>
                  </a:lnTo>
                  <a:lnTo>
                    <a:pt x="950" y="1604"/>
                  </a:lnTo>
                  <a:lnTo>
                    <a:pt x="950" y="1594"/>
                  </a:lnTo>
                  <a:lnTo>
                    <a:pt x="958" y="1575"/>
                  </a:lnTo>
                  <a:lnTo>
                    <a:pt x="958" y="1566"/>
                  </a:lnTo>
                  <a:lnTo>
                    <a:pt x="958" y="1556"/>
                  </a:lnTo>
                  <a:lnTo>
                    <a:pt x="966" y="1546"/>
                  </a:lnTo>
                  <a:lnTo>
                    <a:pt x="974" y="1528"/>
                  </a:lnTo>
                  <a:lnTo>
                    <a:pt x="984" y="1519"/>
                  </a:lnTo>
                  <a:lnTo>
                    <a:pt x="992" y="1519"/>
                  </a:lnTo>
                  <a:lnTo>
                    <a:pt x="992" y="1490"/>
                  </a:lnTo>
                  <a:lnTo>
                    <a:pt x="984" y="1500"/>
                  </a:lnTo>
                  <a:lnTo>
                    <a:pt x="974" y="1509"/>
                  </a:lnTo>
                  <a:lnTo>
                    <a:pt x="966" y="1509"/>
                  </a:lnTo>
                  <a:lnTo>
                    <a:pt x="958" y="1519"/>
                  </a:lnTo>
                  <a:lnTo>
                    <a:pt x="958" y="1528"/>
                  </a:lnTo>
                  <a:lnTo>
                    <a:pt x="950" y="1537"/>
                  </a:lnTo>
                  <a:lnTo>
                    <a:pt x="940" y="1537"/>
                  </a:lnTo>
                  <a:lnTo>
                    <a:pt x="932" y="1546"/>
                  </a:lnTo>
                  <a:lnTo>
                    <a:pt x="906" y="1537"/>
                  </a:lnTo>
                  <a:lnTo>
                    <a:pt x="897" y="1528"/>
                  </a:lnTo>
                  <a:lnTo>
                    <a:pt x="897" y="1519"/>
                  </a:lnTo>
                  <a:lnTo>
                    <a:pt x="897" y="1500"/>
                  </a:lnTo>
                  <a:lnTo>
                    <a:pt x="897" y="1490"/>
                  </a:lnTo>
                  <a:lnTo>
                    <a:pt x="897" y="1480"/>
                  </a:lnTo>
                  <a:lnTo>
                    <a:pt x="906" y="1462"/>
                  </a:lnTo>
                  <a:lnTo>
                    <a:pt x="906" y="1453"/>
                  </a:lnTo>
                  <a:lnTo>
                    <a:pt x="906" y="1443"/>
                  </a:lnTo>
                  <a:lnTo>
                    <a:pt x="897" y="1434"/>
                  </a:lnTo>
                  <a:lnTo>
                    <a:pt x="889" y="1453"/>
                  </a:lnTo>
                  <a:lnTo>
                    <a:pt x="873" y="1500"/>
                  </a:lnTo>
                  <a:lnTo>
                    <a:pt x="863" y="1490"/>
                  </a:lnTo>
                  <a:lnTo>
                    <a:pt x="855" y="1480"/>
                  </a:lnTo>
                  <a:lnTo>
                    <a:pt x="847" y="1471"/>
                  </a:lnTo>
                  <a:lnTo>
                    <a:pt x="847" y="1462"/>
                  </a:lnTo>
                  <a:lnTo>
                    <a:pt x="847" y="1453"/>
                  </a:lnTo>
                  <a:lnTo>
                    <a:pt x="855" y="1443"/>
                  </a:lnTo>
                  <a:lnTo>
                    <a:pt x="855" y="1434"/>
                  </a:lnTo>
                  <a:lnTo>
                    <a:pt x="863" y="1414"/>
                  </a:lnTo>
                  <a:lnTo>
                    <a:pt x="847" y="1405"/>
                  </a:lnTo>
                  <a:lnTo>
                    <a:pt x="829" y="1414"/>
                  </a:lnTo>
                  <a:lnTo>
                    <a:pt x="786" y="1396"/>
                  </a:lnTo>
                  <a:lnTo>
                    <a:pt x="796" y="1387"/>
                  </a:lnTo>
                  <a:lnTo>
                    <a:pt x="820" y="1377"/>
                  </a:lnTo>
                  <a:lnTo>
                    <a:pt x="829" y="1377"/>
                  </a:lnTo>
                  <a:lnTo>
                    <a:pt x="838" y="1377"/>
                  </a:lnTo>
                  <a:lnTo>
                    <a:pt x="847" y="1377"/>
                  </a:lnTo>
                  <a:lnTo>
                    <a:pt x="847" y="1387"/>
                  </a:lnTo>
                  <a:lnTo>
                    <a:pt x="855" y="1387"/>
                  </a:lnTo>
                  <a:lnTo>
                    <a:pt x="863" y="1387"/>
                  </a:lnTo>
                  <a:lnTo>
                    <a:pt x="873" y="1387"/>
                  </a:lnTo>
                  <a:lnTo>
                    <a:pt x="881" y="1396"/>
                  </a:lnTo>
                  <a:lnTo>
                    <a:pt x="873" y="1387"/>
                  </a:lnTo>
                  <a:lnTo>
                    <a:pt x="873" y="1377"/>
                  </a:lnTo>
                  <a:lnTo>
                    <a:pt x="873" y="1368"/>
                  </a:lnTo>
                  <a:lnTo>
                    <a:pt x="863" y="1358"/>
                  </a:lnTo>
                  <a:lnTo>
                    <a:pt x="855" y="1348"/>
                  </a:lnTo>
                  <a:lnTo>
                    <a:pt x="838" y="1339"/>
                  </a:lnTo>
                  <a:lnTo>
                    <a:pt x="829" y="1339"/>
                  </a:lnTo>
                  <a:lnTo>
                    <a:pt x="820" y="1339"/>
                  </a:lnTo>
                  <a:lnTo>
                    <a:pt x="812" y="1348"/>
                  </a:lnTo>
                  <a:lnTo>
                    <a:pt x="752" y="1339"/>
                  </a:lnTo>
                  <a:lnTo>
                    <a:pt x="752" y="1358"/>
                  </a:lnTo>
                  <a:lnTo>
                    <a:pt x="770" y="1396"/>
                  </a:lnTo>
                  <a:lnTo>
                    <a:pt x="778" y="1414"/>
                  </a:lnTo>
                  <a:lnTo>
                    <a:pt x="786" y="1424"/>
                  </a:lnTo>
                  <a:lnTo>
                    <a:pt x="786" y="1434"/>
                  </a:lnTo>
                  <a:lnTo>
                    <a:pt x="796" y="1443"/>
                  </a:lnTo>
                  <a:lnTo>
                    <a:pt x="804" y="1453"/>
                  </a:lnTo>
                  <a:lnTo>
                    <a:pt x="812" y="1462"/>
                  </a:lnTo>
                  <a:lnTo>
                    <a:pt x="812" y="1471"/>
                  </a:lnTo>
                  <a:lnTo>
                    <a:pt x="820" y="1480"/>
                  </a:lnTo>
                  <a:lnTo>
                    <a:pt x="829" y="1490"/>
                  </a:lnTo>
                  <a:lnTo>
                    <a:pt x="829" y="1500"/>
                  </a:lnTo>
                  <a:lnTo>
                    <a:pt x="838" y="1509"/>
                  </a:lnTo>
                  <a:lnTo>
                    <a:pt x="847" y="1519"/>
                  </a:lnTo>
                  <a:lnTo>
                    <a:pt x="847" y="1528"/>
                  </a:lnTo>
                  <a:lnTo>
                    <a:pt x="855" y="1537"/>
                  </a:lnTo>
                  <a:lnTo>
                    <a:pt x="881" y="1519"/>
                  </a:lnTo>
                  <a:lnTo>
                    <a:pt x="881" y="1546"/>
                  </a:lnTo>
                  <a:lnTo>
                    <a:pt x="906" y="1566"/>
                  </a:lnTo>
                  <a:lnTo>
                    <a:pt x="932" y="1556"/>
                  </a:lnTo>
                  <a:lnTo>
                    <a:pt x="932" y="1585"/>
                  </a:lnTo>
                  <a:lnTo>
                    <a:pt x="915" y="1678"/>
                  </a:lnTo>
                  <a:lnTo>
                    <a:pt x="923" y="1670"/>
                  </a:lnTo>
                  <a:lnTo>
                    <a:pt x="932" y="1670"/>
                  </a:lnTo>
                  <a:lnTo>
                    <a:pt x="940" y="1670"/>
                  </a:lnTo>
                  <a:lnTo>
                    <a:pt x="950" y="1660"/>
                  </a:lnTo>
                  <a:lnTo>
                    <a:pt x="958" y="1651"/>
                  </a:lnTo>
                  <a:lnTo>
                    <a:pt x="974" y="1641"/>
                  </a:lnTo>
                  <a:lnTo>
                    <a:pt x="984" y="1622"/>
                  </a:lnTo>
                  <a:lnTo>
                    <a:pt x="992" y="1612"/>
                  </a:lnTo>
                  <a:lnTo>
                    <a:pt x="1000" y="1604"/>
                  </a:lnTo>
                  <a:lnTo>
                    <a:pt x="1009" y="1604"/>
                  </a:lnTo>
                  <a:lnTo>
                    <a:pt x="1017" y="1594"/>
                  </a:lnTo>
                  <a:lnTo>
                    <a:pt x="1027" y="1594"/>
                  </a:lnTo>
                  <a:lnTo>
                    <a:pt x="1027" y="1612"/>
                  </a:lnTo>
                  <a:lnTo>
                    <a:pt x="1035" y="1632"/>
                  </a:lnTo>
                  <a:lnTo>
                    <a:pt x="1051" y="1651"/>
                  </a:lnTo>
                  <a:lnTo>
                    <a:pt x="1051" y="1660"/>
                  </a:lnTo>
                  <a:lnTo>
                    <a:pt x="1051" y="1678"/>
                  </a:lnTo>
                  <a:lnTo>
                    <a:pt x="1051" y="1688"/>
                  </a:lnTo>
                  <a:lnTo>
                    <a:pt x="1051" y="1707"/>
                  </a:lnTo>
                  <a:lnTo>
                    <a:pt x="1051" y="1717"/>
                  </a:lnTo>
                  <a:lnTo>
                    <a:pt x="1051" y="1736"/>
                  </a:lnTo>
                  <a:lnTo>
                    <a:pt x="1051" y="1744"/>
                  </a:lnTo>
                  <a:lnTo>
                    <a:pt x="1061" y="1764"/>
                  </a:lnTo>
                  <a:lnTo>
                    <a:pt x="1077" y="1764"/>
                  </a:lnTo>
                  <a:lnTo>
                    <a:pt x="1077" y="1792"/>
                  </a:lnTo>
                  <a:lnTo>
                    <a:pt x="1077" y="1810"/>
                  </a:lnTo>
                  <a:lnTo>
                    <a:pt x="1086" y="1830"/>
                  </a:lnTo>
                  <a:lnTo>
                    <a:pt x="1094" y="1849"/>
                  </a:lnTo>
                  <a:lnTo>
                    <a:pt x="1104" y="1868"/>
                  </a:lnTo>
                  <a:lnTo>
                    <a:pt x="1112" y="1876"/>
                  </a:lnTo>
                  <a:lnTo>
                    <a:pt x="1120" y="1886"/>
                  </a:lnTo>
                  <a:lnTo>
                    <a:pt x="1128" y="1896"/>
                  </a:lnTo>
                  <a:lnTo>
                    <a:pt x="1138" y="1896"/>
                  </a:lnTo>
                  <a:lnTo>
                    <a:pt x="1146" y="1905"/>
                  </a:lnTo>
                  <a:lnTo>
                    <a:pt x="1154" y="1915"/>
                  </a:lnTo>
                  <a:lnTo>
                    <a:pt x="1171" y="1934"/>
                  </a:lnTo>
                  <a:lnTo>
                    <a:pt x="1181" y="1952"/>
                  </a:lnTo>
                  <a:lnTo>
                    <a:pt x="1181" y="1971"/>
                  </a:lnTo>
                  <a:lnTo>
                    <a:pt x="1189" y="1990"/>
                  </a:lnTo>
                  <a:lnTo>
                    <a:pt x="1189" y="2010"/>
                  </a:lnTo>
                  <a:lnTo>
                    <a:pt x="1197" y="2018"/>
                  </a:lnTo>
                  <a:lnTo>
                    <a:pt x="1197" y="2047"/>
                  </a:lnTo>
                  <a:lnTo>
                    <a:pt x="1205" y="2066"/>
                  </a:lnTo>
                  <a:lnTo>
                    <a:pt x="1205" y="2093"/>
                  </a:lnTo>
                  <a:lnTo>
                    <a:pt x="1215" y="2113"/>
                  </a:lnTo>
                  <a:lnTo>
                    <a:pt x="1215" y="2142"/>
                  </a:lnTo>
                  <a:lnTo>
                    <a:pt x="1223" y="2169"/>
                  </a:lnTo>
                  <a:lnTo>
                    <a:pt x="1223" y="2198"/>
                  </a:lnTo>
                  <a:lnTo>
                    <a:pt x="1223" y="2208"/>
                  </a:lnTo>
                  <a:lnTo>
                    <a:pt x="1231" y="2216"/>
                  </a:lnTo>
                  <a:lnTo>
                    <a:pt x="1231" y="2235"/>
                  </a:lnTo>
                  <a:lnTo>
                    <a:pt x="1240" y="2245"/>
                  </a:lnTo>
                  <a:lnTo>
                    <a:pt x="1248" y="2254"/>
                  </a:lnTo>
                  <a:lnTo>
                    <a:pt x="1257" y="2254"/>
                  </a:lnTo>
                  <a:lnTo>
                    <a:pt x="1266" y="2264"/>
                  </a:lnTo>
                  <a:lnTo>
                    <a:pt x="1274" y="2274"/>
                  </a:lnTo>
                  <a:lnTo>
                    <a:pt x="1282" y="2282"/>
                  </a:lnTo>
                  <a:lnTo>
                    <a:pt x="1292" y="2291"/>
                  </a:lnTo>
                  <a:lnTo>
                    <a:pt x="1308" y="2301"/>
                  </a:lnTo>
                  <a:lnTo>
                    <a:pt x="1317" y="2301"/>
                  </a:lnTo>
                  <a:lnTo>
                    <a:pt x="1326" y="2311"/>
                  </a:lnTo>
                  <a:lnTo>
                    <a:pt x="1334" y="2320"/>
                  </a:lnTo>
                  <a:lnTo>
                    <a:pt x="1343" y="2330"/>
                  </a:lnTo>
                  <a:lnTo>
                    <a:pt x="1351" y="2340"/>
                  </a:lnTo>
                  <a:lnTo>
                    <a:pt x="1359" y="2349"/>
                  </a:lnTo>
                  <a:lnTo>
                    <a:pt x="1359" y="2396"/>
                  </a:lnTo>
                  <a:lnTo>
                    <a:pt x="1317" y="2377"/>
                  </a:lnTo>
                  <a:lnTo>
                    <a:pt x="1317" y="2349"/>
                  </a:lnTo>
                  <a:lnTo>
                    <a:pt x="1300" y="2349"/>
                  </a:lnTo>
                  <a:lnTo>
                    <a:pt x="1282" y="2386"/>
                  </a:lnTo>
                  <a:lnTo>
                    <a:pt x="1274" y="2386"/>
                  </a:lnTo>
                  <a:lnTo>
                    <a:pt x="1223" y="2330"/>
                  </a:lnTo>
                  <a:lnTo>
                    <a:pt x="1231" y="2357"/>
                  </a:lnTo>
                  <a:lnTo>
                    <a:pt x="1231" y="2377"/>
                  </a:lnTo>
                  <a:lnTo>
                    <a:pt x="1248" y="2406"/>
                  </a:lnTo>
                  <a:lnTo>
                    <a:pt x="1240" y="2423"/>
                  </a:lnTo>
                  <a:lnTo>
                    <a:pt x="1223" y="2415"/>
                  </a:lnTo>
                  <a:lnTo>
                    <a:pt x="1205" y="2396"/>
                  </a:lnTo>
                  <a:lnTo>
                    <a:pt x="1197" y="2377"/>
                  </a:lnTo>
                  <a:lnTo>
                    <a:pt x="1189" y="2396"/>
                  </a:lnTo>
                  <a:lnTo>
                    <a:pt x="1197" y="2423"/>
                  </a:lnTo>
                  <a:lnTo>
                    <a:pt x="1197" y="2443"/>
                  </a:lnTo>
                  <a:lnTo>
                    <a:pt x="1189" y="2472"/>
                  </a:lnTo>
                  <a:lnTo>
                    <a:pt x="1163" y="2443"/>
                  </a:lnTo>
                  <a:lnTo>
                    <a:pt x="1163" y="2433"/>
                  </a:lnTo>
                  <a:lnTo>
                    <a:pt x="1138" y="2415"/>
                  </a:lnTo>
                  <a:lnTo>
                    <a:pt x="1138" y="2433"/>
                  </a:lnTo>
                  <a:lnTo>
                    <a:pt x="1138" y="2452"/>
                  </a:lnTo>
                  <a:lnTo>
                    <a:pt x="1146" y="2489"/>
                  </a:lnTo>
                  <a:lnTo>
                    <a:pt x="1128" y="2518"/>
                  </a:lnTo>
                  <a:lnTo>
                    <a:pt x="1120" y="2518"/>
                  </a:lnTo>
                  <a:lnTo>
                    <a:pt x="1112" y="2489"/>
                  </a:lnTo>
                  <a:lnTo>
                    <a:pt x="1112" y="2462"/>
                  </a:lnTo>
                  <a:lnTo>
                    <a:pt x="1094" y="2433"/>
                  </a:lnTo>
                  <a:lnTo>
                    <a:pt x="1077" y="2452"/>
                  </a:lnTo>
                  <a:lnTo>
                    <a:pt x="1061" y="2462"/>
                  </a:lnTo>
                  <a:lnTo>
                    <a:pt x="1009" y="2452"/>
                  </a:lnTo>
                  <a:lnTo>
                    <a:pt x="1009" y="2443"/>
                  </a:lnTo>
                  <a:lnTo>
                    <a:pt x="1009" y="2423"/>
                  </a:lnTo>
                  <a:lnTo>
                    <a:pt x="1000" y="2406"/>
                  </a:lnTo>
                  <a:lnTo>
                    <a:pt x="1000" y="2443"/>
                  </a:lnTo>
                  <a:lnTo>
                    <a:pt x="984" y="2538"/>
                  </a:lnTo>
                  <a:lnTo>
                    <a:pt x="966" y="2528"/>
                  </a:lnTo>
                  <a:lnTo>
                    <a:pt x="966" y="2499"/>
                  </a:lnTo>
                  <a:lnTo>
                    <a:pt x="958" y="2481"/>
                  </a:lnTo>
                  <a:lnTo>
                    <a:pt x="958" y="2462"/>
                  </a:lnTo>
                  <a:lnTo>
                    <a:pt x="950" y="2443"/>
                  </a:lnTo>
                  <a:lnTo>
                    <a:pt x="932" y="2499"/>
                  </a:lnTo>
                  <a:lnTo>
                    <a:pt x="915" y="2499"/>
                  </a:lnTo>
                  <a:lnTo>
                    <a:pt x="889" y="2481"/>
                  </a:lnTo>
                  <a:lnTo>
                    <a:pt x="889" y="2472"/>
                  </a:lnTo>
                  <a:lnTo>
                    <a:pt x="889" y="2443"/>
                  </a:lnTo>
                  <a:lnTo>
                    <a:pt x="873" y="2443"/>
                  </a:lnTo>
                  <a:lnTo>
                    <a:pt x="820" y="2555"/>
                  </a:lnTo>
                  <a:lnTo>
                    <a:pt x="820" y="2499"/>
                  </a:lnTo>
                  <a:lnTo>
                    <a:pt x="829" y="2452"/>
                  </a:lnTo>
                  <a:lnTo>
                    <a:pt x="855" y="2433"/>
                  </a:lnTo>
                  <a:lnTo>
                    <a:pt x="855" y="2415"/>
                  </a:lnTo>
                  <a:lnTo>
                    <a:pt x="829" y="2443"/>
                  </a:lnTo>
                  <a:lnTo>
                    <a:pt x="812" y="2481"/>
                  </a:lnTo>
                  <a:lnTo>
                    <a:pt x="796" y="2481"/>
                  </a:lnTo>
                  <a:lnTo>
                    <a:pt x="786" y="2472"/>
                  </a:lnTo>
                  <a:lnTo>
                    <a:pt x="786" y="2443"/>
                  </a:lnTo>
                  <a:lnTo>
                    <a:pt x="778" y="2443"/>
                  </a:lnTo>
                  <a:lnTo>
                    <a:pt x="770" y="2472"/>
                  </a:lnTo>
                  <a:lnTo>
                    <a:pt x="761" y="2481"/>
                  </a:lnTo>
                  <a:lnTo>
                    <a:pt x="735" y="2481"/>
                  </a:lnTo>
                  <a:lnTo>
                    <a:pt x="735" y="2462"/>
                  </a:lnTo>
                  <a:lnTo>
                    <a:pt x="719" y="2462"/>
                  </a:lnTo>
                  <a:lnTo>
                    <a:pt x="709" y="2481"/>
                  </a:lnTo>
                  <a:lnTo>
                    <a:pt x="709" y="2509"/>
                  </a:lnTo>
                  <a:lnTo>
                    <a:pt x="701" y="2509"/>
                  </a:lnTo>
                  <a:lnTo>
                    <a:pt x="675" y="2489"/>
                  </a:lnTo>
                  <a:lnTo>
                    <a:pt x="675" y="2462"/>
                  </a:lnTo>
                  <a:lnTo>
                    <a:pt x="666" y="2443"/>
                  </a:lnTo>
                  <a:lnTo>
                    <a:pt x="658" y="2443"/>
                  </a:lnTo>
                  <a:lnTo>
                    <a:pt x="666" y="2481"/>
                  </a:lnTo>
                  <a:lnTo>
                    <a:pt x="616" y="2594"/>
                  </a:lnTo>
                  <a:lnTo>
                    <a:pt x="607" y="2565"/>
                  </a:lnTo>
                  <a:lnTo>
                    <a:pt x="616" y="2518"/>
                  </a:lnTo>
                  <a:lnTo>
                    <a:pt x="632" y="2462"/>
                  </a:lnTo>
                  <a:lnTo>
                    <a:pt x="616" y="2472"/>
                  </a:lnTo>
                  <a:lnTo>
                    <a:pt x="581" y="2518"/>
                  </a:lnTo>
                  <a:lnTo>
                    <a:pt x="563" y="2538"/>
                  </a:lnTo>
                  <a:lnTo>
                    <a:pt x="539" y="2547"/>
                  </a:lnTo>
                  <a:lnTo>
                    <a:pt x="539" y="2555"/>
                  </a:lnTo>
                  <a:lnTo>
                    <a:pt x="496" y="2613"/>
                  </a:lnTo>
                  <a:lnTo>
                    <a:pt x="478" y="2604"/>
                  </a:lnTo>
                  <a:lnTo>
                    <a:pt x="478" y="2594"/>
                  </a:lnTo>
                  <a:lnTo>
                    <a:pt x="513" y="2547"/>
                  </a:lnTo>
                  <a:lnTo>
                    <a:pt x="486" y="2538"/>
                  </a:lnTo>
                  <a:lnTo>
                    <a:pt x="444" y="2565"/>
                  </a:lnTo>
                  <a:lnTo>
                    <a:pt x="436" y="2565"/>
                  </a:lnTo>
                  <a:lnTo>
                    <a:pt x="385" y="2565"/>
                  </a:lnTo>
                  <a:lnTo>
                    <a:pt x="385" y="2584"/>
                  </a:lnTo>
                  <a:lnTo>
                    <a:pt x="401" y="2594"/>
                  </a:lnTo>
                  <a:lnTo>
                    <a:pt x="401" y="2621"/>
                  </a:lnTo>
                  <a:lnTo>
                    <a:pt x="393" y="2631"/>
                  </a:lnTo>
                  <a:lnTo>
                    <a:pt x="376" y="2621"/>
                  </a:lnTo>
                  <a:lnTo>
                    <a:pt x="332" y="2594"/>
                  </a:lnTo>
                  <a:lnTo>
                    <a:pt x="308" y="2613"/>
                  </a:lnTo>
                  <a:lnTo>
                    <a:pt x="298" y="2631"/>
                  </a:lnTo>
                  <a:lnTo>
                    <a:pt x="273" y="2641"/>
                  </a:lnTo>
                  <a:lnTo>
                    <a:pt x="265" y="2631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8" name="Freeform 19"/>
            <p:cNvSpPr>
              <a:spLocks/>
            </p:cNvSpPr>
            <p:nvPr/>
          </p:nvSpPr>
          <p:spPr bwMode="auto">
            <a:xfrm>
              <a:off x="1854" y="2859"/>
              <a:ext cx="55" cy="33"/>
            </a:xfrm>
            <a:custGeom>
              <a:avLst/>
              <a:gdLst>
                <a:gd name="T0" fmla="*/ 2 w 111"/>
                <a:gd name="T1" fmla="*/ 17 h 66"/>
                <a:gd name="T2" fmla="*/ 0 w 111"/>
                <a:gd name="T3" fmla="*/ 17 h 66"/>
                <a:gd name="T4" fmla="*/ 4 w 111"/>
                <a:gd name="T5" fmla="*/ 9 h 66"/>
                <a:gd name="T6" fmla="*/ 8 w 111"/>
                <a:gd name="T7" fmla="*/ 9 h 66"/>
                <a:gd name="T8" fmla="*/ 11 w 111"/>
                <a:gd name="T9" fmla="*/ 7 h 66"/>
                <a:gd name="T10" fmla="*/ 15 w 111"/>
                <a:gd name="T11" fmla="*/ 7 h 66"/>
                <a:gd name="T12" fmla="*/ 19 w 111"/>
                <a:gd name="T13" fmla="*/ 7 h 66"/>
                <a:gd name="T14" fmla="*/ 23 w 111"/>
                <a:gd name="T15" fmla="*/ 0 h 66"/>
                <a:gd name="T16" fmla="*/ 27 w 111"/>
                <a:gd name="T17" fmla="*/ 0 h 66"/>
                <a:gd name="T18" fmla="*/ 23 w 111"/>
                <a:gd name="T19" fmla="*/ 9 h 66"/>
                <a:gd name="T20" fmla="*/ 17 w 111"/>
                <a:gd name="T21" fmla="*/ 14 h 66"/>
                <a:gd name="T22" fmla="*/ 13 w 111"/>
                <a:gd name="T23" fmla="*/ 14 h 66"/>
                <a:gd name="T24" fmla="*/ 8 w 111"/>
                <a:gd name="T25" fmla="*/ 17 h 66"/>
                <a:gd name="T26" fmla="*/ 2 w 111"/>
                <a:gd name="T27" fmla="*/ 17 h 6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1"/>
                <a:gd name="T43" fmla="*/ 0 h 66"/>
                <a:gd name="T44" fmla="*/ 111 w 111"/>
                <a:gd name="T45" fmla="*/ 66 h 6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1" h="66">
                  <a:moveTo>
                    <a:pt x="10" y="66"/>
                  </a:moveTo>
                  <a:lnTo>
                    <a:pt x="0" y="66"/>
                  </a:lnTo>
                  <a:lnTo>
                    <a:pt x="18" y="37"/>
                  </a:lnTo>
                  <a:lnTo>
                    <a:pt x="34" y="37"/>
                  </a:lnTo>
                  <a:lnTo>
                    <a:pt x="44" y="28"/>
                  </a:lnTo>
                  <a:lnTo>
                    <a:pt x="61" y="28"/>
                  </a:lnTo>
                  <a:lnTo>
                    <a:pt x="78" y="28"/>
                  </a:lnTo>
                  <a:lnTo>
                    <a:pt x="95" y="0"/>
                  </a:lnTo>
                  <a:lnTo>
                    <a:pt x="111" y="0"/>
                  </a:lnTo>
                  <a:lnTo>
                    <a:pt x="95" y="37"/>
                  </a:lnTo>
                  <a:lnTo>
                    <a:pt x="69" y="57"/>
                  </a:lnTo>
                  <a:lnTo>
                    <a:pt x="52" y="57"/>
                  </a:lnTo>
                  <a:lnTo>
                    <a:pt x="34" y="66"/>
                  </a:lnTo>
                  <a:lnTo>
                    <a:pt x="10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49" name="Freeform 20"/>
            <p:cNvSpPr>
              <a:spLocks/>
            </p:cNvSpPr>
            <p:nvPr/>
          </p:nvSpPr>
          <p:spPr bwMode="auto">
            <a:xfrm>
              <a:off x="1221" y="2797"/>
              <a:ext cx="128" cy="85"/>
            </a:xfrm>
            <a:custGeom>
              <a:avLst/>
              <a:gdLst>
                <a:gd name="T0" fmla="*/ 32 w 257"/>
                <a:gd name="T1" fmla="*/ 42 h 171"/>
                <a:gd name="T2" fmla="*/ 32 w 257"/>
                <a:gd name="T3" fmla="*/ 38 h 171"/>
                <a:gd name="T4" fmla="*/ 30 w 257"/>
                <a:gd name="T5" fmla="*/ 31 h 171"/>
                <a:gd name="T6" fmla="*/ 23 w 257"/>
                <a:gd name="T7" fmla="*/ 31 h 171"/>
                <a:gd name="T8" fmla="*/ 21 w 257"/>
                <a:gd name="T9" fmla="*/ 33 h 171"/>
                <a:gd name="T10" fmla="*/ 4 w 257"/>
                <a:gd name="T11" fmla="*/ 31 h 171"/>
                <a:gd name="T12" fmla="*/ 0 w 257"/>
                <a:gd name="T13" fmla="*/ 26 h 171"/>
                <a:gd name="T14" fmla="*/ 2 w 257"/>
                <a:gd name="T15" fmla="*/ 21 h 171"/>
                <a:gd name="T16" fmla="*/ 15 w 257"/>
                <a:gd name="T17" fmla="*/ 14 h 171"/>
                <a:gd name="T18" fmla="*/ 10 w 257"/>
                <a:gd name="T19" fmla="*/ 12 h 171"/>
                <a:gd name="T20" fmla="*/ 13 w 257"/>
                <a:gd name="T21" fmla="*/ 2 h 171"/>
                <a:gd name="T22" fmla="*/ 17 w 257"/>
                <a:gd name="T23" fmla="*/ 0 h 171"/>
                <a:gd name="T24" fmla="*/ 19 w 257"/>
                <a:gd name="T25" fmla="*/ 7 h 171"/>
                <a:gd name="T26" fmla="*/ 17 w 257"/>
                <a:gd name="T27" fmla="*/ 9 h 171"/>
                <a:gd name="T28" fmla="*/ 17 w 257"/>
                <a:gd name="T29" fmla="*/ 12 h 171"/>
                <a:gd name="T30" fmla="*/ 21 w 257"/>
                <a:gd name="T31" fmla="*/ 12 h 171"/>
                <a:gd name="T32" fmla="*/ 28 w 257"/>
                <a:gd name="T33" fmla="*/ 14 h 171"/>
                <a:gd name="T34" fmla="*/ 6 w 257"/>
                <a:gd name="T35" fmla="*/ 23 h 171"/>
                <a:gd name="T36" fmla="*/ 23 w 257"/>
                <a:gd name="T37" fmla="*/ 26 h 171"/>
                <a:gd name="T38" fmla="*/ 25 w 257"/>
                <a:gd name="T39" fmla="*/ 26 h 171"/>
                <a:gd name="T40" fmla="*/ 32 w 257"/>
                <a:gd name="T41" fmla="*/ 19 h 171"/>
                <a:gd name="T42" fmla="*/ 34 w 257"/>
                <a:gd name="T43" fmla="*/ 21 h 171"/>
                <a:gd name="T44" fmla="*/ 34 w 257"/>
                <a:gd name="T45" fmla="*/ 26 h 171"/>
                <a:gd name="T46" fmla="*/ 34 w 257"/>
                <a:gd name="T47" fmla="*/ 31 h 171"/>
                <a:gd name="T48" fmla="*/ 36 w 257"/>
                <a:gd name="T49" fmla="*/ 38 h 171"/>
                <a:gd name="T50" fmla="*/ 43 w 257"/>
                <a:gd name="T51" fmla="*/ 31 h 171"/>
                <a:gd name="T52" fmla="*/ 40 w 257"/>
                <a:gd name="T53" fmla="*/ 23 h 171"/>
                <a:gd name="T54" fmla="*/ 45 w 257"/>
                <a:gd name="T55" fmla="*/ 19 h 171"/>
                <a:gd name="T56" fmla="*/ 51 w 257"/>
                <a:gd name="T57" fmla="*/ 23 h 171"/>
                <a:gd name="T58" fmla="*/ 59 w 257"/>
                <a:gd name="T59" fmla="*/ 26 h 171"/>
                <a:gd name="T60" fmla="*/ 57 w 257"/>
                <a:gd name="T61" fmla="*/ 23 h 171"/>
                <a:gd name="T62" fmla="*/ 47 w 257"/>
                <a:gd name="T63" fmla="*/ 9 h 171"/>
                <a:gd name="T64" fmla="*/ 49 w 257"/>
                <a:gd name="T65" fmla="*/ 5 h 171"/>
                <a:gd name="T66" fmla="*/ 59 w 257"/>
                <a:gd name="T67" fmla="*/ 16 h 171"/>
                <a:gd name="T68" fmla="*/ 62 w 257"/>
                <a:gd name="T69" fmla="*/ 21 h 171"/>
                <a:gd name="T70" fmla="*/ 64 w 257"/>
                <a:gd name="T71" fmla="*/ 28 h 171"/>
                <a:gd name="T72" fmla="*/ 59 w 257"/>
                <a:gd name="T73" fmla="*/ 31 h 171"/>
                <a:gd name="T74" fmla="*/ 49 w 257"/>
                <a:gd name="T75" fmla="*/ 28 h 171"/>
                <a:gd name="T76" fmla="*/ 49 w 257"/>
                <a:gd name="T77" fmla="*/ 31 h 171"/>
                <a:gd name="T78" fmla="*/ 43 w 257"/>
                <a:gd name="T79" fmla="*/ 38 h 171"/>
                <a:gd name="T80" fmla="*/ 38 w 257"/>
                <a:gd name="T81" fmla="*/ 42 h 171"/>
                <a:gd name="T82" fmla="*/ 32 w 257"/>
                <a:gd name="T83" fmla="*/ 42 h 17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57"/>
                <a:gd name="T127" fmla="*/ 0 h 171"/>
                <a:gd name="T128" fmla="*/ 257 w 257"/>
                <a:gd name="T129" fmla="*/ 171 h 17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57" h="171">
                  <a:moveTo>
                    <a:pt x="129" y="171"/>
                  </a:moveTo>
                  <a:lnTo>
                    <a:pt x="129" y="152"/>
                  </a:lnTo>
                  <a:lnTo>
                    <a:pt x="120" y="124"/>
                  </a:lnTo>
                  <a:lnTo>
                    <a:pt x="95" y="124"/>
                  </a:lnTo>
                  <a:lnTo>
                    <a:pt x="85" y="132"/>
                  </a:lnTo>
                  <a:lnTo>
                    <a:pt x="18" y="124"/>
                  </a:lnTo>
                  <a:lnTo>
                    <a:pt x="0" y="105"/>
                  </a:lnTo>
                  <a:lnTo>
                    <a:pt x="8" y="86"/>
                  </a:lnTo>
                  <a:lnTo>
                    <a:pt x="61" y="58"/>
                  </a:lnTo>
                  <a:lnTo>
                    <a:pt x="43" y="49"/>
                  </a:lnTo>
                  <a:lnTo>
                    <a:pt x="52" y="10"/>
                  </a:lnTo>
                  <a:lnTo>
                    <a:pt x="69" y="0"/>
                  </a:lnTo>
                  <a:lnTo>
                    <a:pt x="77" y="29"/>
                  </a:lnTo>
                  <a:lnTo>
                    <a:pt x="69" y="39"/>
                  </a:lnTo>
                  <a:lnTo>
                    <a:pt x="69" y="49"/>
                  </a:lnTo>
                  <a:lnTo>
                    <a:pt x="85" y="49"/>
                  </a:lnTo>
                  <a:lnTo>
                    <a:pt x="112" y="58"/>
                  </a:lnTo>
                  <a:lnTo>
                    <a:pt x="26" y="95"/>
                  </a:lnTo>
                  <a:lnTo>
                    <a:pt x="95" y="105"/>
                  </a:lnTo>
                  <a:lnTo>
                    <a:pt x="103" y="105"/>
                  </a:lnTo>
                  <a:lnTo>
                    <a:pt x="129" y="76"/>
                  </a:lnTo>
                  <a:lnTo>
                    <a:pt x="138" y="86"/>
                  </a:lnTo>
                  <a:lnTo>
                    <a:pt x="138" y="105"/>
                  </a:lnTo>
                  <a:lnTo>
                    <a:pt x="138" y="124"/>
                  </a:lnTo>
                  <a:lnTo>
                    <a:pt x="146" y="152"/>
                  </a:lnTo>
                  <a:lnTo>
                    <a:pt x="172" y="124"/>
                  </a:lnTo>
                  <a:lnTo>
                    <a:pt x="162" y="95"/>
                  </a:lnTo>
                  <a:lnTo>
                    <a:pt x="180" y="76"/>
                  </a:lnTo>
                  <a:lnTo>
                    <a:pt x="206" y="95"/>
                  </a:lnTo>
                  <a:lnTo>
                    <a:pt x="239" y="105"/>
                  </a:lnTo>
                  <a:lnTo>
                    <a:pt x="231" y="95"/>
                  </a:lnTo>
                  <a:lnTo>
                    <a:pt x="189" y="39"/>
                  </a:lnTo>
                  <a:lnTo>
                    <a:pt x="197" y="20"/>
                  </a:lnTo>
                  <a:lnTo>
                    <a:pt x="239" y="66"/>
                  </a:lnTo>
                  <a:lnTo>
                    <a:pt x="249" y="86"/>
                  </a:lnTo>
                  <a:lnTo>
                    <a:pt x="257" y="115"/>
                  </a:lnTo>
                  <a:lnTo>
                    <a:pt x="239" y="124"/>
                  </a:lnTo>
                  <a:lnTo>
                    <a:pt x="197" y="115"/>
                  </a:lnTo>
                  <a:lnTo>
                    <a:pt x="197" y="124"/>
                  </a:lnTo>
                  <a:lnTo>
                    <a:pt x="172" y="152"/>
                  </a:lnTo>
                  <a:lnTo>
                    <a:pt x="154" y="171"/>
                  </a:lnTo>
                  <a:lnTo>
                    <a:pt x="129" y="1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0" name="Freeform 21"/>
            <p:cNvSpPr>
              <a:spLocks/>
            </p:cNvSpPr>
            <p:nvPr/>
          </p:nvSpPr>
          <p:spPr bwMode="auto">
            <a:xfrm>
              <a:off x="2196" y="2538"/>
              <a:ext cx="176" cy="335"/>
            </a:xfrm>
            <a:custGeom>
              <a:avLst/>
              <a:gdLst>
                <a:gd name="T0" fmla="*/ 11 w 350"/>
                <a:gd name="T1" fmla="*/ 168 h 670"/>
                <a:gd name="T2" fmla="*/ 4 w 350"/>
                <a:gd name="T3" fmla="*/ 161 h 670"/>
                <a:gd name="T4" fmla="*/ 2 w 350"/>
                <a:gd name="T5" fmla="*/ 154 h 670"/>
                <a:gd name="T6" fmla="*/ 2 w 350"/>
                <a:gd name="T7" fmla="*/ 142 h 670"/>
                <a:gd name="T8" fmla="*/ 0 w 350"/>
                <a:gd name="T9" fmla="*/ 122 h 670"/>
                <a:gd name="T10" fmla="*/ 9 w 350"/>
                <a:gd name="T11" fmla="*/ 101 h 670"/>
                <a:gd name="T12" fmla="*/ 43 w 350"/>
                <a:gd name="T13" fmla="*/ 66 h 670"/>
                <a:gd name="T14" fmla="*/ 47 w 350"/>
                <a:gd name="T15" fmla="*/ 61 h 670"/>
                <a:gd name="T16" fmla="*/ 50 w 350"/>
                <a:gd name="T17" fmla="*/ 56 h 670"/>
                <a:gd name="T18" fmla="*/ 56 w 350"/>
                <a:gd name="T19" fmla="*/ 49 h 670"/>
                <a:gd name="T20" fmla="*/ 58 w 350"/>
                <a:gd name="T21" fmla="*/ 44 h 670"/>
                <a:gd name="T22" fmla="*/ 60 w 350"/>
                <a:gd name="T23" fmla="*/ 41 h 670"/>
                <a:gd name="T24" fmla="*/ 62 w 350"/>
                <a:gd name="T25" fmla="*/ 36 h 670"/>
                <a:gd name="T26" fmla="*/ 67 w 350"/>
                <a:gd name="T27" fmla="*/ 30 h 670"/>
                <a:gd name="T28" fmla="*/ 71 w 350"/>
                <a:gd name="T29" fmla="*/ 5 h 670"/>
                <a:gd name="T30" fmla="*/ 86 w 350"/>
                <a:gd name="T31" fmla="*/ 14 h 670"/>
                <a:gd name="T32" fmla="*/ 84 w 350"/>
                <a:gd name="T33" fmla="*/ 56 h 670"/>
                <a:gd name="T34" fmla="*/ 82 w 350"/>
                <a:gd name="T35" fmla="*/ 63 h 670"/>
                <a:gd name="T36" fmla="*/ 82 w 350"/>
                <a:gd name="T37" fmla="*/ 69 h 670"/>
                <a:gd name="T38" fmla="*/ 80 w 350"/>
                <a:gd name="T39" fmla="*/ 74 h 670"/>
                <a:gd name="T40" fmla="*/ 78 w 350"/>
                <a:gd name="T41" fmla="*/ 78 h 670"/>
                <a:gd name="T42" fmla="*/ 75 w 350"/>
                <a:gd name="T43" fmla="*/ 83 h 670"/>
                <a:gd name="T44" fmla="*/ 73 w 350"/>
                <a:gd name="T45" fmla="*/ 87 h 670"/>
                <a:gd name="T46" fmla="*/ 69 w 350"/>
                <a:gd name="T47" fmla="*/ 92 h 670"/>
                <a:gd name="T48" fmla="*/ 67 w 350"/>
                <a:gd name="T49" fmla="*/ 96 h 670"/>
                <a:gd name="T50" fmla="*/ 56 w 350"/>
                <a:gd name="T51" fmla="*/ 106 h 670"/>
                <a:gd name="T52" fmla="*/ 41 w 350"/>
                <a:gd name="T53" fmla="*/ 120 h 670"/>
                <a:gd name="T54" fmla="*/ 28 w 350"/>
                <a:gd name="T55" fmla="*/ 130 h 670"/>
                <a:gd name="T56" fmla="*/ 24 w 350"/>
                <a:gd name="T57" fmla="*/ 135 h 670"/>
                <a:gd name="T58" fmla="*/ 22 w 350"/>
                <a:gd name="T59" fmla="*/ 140 h 670"/>
                <a:gd name="T60" fmla="*/ 17 w 350"/>
                <a:gd name="T61" fmla="*/ 144 h 670"/>
                <a:gd name="T62" fmla="*/ 11 w 350"/>
                <a:gd name="T63" fmla="*/ 168 h 6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50"/>
                <a:gd name="T97" fmla="*/ 0 h 670"/>
                <a:gd name="T98" fmla="*/ 350 w 350"/>
                <a:gd name="T99" fmla="*/ 670 h 6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50" h="670">
                  <a:moveTo>
                    <a:pt x="43" y="670"/>
                  </a:moveTo>
                  <a:lnTo>
                    <a:pt x="43" y="670"/>
                  </a:lnTo>
                  <a:lnTo>
                    <a:pt x="25" y="650"/>
                  </a:lnTo>
                  <a:lnTo>
                    <a:pt x="16" y="642"/>
                  </a:lnTo>
                  <a:lnTo>
                    <a:pt x="16" y="623"/>
                  </a:lnTo>
                  <a:lnTo>
                    <a:pt x="8" y="613"/>
                  </a:lnTo>
                  <a:lnTo>
                    <a:pt x="8" y="594"/>
                  </a:lnTo>
                  <a:lnTo>
                    <a:pt x="8" y="567"/>
                  </a:lnTo>
                  <a:lnTo>
                    <a:pt x="0" y="538"/>
                  </a:lnTo>
                  <a:lnTo>
                    <a:pt x="0" y="491"/>
                  </a:lnTo>
                  <a:lnTo>
                    <a:pt x="33" y="415"/>
                  </a:lnTo>
                  <a:lnTo>
                    <a:pt x="33" y="406"/>
                  </a:lnTo>
                  <a:lnTo>
                    <a:pt x="51" y="377"/>
                  </a:lnTo>
                  <a:lnTo>
                    <a:pt x="170" y="264"/>
                  </a:lnTo>
                  <a:lnTo>
                    <a:pt x="179" y="255"/>
                  </a:lnTo>
                  <a:lnTo>
                    <a:pt x="187" y="245"/>
                  </a:lnTo>
                  <a:lnTo>
                    <a:pt x="187" y="237"/>
                  </a:lnTo>
                  <a:lnTo>
                    <a:pt x="197" y="227"/>
                  </a:lnTo>
                  <a:lnTo>
                    <a:pt x="205" y="208"/>
                  </a:lnTo>
                  <a:lnTo>
                    <a:pt x="221" y="198"/>
                  </a:lnTo>
                  <a:lnTo>
                    <a:pt x="221" y="189"/>
                  </a:lnTo>
                  <a:lnTo>
                    <a:pt x="231" y="179"/>
                  </a:lnTo>
                  <a:lnTo>
                    <a:pt x="231" y="169"/>
                  </a:lnTo>
                  <a:lnTo>
                    <a:pt x="239" y="161"/>
                  </a:lnTo>
                  <a:lnTo>
                    <a:pt x="239" y="151"/>
                  </a:lnTo>
                  <a:lnTo>
                    <a:pt x="247" y="142"/>
                  </a:lnTo>
                  <a:lnTo>
                    <a:pt x="256" y="132"/>
                  </a:lnTo>
                  <a:lnTo>
                    <a:pt x="264" y="123"/>
                  </a:lnTo>
                  <a:lnTo>
                    <a:pt x="274" y="95"/>
                  </a:lnTo>
                  <a:lnTo>
                    <a:pt x="282" y="19"/>
                  </a:lnTo>
                  <a:lnTo>
                    <a:pt x="298" y="0"/>
                  </a:lnTo>
                  <a:lnTo>
                    <a:pt x="342" y="57"/>
                  </a:lnTo>
                  <a:lnTo>
                    <a:pt x="350" y="66"/>
                  </a:lnTo>
                  <a:lnTo>
                    <a:pt x="333" y="227"/>
                  </a:lnTo>
                  <a:lnTo>
                    <a:pt x="333" y="237"/>
                  </a:lnTo>
                  <a:lnTo>
                    <a:pt x="324" y="255"/>
                  </a:lnTo>
                  <a:lnTo>
                    <a:pt x="324" y="264"/>
                  </a:lnTo>
                  <a:lnTo>
                    <a:pt x="324" y="274"/>
                  </a:lnTo>
                  <a:lnTo>
                    <a:pt x="316" y="283"/>
                  </a:lnTo>
                  <a:lnTo>
                    <a:pt x="316" y="293"/>
                  </a:lnTo>
                  <a:lnTo>
                    <a:pt x="308" y="303"/>
                  </a:lnTo>
                  <a:lnTo>
                    <a:pt x="308" y="311"/>
                  </a:lnTo>
                  <a:lnTo>
                    <a:pt x="298" y="320"/>
                  </a:lnTo>
                  <a:lnTo>
                    <a:pt x="298" y="330"/>
                  </a:lnTo>
                  <a:lnTo>
                    <a:pt x="290" y="340"/>
                  </a:lnTo>
                  <a:lnTo>
                    <a:pt x="290" y="349"/>
                  </a:lnTo>
                  <a:lnTo>
                    <a:pt x="282" y="359"/>
                  </a:lnTo>
                  <a:lnTo>
                    <a:pt x="274" y="369"/>
                  </a:lnTo>
                  <a:lnTo>
                    <a:pt x="264" y="377"/>
                  </a:lnTo>
                  <a:lnTo>
                    <a:pt x="264" y="386"/>
                  </a:lnTo>
                  <a:lnTo>
                    <a:pt x="231" y="425"/>
                  </a:lnTo>
                  <a:lnTo>
                    <a:pt x="221" y="425"/>
                  </a:lnTo>
                  <a:lnTo>
                    <a:pt x="187" y="452"/>
                  </a:lnTo>
                  <a:lnTo>
                    <a:pt x="162" y="481"/>
                  </a:lnTo>
                  <a:lnTo>
                    <a:pt x="120" y="518"/>
                  </a:lnTo>
                  <a:lnTo>
                    <a:pt x="110" y="518"/>
                  </a:lnTo>
                  <a:lnTo>
                    <a:pt x="102" y="528"/>
                  </a:lnTo>
                  <a:lnTo>
                    <a:pt x="93" y="538"/>
                  </a:lnTo>
                  <a:lnTo>
                    <a:pt x="85" y="547"/>
                  </a:lnTo>
                  <a:lnTo>
                    <a:pt x="85" y="557"/>
                  </a:lnTo>
                  <a:lnTo>
                    <a:pt x="77" y="567"/>
                  </a:lnTo>
                  <a:lnTo>
                    <a:pt x="67" y="576"/>
                  </a:lnTo>
                  <a:lnTo>
                    <a:pt x="67" y="584"/>
                  </a:lnTo>
                  <a:lnTo>
                    <a:pt x="43" y="670"/>
                  </a:lnTo>
                  <a:close/>
                </a:path>
              </a:pathLst>
            </a:custGeom>
            <a:solidFill>
              <a:srgbClr val="9966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1" name="Freeform 22"/>
            <p:cNvSpPr>
              <a:spLocks/>
            </p:cNvSpPr>
            <p:nvPr/>
          </p:nvSpPr>
          <p:spPr bwMode="auto">
            <a:xfrm>
              <a:off x="1772" y="2788"/>
              <a:ext cx="86" cy="80"/>
            </a:xfrm>
            <a:custGeom>
              <a:avLst/>
              <a:gdLst>
                <a:gd name="T0" fmla="*/ 37 w 172"/>
                <a:gd name="T1" fmla="*/ 38 h 159"/>
                <a:gd name="T2" fmla="*/ 22 w 172"/>
                <a:gd name="T3" fmla="*/ 26 h 159"/>
                <a:gd name="T4" fmla="*/ 2 w 172"/>
                <a:gd name="T5" fmla="*/ 7 h 159"/>
                <a:gd name="T6" fmla="*/ 0 w 172"/>
                <a:gd name="T7" fmla="*/ 5 h 159"/>
                <a:gd name="T8" fmla="*/ 5 w 172"/>
                <a:gd name="T9" fmla="*/ 2 h 159"/>
                <a:gd name="T10" fmla="*/ 5 w 172"/>
                <a:gd name="T11" fmla="*/ 0 h 159"/>
                <a:gd name="T12" fmla="*/ 13 w 172"/>
                <a:gd name="T13" fmla="*/ 7 h 159"/>
                <a:gd name="T14" fmla="*/ 15 w 172"/>
                <a:gd name="T15" fmla="*/ 7 h 159"/>
                <a:gd name="T16" fmla="*/ 43 w 172"/>
                <a:gd name="T17" fmla="*/ 36 h 159"/>
                <a:gd name="T18" fmla="*/ 43 w 172"/>
                <a:gd name="T19" fmla="*/ 38 h 159"/>
                <a:gd name="T20" fmla="*/ 43 w 172"/>
                <a:gd name="T21" fmla="*/ 38 h 159"/>
                <a:gd name="T22" fmla="*/ 41 w 172"/>
                <a:gd name="T23" fmla="*/ 38 h 159"/>
                <a:gd name="T24" fmla="*/ 39 w 172"/>
                <a:gd name="T25" fmla="*/ 40 h 159"/>
                <a:gd name="T26" fmla="*/ 37 w 172"/>
                <a:gd name="T27" fmla="*/ 38 h 15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72"/>
                <a:gd name="T43" fmla="*/ 0 h 159"/>
                <a:gd name="T44" fmla="*/ 172 w 172"/>
                <a:gd name="T45" fmla="*/ 159 h 15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72" h="159">
                  <a:moveTo>
                    <a:pt x="146" y="149"/>
                  </a:moveTo>
                  <a:lnTo>
                    <a:pt x="85" y="103"/>
                  </a:lnTo>
                  <a:lnTo>
                    <a:pt x="8" y="27"/>
                  </a:lnTo>
                  <a:lnTo>
                    <a:pt x="0" y="17"/>
                  </a:lnTo>
                  <a:lnTo>
                    <a:pt x="18" y="8"/>
                  </a:lnTo>
                  <a:lnTo>
                    <a:pt x="18" y="0"/>
                  </a:lnTo>
                  <a:lnTo>
                    <a:pt x="52" y="27"/>
                  </a:lnTo>
                  <a:lnTo>
                    <a:pt x="60" y="27"/>
                  </a:lnTo>
                  <a:lnTo>
                    <a:pt x="172" y="141"/>
                  </a:lnTo>
                  <a:lnTo>
                    <a:pt x="172" y="149"/>
                  </a:lnTo>
                  <a:lnTo>
                    <a:pt x="162" y="149"/>
                  </a:lnTo>
                  <a:lnTo>
                    <a:pt x="154" y="159"/>
                  </a:lnTo>
                  <a:lnTo>
                    <a:pt x="146" y="1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2" name="Freeform 23"/>
            <p:cNvSpPr>
              <a:spLocks/>
            </p:cNvSpPr>
            <p:nvPr/>
          </p:nvSpPr>
          <p:spPr bwMode="auto">
            <a:xfrm>
              <a:off x="1375" y="2746"/>
              <a:ext cx="98" cy="75"/>
            </a:xfrm>
            <a:custGeom>
              <a:avLst/>
              <a:gdLst>
                <a:gd name="T0" fmla="*/ 43 w 197"/>
                <a:gd name="T1" fmla="*/ 35 h 152"/>
                <a:gd name="T2" fmla="*/ 27 w 197"/>
                <a:gd name="T3" fmla="*/ 25 h 152"/>
                <a:gd name="T4" fmla="*/ 25 w 197"/>
                <a:gd name="T5" fmla="*/ 25 h 152"/>
                <a:gd name="T6" fmla="*/ 15 w 197"/>
                <a:gd name="T7" fmla="*/ 32 h 152"/>
                <a:gd name="T8" fmla="*/ 10 w 197"/>
                <a:gd name="T9" fmla="*/ 32 h 152"/>
                <a:gd name="T10" fmla="*/ 2 w 197"/>
                <a:gd name="T11" fmla="*/ 35 h 152"/>
                <a:gd name="T12" fmla="*/ 2 w 197"/>
                <a:gd name="T13" fmla="*/ 30 h 152"/>
                <a:gd name="T14" fmla="*/ 0 w 197"/>
                <a:gd name="T15" fmla="*/ 28 h 152"/>
                <a:gd name="T16" fmla="*/ 6 w 197"/>
                <a:gd name="T17" fmla="*/ 16 h 152"/>
                <a:gd name="T18" fmla="*/ 15 w 197"/>
                <a:gd name="T19" fmla="*/ 7 h 152"/>
                <a:gd name="T20" fmla="*/ 25 w 197"/>
                <a:gd name="T21" fmla="*/ 2 h 152"/>
                <a:gd name="T22" fmla="*/ 23 w 197"/>
                <a:gd name="T23" fmla="*/ 7 h 152"/>
                <a:gd name="T24" fmla="*/ 21 w 197"/>
                <a:gd name="T25" fmla="*/ 9 h 152"/>
                <a:gd name="T26" fmla="*/ 19 w 197"/>
                <a:gd name="T27" fmla="*/ 9 h 152"/>
                <a:gd name="T28" fmla="*/ 17 w 197"/>
                <a:gd name="T29" fmla="*/ 11 h 152"/>
                <a:gd name="T30" fmla="*/ 15 w 197"/>
                <a:gd name="T31" fmla="*/ 14 h 152"/>
                <a:gd name="T32" fmla="*/ 8 w 197"/>
                <a:gd name="T33" fmla="*/ 23 h 152"/>
                <a:gd name="T34" fmla="*/ 6 w 197"/>
                <a:gd name="T35" fmla="*/ 28 h 152"/>
                <a:gd name="T36" fmla="*/ 13 w 197"/>
                <a:gd name="T37" fmla="*/ 28 h 152"/>
                <a:gd name="T38" fmla="*/ 17 w 197"/>
                <a:gd name="T39" fmla="*/ 28 h 152"/>
                <a:gd name="T40" fmla="*/ 25 w 197"/>
                <a:gd name="T41" fmla="*/ 19 h 152"/>
                <a:gd name="T42" fmla="*/ 45 w 197"/>
                <a:gd name="T43" fmla="*/ 30 h 152"/>
                <a:gd name="T44" fmla="*/ 47 w 197"/>
                <a:gd name="T45" fmla="*/ 25 h 152"/>
                <a:gd name="T46" fmla="*/ 45 w 197"/>
                <a:gd name="T47" fmla="*/ 19 h 152"/>
                <a:gd name="T48" fmla="*/ 43 w 197"/>
                <a:gd name="T49" fmla="*/ 16 h 152"/>
                <a:gd name="T50" fmla="*/ 34 w 197"/>
                <a:gd name="T51" fmla="*/ 7 h 152"/>
                <a:gd name="T52" fmla="*/ 32 w 197"/>
                <a:gd name="T53" fmla="*/ 0 h 152"/>
                <a:gd name="T54" fmla="*/ 36 w 197"/>
                <a:gd name="T55" fmla="*/ 0 h 152"/>
                <a:gd name="T56" fmla="*/ 38 w 197"/>
                <a:gd name="T57" fmla="*/ 2 h 152"/>
                <a:gd name="T58" fmla="*/ 41 w 197"/>
                <a:gd name="T59" fmla="*/ 5 h 152"/>
                <a:gd name="T60" fmla="*/ 43 w 197"/>
                <a:gd name="T61" fmla="*/ 5 h 152"/>
                <a:gd name="T62" fmla="*/ 45 w 197"/>
                <a:gd name="T63" fmla="*/ 7 h 152"/>
                <a:gd name="T64" fmla="*/ 45 w 197"/>
                <a:gd name="T65" fmla="*/ 9 h 152"/>
                <a:gd name="T66" fmla="*/ 47 w 197"/>
                <a:gd name="T67" fmla="*/ 11 h 152"/>
                <a:gd name="T68" fmla="*/ 47 w 197"/>
                <a:gd name="T69" fmla="*/ 14 h 152"/>
                <a:gd name="T70" fmla="*/ 49 w 197"/>
                <a:gd name="T71" fmla="*/ 16 h 152"/>
                <a:gd name="T72" fmla="*/ 49 w 197"/>
                <a:gd name="T73" fmla="*/ 21 h 152"/>
                <a:gd name="T74" fmla="*/ 47 w 197"/>
                <a:gd name="T75" fmla="*/ 37 h 152"/>
                <a:gd name="T76" fmla="*/ 43 w 197"/>
                <a:gd name="T77" fmla="*/ 35 h 15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7"/>
                <a:gd name="T118" fmla="*/ 0 h 152"/>
                <a:gd name="T119" fmla="*/ 197 w 197"/>
                <a:gd name="T120" fmla="*/ 152 h 15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7" h="152">
                  <a:moveTo>
                    <a:pt x="172" y="142"/>
                  </a:moveTo>
                  <a:lnTo>
                    <a:pt x="111" y="103"/>
                  </a:lnTo>
                  <a:lnTo>
                    <a:pt x="103" y="103"/>
                  </a:lnTo>
                  <a:lnTo>
                    <a:pt x="61" y="132"/>
                  </a:lnTo>
                  <a:lnTo>
                    <a:pt x="43" y="132"/>
                  </a:lnTo>
                  <a:lnTo>
                    <a:pt x="8" y="142"/>
                  </a:lnTo>
                  <a:lnTo>
                    <a:pt x="8" y="123"/>
                  </a:lnTo>
                  <a:lnTo>
                    <a:pt x="0" y="113"/>
                  </a:lnTo>
                  <a:lnTo>
                    <a:pt x="26" y="66"/>
                  </a:lnTo>
                  <a:lnTo>
                    <a:pt x="61" y="28"/>
                  </a:lnTo>
                  <a:lnTo>
                    <a:pt x="103" y="10"/>
                  </a:lnTo>
                  <a:lnTo>
                    <a:pt x="95" y="28"/>
                  </a:lnTo>
                  <a:lnTo>
                    <a:pt x="87" y="37"/>
                  </a:lnTo>
                  <a:lnTo>
                    <a:pt x="77" y="37"/>
                  </a:lnTo>
                  <a:lnTo>
                    <a:pt x="69" y="47"/>
                  </a:lnTo>
                  <a:lnTo>
                    <a:pt x="61" y="57"/>
                  </a:lnTo>
                  <a:lnTo>
                    <a:pt x="34" y="94"/>
                  </a:lnTo>
                  <a:lnTo>
                    <a:pt x="26" y="113"/>
                  </a:lnTo>
                  <a:lnTo>
                    <a:pt x="52" y="113"/>
                  </a:lnTo>
                  <a:lnTo>
                    <a:pt x="69" y="113"/>
                  </a:lnTo>
                  <a:lnTo>
                    <a:pt x="103" y="76"/>
                  </a:lnTo>
                  <a:lnTo>
                    <a:pt x="180" y="123"/>
                  </a:lnTo>
                  <a:lnTo>
                    <a:pt x="188" y="103"/>
                  </a:lnTo>
                  <a:lnTo>
                    <a:pt x="180" y="76"/>
                  </a:lnTo>
                  <a:lnTo>
                    <a:pt x="172" y="66"/>
                  </a:lnTo>
                  <a:lnTo>
                    <a:pt x="138" y="28"/>
                  </a:lnTo>
                  <a:lnTo>
                    <a:pt x="129" y="0"/>
                  </a:lnTo>
                  <a:lnTo>
                    <a:pt x="146" y="0"/>
                  </a:lnTo>
                  <a:lnTo>
                    <a:pt x="154" y="10"/>
                  </a:lnTo>
                  <a:lnTo>
                    <a:pt x="164" y="20"/>
                  </a:lnTo>
                  <a:lnTo>
                    <a:pt x="172" y="20"/>
                  </a:lnTo>
                  <a:lnTo>
                    <a:pt x="180" y="28"/>
                  </a:lnTo>
                  <a:lnTo>
                    <a:pt x="180" y="37"/>
                  </a:lnTo>
                  <a:lnTo>
                    <a:pt x="188" y="47"/>
                  </a:lnTo>
                  <a:lnTo>
                    <a:pt x="188" y="57"/>
                  </a:lnTo>
                  <a:lnTo>
                    <a:pt x="197" y="66"/>
                  </a:lnTo>
                  <a:lnTo>
                    <a:pt x="197" y="86"/>
                  </a:lnTo>
                  <a:lnTo>
                    <a:pt x="188" y="152"/>
                  </a:lnTo>
                  <a:lnTo>
                    <a:pt x="172" y="1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3" name="Freeform 24"/>
            <p:cNvSpPr>
              <a:spLocks/>
            </p:cNvSpPr>
            <p:nvPr/>
          </p:nvSpPr>
          <p:spPr bwMode="auto">
            <a:xfrm>
              <a:off x="1537" y="2656"/>
              <a:ext cx="99" cy="160"/>
            </a:xfrm>
            <a:custGeom>
              <a:avLst/>
              <a:gdLst>
                <a:gd name="T0" fmla="*/ 39 w 196"/>
                <a:gd name="T1" fmla="*/ 80 h 320"/>
                <a:gd name="T2" fmla="*/ 35 w 196"/>
                <a:gd name="T3" fmla="*/ 76 h 320"/>
                <a:gd name="T4" fmla="*/ 33 w 196"/>
                <a:gd name="T5" fmla="*/ 78 h 320"/>
                <a:gd name="T6" fmla="*/ 30 w 196"/>
                <a:gd name="T7" fmla="*/ 78 h 320"/>
                <a:gd name="T8" fmla="*/ 24 w 196"/>
                <a:gd name="T9" fmla="*/ 76 h 320"/>
                <a:gd name="T10" fmla="*/ 24 w 196"/>
                <a:gd name="T11" fmla="*/ 68 h 320"/>
                <a:gd name="T12" fmla="*/ 9 w 196"/>
                <a:gd name="T13" fmla="*/ 68 h 320"/>
                <a:gd name="T14" fmla="*/ 0 w 196"/>
                <a:gd name="T15" fmla="*/ 63 h 320"/>
                <a:gd name="T16" fmla="*/ 7 w 196"/>
                <a:gd name="T17" fmla="*/ 56 h 320"/>
                <a:gd name="T18" fmla="*/ 13 w 196"/>
                <a:gd name="T19" fmla="*/ 49 h 320"/>
                <a:gd name="T20" fmla="*/ 15 w 196"/>
                <a:gd name="T21" fmla="*/ 49 h 320"/>
                <a:gd name="T22" fmla="*/ 18 w 196"/>
                <a:gd name="T23" fmla="*/ 47 h 320"/>
                <a:gd name="T24" fmla="*/ 20 w 196"/>
                <a:gd name="T25" fmla="*/ 42 h 320"/>
                <a:gd name="T26" fmla="*/ 24 w 196"/>
                <a:gd name="T27" fmla="*/ 35 h 320"/>
                <a:gd name="T28" fmla="*/ 26 w 196"/>
                <a:gd name="T29" fmla="*/ 35 h 320"/>
                <a:gd name="T30" fmla="*/ 30 w 196"/>
                <a:gd name="T31" fmla="*/ 33 h 320"/>
                <a:gd name="T32" fmla="*/ 26 w 196"/>
                <a:gd name="T33" fmla="*/ 28 h 320"/>
                <a:gd name="T34" fmla="*/ 26 w 196"/>
                <a:gd name="T35" fmla="*/ 25 h 320"/>
                <a:gd name="T36" fmla="*/ 24 w 196"/>
                <a:gd name="T37" fmla="*/ 20 h 320"/>
                <a:gd name="T38" fmla="*/ 28 w 196"/>
                <a:gd name="T39" fmla="*/ 14 h 320"/>
                <a:gd name="T40" fmla="*/ 26 w 196"/>
                <a:gd name="T41" fmla="*/ 11 h 320"/>
                <a:gd name="T42" fmla="*/ 24 w 196"/>
                <a:gd name="T43" fmla="*/ 10 h 320"/>
                <a:gd name="T44" fmla="*/ 28 w 196"/>
                <a:gd name="T45" fmla="*/ 0 h 320"/>
                <a:gd name="T46" fmla="*/ 30 w 196"/>
                <a:gd name="T47" fmla="*/ 0 h 320"/>
                <a:gd name="T48" fmla="*/ 41 w 196"/>
                <a:gd name="T49" fmla="*/ 0 h 320"/>
                <a:gd name="T50" fmla="*/ 37 w 196"/>
                <a:gd name="T51" fmla="*/ 5 h 320"/>
                <a:gd name="T52" fmla="*/ 33 w 196"/>
                <a:gd name="T53" fmla="*/ 5 h 320"/>
                <a:gd name="T54" fmla="*/ 37 w 196"/>
                <a:gd name="T55" fmla="*/ 11 h 320"/>
                <a:gd name="T56" fmla="*/ 43 w 196"/>
                <a:gd name="T57" fmla="*/ 17 h 320"/>
                <a:gd name="T58" fmla="*/ 35 w 196"/>
                <a:gd name="T59" fmla="*/ 20 h 320"/>
                <a:gd name="T60" fmla="*/ 33 w 196"/>
                <a:gd name="T61" fmla="*/ 23 h 320"/>
                <a:gd name="T62" fmla="*/ 33 w 196"/>
                <a:gd name="T63" fmla="*/ 25 h 320"/>
                <a:gd name="T64" fmla="*/ 35 w 196"/>
                <a:gd name="T65" fmla="*/ 28 h 320"/>
                <a:gd name="T66" fmla="*/ 35 w 196"/>
                <a:gd name="T67" fmla="*/ 33 h 320"/>
                <a:gd name="T68" fmla="*/ 39 w 196"/>
                <a:gd name="T69" fmla="*/ 35 h 320"/>
                <a:gd name="T70" fmla="*/ 35 w 196"/>
                <a:gd name="T71" fmla="*/ 40 h 320"/>
                <a:gd name="T72" fmla="*/ 33 w 196"/>
                <a:gd name="T73" fmla="*/ 35 h 320"/>
                <a:gd name="T74" fmla="*/ 28 w 196"/>
                <a:gd name="T75" fmla="*/ 38 h 320"/>
                <a:gd name="T76" fmla="*/ 24 w 196"/>
                <a:gd name="T77" fmla="*/ 42 h 320"/>
                <a:gd name="T78" fmla="*/ 24 w 196"/>
                <a:gd name="T79" fmla="*/ 47 h 320"/>
                <a:gd name="T80" fmla="*/ 26 w 196"/>
                <a:gd name="T81" fmla="*/ 49 h 320"/>
                <a:gd name="T82" fmla="*/ 13 w 196"/>
                <a:gd name="T83" fmla="*/ 56 h 320"/>
                <a:gd name="T84" fmla="*/ 9 w 196"/>
                <a:gd name="T85" fmla="*/ 61 h 320"/>
                <a:gd name="T86" fmla="*/ 20 w 196"/>
                <a:gd name="T87" fmla="*/ 63 h 320"/>
                <a:gd name="T88" fmla="*/ 24 w 196"/>
                <a:gd name="T89" fmla="*/ 61 h 320"/>
                <a:gd name="T90" fmla="*/ 28 w 196"/>
                <a:gd name="T91" fmla="*/ 58 h 320"/>
                <a:gd name="T92" fmla="*/ 35 w 196"/>
                <a:gd name="T93" fmla="*/ 56 h 320"/>
                <a:gd name="T94" fmla="*/ 37 w 196"/>
                <a:gd name="T95" fmla="*/ 58 h 320"/>
                <a:gd name="T96" fmla="*/ 28 w 196"/>
                <a:gd name="T97" fmla="*/ 71 h 320"/>
                <a:gd name="T98" fmla="*/ 28 w 196"/>
                <a:gd name="T99" fmla="*/ 73 h 320"/>
                <a:gd name="T100" fmla="*/ 33 w 196"/>
                <a:gd name="T101" fmla="*/ 73 h 320"/>
                <a:gd name="T102" fmla="*/ 39 w 196"/>
                <a:gd name="T103" fmla="*/ 68 h 320"/>
                <a:gd name="T104" fmla="*/ 41 w 196"/>
                <a:gd name="T105" fmla="*/ 73 h 320"/>
                <a:gd name="T106" fmla="*/ 43 w 196"/>
                <a:gd name="T107" fmla="*/ 73 h 320"/>
                <a:gd name="T108" fmla="*/ 48 w 196"/>
                <a:gd name="T109" fmla="*/ 66 h 320"/>
                <a:gd name="T110" fmla="*/ 50 w 196"/>
                <a:gd name="T111" fmla="*/ 73 h 320"/>
                <a:gd name="T112" fmla="*/ 46 w 196"/>
                <a:gd name="T113" fmla="*/ 78 h 320"/>
                <a:gd name="T114" fmla="*/ 43 w 196"/>
                <a:gd name="T115" fmla="*/ 80 h 320"/>
                <a:gd name="T116" fmla="*/ 39 w 196"/>
                <a:gd name="T117" fmla="*/ 80 h 32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96"/>
                <a:gd name="T178" fmla="*/ 0 h 320"/>
                <a:gd name="T179" fmla="*/ 196 w 196"/>
                <a:gd name="T180" fmla="*/ 320 h 32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96" h="320">
                  <a:moveTo>
                    <a:pt x="154" y="320"/>
                  </a:moveTo>
                  <a:lnTo>
                    <a:pt x="136" y="301"/>
                  </a:lnTo>
                  <a:lnTo>
                    <a:pt x="128" y="310"/>
                  </a:lnTo>
                  <a:lnTo>
                    <a:pt x="119" y="310"/>
                  </a:lnTo>
                  <a:lnTo>
                    <a:pt x="93" y="301"/>
                  </a:lnTo>
                  <a:lnTo>
                    <a:pt x="93" y="272"/>
                  </a:lnTo>
                  <a:lnTo>
                    <a:pt x="34" y="272"/>
                  </a:lnTo>
                  <a:lnTo>
                    <a:pt x="0" y="254"/>
                  </a:lnTo>
                  <a:lnTo>
                    <a:pt x="26" y="225"/>
                  </a:lnTo>
                  <a:lnTo>
                    <a:pt x="51" y="198"/>
                  </a:lnTo>
                  <a:lnTo>
                    <a:pt x="59" y="198"/>
                  </a:lnTo>
                  <a:lnTo>
                    <a:pt x="69" y="188"/>
                  </a:lnTo>
                  <a:lnTo>
                    <a:pt x="77" y="169"/>
                  </a:lnTo>
                  <a:lnTo>
                    <a:pt x="93" y="140"/>
                  </a:lnTo>
                  <a:lnTo>
                    <a:pt x="103" y="140"/>
                  </a:lnTo>
                  <a:lnTo>
                    <a:pt x="119" y="132"/>
                  </a:lnTo>
                  <a:lnTo>
                    <a:pt x="103" y="112"/>
                  </a:lnTo>
                  <a:lnTo>
                    <a:pt x="103" y="103"/>
                  </a:lnTo>
                  <a:lnTo>
                    <a:pt x="93" y="83"/>
                  </a:lnTo>
                  <a:lnTo>
                    <a:pt x="111" y="56"/>
                  </a:lnTo>
                  <a:lnTo>
                    <a:pt x="103" y="46"/>
                  </a:lnTo>
                  <a:lnTo>
                    <a:pt x="93" y="37"/>
                  </a:lnTo>
                  <a:lnTo>
                    <a:pt x="111" y="0"/>
                  </a:lnTo>
                  <a:lnTo>
                    <a:pt x="119" y="0"/>
                  </a:lnTo>
                  <a:lnTo>
                    <a:pt x="162" y="0"/>
                  </a:lnTo>
                  <a:lnTo>
                    <a:pt x="146" y="18"/>
                  </a:lnTo>
                  <a:lnTo>
                    <a:pt x="128" y="18"/>
                  </a:lnTo>
                  <a:lnTo>
                    <a:pt x="146" y="46"/>
                  </a:lnTo>
                  <a:lnTo>
                    <a:pt x="170" y="66"/>
                  </a:lnTo>
                  <a:lnTo>
                    <a:pt x="136" y="83"/>
                  </a:lnTo>
                  <a:lnTo>
                    <a:pt x="128" y="93"/>
                  </a:lnTo>
                  <a:lnTo>
                    <a:pt x="128" y="103"/>
                  </a:lnTo>
                  <a:lnTo>
                    <a:pt x="136" y="112"/>
                  </a:lnTo>
                  <a:lnTo>
                    <a:pt x="136" y="132"/>
                  </a:lnTo>
                  <a:lnTo>
                    <a:pt x="154" y="140"/>
                  </a:lnTo>
                  <a:lnTo>
                    <a:pt x="136" y="159"/>
                  </a:lnTo>
                  <a:lnTo>
                    <a:pt x="128" y="140"/>
                  </a:lnTo>
                  <a:lnTo>
                    <a:pt x="111" y="149"/>
                  </a:lnTo>
                  <a:lnTo>
                    <a:pt x="93" y="169"/>
                  </a:lnTo>
                  <a:lnTo>
                    <a:pt x="93" y="188"/>
                  </a:lnTo>
                  <a:lnTo>
                    <a:pt x="103" y="198"/>
                  </a:lnTo>
                  <a:lnTo>
                    <a:pt x="51" y="225"/>
                  </a:lnTo>
                  <a:lnTo>
                    <a:pt x="34" y="244"/>
                  </a:lnTo>
                  <a:lnTo>
                    <a:pt x="77" y="254"/>
                  </a:lnTo>
                  <a:lnTo>
                    <a:pt x="93" y="244"/>
                  </a:lnTo>
                  <a:lnTo>
                    <a:pt x="111" y="235"/>
                  </a:lnTo>
                  <a:lnTo>
                    <a:pt x="136" y="225"/>
                  </a:lnTo>
                  <a:lnTo>
                    <a:pt x="146" y="235"/>
                  </a:lnTo>
                  <a:lnTo>
                    <a:pt x="111" y="281"/>
                  </a:lnTo>
                  <a:lnTo>
                    <a:pt x="111" y="291"/>
                  </a:lnTo>
                  <a:lnTo>
                    <a:pt x="128" y="291"/>
                  </a:lnTo>
                  <a:lnTo>
                    <a:pt x="154" y="272"/>
                  </a:lnTo>
                  <a:lnTo>
                    <a:pt x="162" y="291"/>
                  </a:lnTo>
                  <a:lnTo>
                    <a:pt x="170" y="291"/>
                  </a:lnTo>
                  <a:lnTo>
                    <a:pt x="188" y="264"/>
                  </a:lnTo>
                  <a:lnTo>
                    <a:pt x="196" y="291"/>
                  </a:lnTo>
                  <a:lnTo>
                    <a:pt x="180" y="310"/>
                  </a:lnTo>
                  <a:lnTo>
                    <a:pt x="170" y="320"/>
                  </a:lnTo>
                  <a:lnTo>
                    <a:pt x="154" y="3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4" name="Freeform 25"/>
            <p:cNvSpPr>
              <a:spLocks/>
            </p:cNvSpPr>
            <p:nvPr/>
          </p:nvSpPr>
          <p:spPr bwMode="auto">
            <a:xfrm>
              <a:off x="1691" y="2487"/>
              <a:ext cx="202" cy="282"/>
            </a:xfrm>
            <a:custGeom>
              <a:avLst/>
              <a:gdLst>
                <a:gd name="T0" fmla="*/ 95 w 402"/>
                <a:gd name="T1" fmla="*/ 141 h 565"/>
                <a:gd name="T2" fmla="*/ 88 w 402"/>
                <a:gd name="T3" fmla="*/ 138 h 565"/>
                <a:gd name="T4" fmla="*/ 84 w 402"/>
                <a:gd name="T5" fmla="*/ 141 h 565"/>
                <a:gd name="T6" fmla="*/ 71 w 402"/>
                <a:gd name="T7" fmla="*/ 124 h 565"/>
                <a:gd name="T8" fmla="*/ 60 w 402"/>
                <a:gd name="T9" fmla="*/ 115 h 565"/>
                <a:gd name="T10" fmla="*/ 45 w 402"/>
                <a:gd name="T11" fmla="*/ 110 h 565"/>
                <a:gd name="T12" fmla="*/ 37 w 402"/>
                <a:gd name="T13" fmla="*/ 91 h 565"/>
                <a:gd name="T14" fmla="*/ 28 w 402"/>
                <a:gd name="T15" fmla="*/ 82 h 565"/>
                <a:gd name="T16" fmla="*/ 26 w 402"/>
                <a:gd name="T17" fmla="*/ 77 h 565"/>
                <a:gd name="T18" fmla="*/ 26 w 402"/>
                <a:gd name="T19" fmla="*/ 75 h 565"/>
                <a:gd name="T20" fmla="*/ 24 w 402"/>
                <a:gd name="T21" fmla="*/ 70 h 565"/>
                <a:gd name="T22" fmla="*/ 22 w 402"/>
                <a:gd name="T23" fmla="*/ 68 h 565"/>
                <a:gd name="T24" fmla="*/ 17 w 402"/>
                <a:gd name="T25" fmla="*/ 63 h 565"/>
                <a:gd name="T26" fmla="*/ 15 w 402"/>
                <a:gd name="T27" fmla="*/ 58 h 565"/>
                <a:gd name="T28" fmla="*/ 13 w 402"/>
                <a:gd name="T29" fmla="*/ 56 h 565"/>
                <a:gd name="T30" fmla="*/ 9 w 402"/>
                <a:gd name="T31" fmla="*/ 51 h 565"/>
                <a:gd name="T32" fmla="*/ 4 w 402"/>
                <a:gd name="T33" fmla="*/ 44 h 565"/>
                <a:gd name="T34" fmla="*/ 2 w 402"/>
                <a:gd name="T35" fmla="*/ 37 h 565"/>
                <a:gd name="T36" fmla="*/ 2 w 402"/>
                <a:gd name="T37" fmla="*/ 30 h 565"/>
                <a:gd name="T38" fmla="*/ 0 w 402"/>
                <a:gd name="T39" fmla="*/ 23 h 565"/>
                <a:gd name="T40" fmla="*/ 13 w 402"/>
                <a:gd name="T41" fmla="*/ 11 h 565"/>
                <a:gd name="T42" fmla="*/ 17 w 402"/>
                <a:gd name="T43" fmla="*/ 4 h 565"/>
                <a:gd name="T44" fmla="*/ 15 w 402"/>
                <a:gd name="T45" fmla="*/ 0 h 565"/>
                <a:gd name="T46" fmla="*/ 20 w 402"/>
                <a:gd name="T47" fmla="*/ 4 h 565"/>
                <a:gd name="T48" fmla="*/ 20 w 402"/>
                <a:gd name="T49" fmla="*/ 7 h 565"/>
                <a:gd name="T50" fmla="*/ 26 w 402"/>
                <a:gd name="T51" fmla="*/ 11 h 565"/>
                <a:gd name="T52" fmla="*/ 30 w 402"/>
                <a:gd name="T53" fmla="*/ 11 h 565"/>
                <a:gd name="T54" fmla="*/ 35 w 402"/>
                <a:gd name="T55" fmla="*/ 9 h 565"/>
                <a:gd name="T56" fmla="*/ 37 w 402"/>
                <a:gd name="T57" fmla="*/ 7 h 565"/>
                <a:gd name="T58" fmla="*/ 39 w 402"/>
                <a:gd name="T59" fmla="*/ 2 h 565"/>
                <a:gd name="T60" fmla="*/ 41 w 402"/>
                <a:gd name="T61" fmla="*/ 0 h 565"/>
                <a:gd name="T62" fmla="*/ 54 w 402"/>
                <a:gd name="T63" fmla="*/ 2 h 565"/>
                <a:gd name="T64" fmla="*/ 58 w 402"/>
                <a:gd name="T65" fmla="*/ 9 h 565"/>
                <a:gd name="T66" fmla="*/ 62 w 402"/>
                <a:gd name="T67" fmla="*/ 16 h 565"/>
                <a:gd name="T68" fmla="*/ 65 w 402"/>
                <a:gd name="T69" fmla="*/ 16 h 565"/>
                <a:gd name="T70" fmla="*/ 71 w 402"/>
                <a:gd name="T71" fmla="*/ 11 h 565"/>
                <a:gd name="T72" fmla="*/ 73 w 402"/>
                <a:gd name="T73" fmla="*/ 16 h 565"/>
                <a:gd name="T74" fmla="*/ 73 w 402"/>
                <a:gd name="T75" fmla="*/ 23 h 565"/>
                <a:gd name="T76" fmla="*/ 73 w 402"/>
                <a:gd name="T77" fmla="*/ 28 h 565"/>
                <a:gd name="T78" fmla="*/ 75 w 402"/>
                <a:gd name="T79" fmla="*/ 33 h 565"/>
                <a:gd name="T80" fmla="*/ 78 w 402"/>
                <a:gd name="T81" fmla="*/ 40 h 565"/>
                <a:gd name="T82" fmla="*/ 78 w 402"/>
                <a:gd name="T83" fmla="*/ 44 h 565"/>
                <a:gd name="T84" fmla="*/ 80 w 402"/>
                <a:gd name="T85" fmla="*/ 49 h 565"/>
                <a:gd name="T86" fmla="*/ 80 w 402"/>
                <a:gd name="T87" fmla="*/ 51 h 565"/>
                <a:gd name="T88" fmla="*/ 93 w 402"/>
                <a:gd name="T89" fmla="*/ 87 h 565"/>
                <a:gd name="T90" fmla="*/ 99 w 402"/>
                <a:gd name="T91" fmla="*/ 96 h 565"/>
                <a:gd name="T92" fmla="*/ 102 w 402"/>
                <a:gd name="T93" fmla="*/ 99 h 565"/>
                <a:gd name="T94" fmla="*/ 102 w 402"/>
                <a:gd name="T95" fmla="*/ 99 h 565"/>
                <a:gd name="T96" fmla="*/ 102 w 402"/>
                <a:gd name="T97" fmla="*/ 113 h 565"/>
                <a:gd name="T98" fmla="*/ 99 w 402"/>
                <a:gd name="T99" fmla="*/ 118 h 565"/>
                <a:gd name="T100" fmla="*/ 97 w 402"/>
                <a:gd name="T101" fmla="*/ 134 h 565"/>
                <a:gd name="T102" fmla="*/ 95 w 402"/>
                <a:gd name="T103" fmla="*/ 141 h 56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2"/>
                <a:gd name="T157" fmla="*/ 0 h 565"/>
                <a:gd name="T158" fmla="*/ 402 w 402"/>
                <a:gd name="T159" fmla="*/ 565 h 56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2" h="565">
                  <a:moveTo>
                    <a:pt x="376" y="565"/>
                  </a:moveTo>
                  <a:lnTo>
                    <a:pt x="350" y="555"/>
                  </a:lnTo>
                  <a:lnTo>
                    <a:pt x="334" y="565"/>
                  </a:lnTo>
                  <a:lnTo>
                    <a:pt x="282" y="499"/>
                  </a:lnTo>
                  <a:lnTo>
                    <a:pt x="239" y="462"/>
                  </a:lnTo>
                  <a:lnTo>
                    <a:pt x="180" y="443"/>
                  </a:lnTo>
                  <a:lnTo>
                    <a:pt x="145" y="367"/>
                  </a:lnTo>
                  <a:lnTo>
                    <a:pt x="111" y="330"/>
                  </a:lnTo>
                  <a:lnTo>
                    <a:pt x="103" y="311"/>
                  </a:lnTo>
                  <a:lnTo>
                    <a:pt x="103" y="301"/>
                  </a:lnTo>
                  <a:lnTo>
                    <a:pt x="93" y="282"/>
                  </a:lnTo>
                  <a:lnTo>
                    <a:pt x="85" y="272"/>
                  </a:lnTo>
                  <a:lnTo>
                    <a:pt x="68" y="254"/>
                  </a:lnTo>
                  <a:lnTo>
                    <a:pt x="60" y="235"/>
                  </a:lnTo>
                  <a:lnTo>
                    <a:pt x="51" y="226"/>
                  </a:lnTo>
                  <a:lnTo>
                    <a:pt x="34" y="206"/>
                  </a:lnTo>
                  <a:lnTo>
                    <a:pt x="16" y="179"/>
                  </a:lnTo>
                  <a:lnTo>
                    <a:pt x="8" y="150"/>
                  </a:lnTo>
                  <a:lnTo>
                    <a:pt x="8" y="122"/>
                  </a:lnTo>
                  <a:lnTo>
                    <a:pt x="0" y="94"/>
                  </a:lnTo>
                  <a:lnTo>
                    <a:pt x="51" y="47"/>
                  </a:lnTo>
                  <a:lnTo>
                    <a:pt x="68" y="18"/>
                  </a:lnTo>
                  <a:lnTo>
                    <a:pt x="60" y="0"/>
                  </a:lnTo>
                  <a:lnTo>
                    <a:pt x="77" y="18"/>
                  </a:lnTo>
                  <a:lnTo>
                    <a:pt x="77" y="28"/>
                  </a:lnTo>
                  <a:lnTo>
                    <a:pt x="103" y="47"/>
                  </a:lnTo>
                  <a:lnTo>
                    <a:pt x="119" y="47"/>
                  </a:lnTo>
                  <a:lnTo>
                    <a:pt x="137" y="37"/>
                  </a:lnTo>
                  <a:lnTo>
                    <a:pt x="145" y="28"/>
                  </a:lnTo>
                  <a:lnTo>
                    <a:pt x="154" y="8"/>
                  </a:lnTo>
                  <a:lnTo>
                    <a:pt x="162" y="0"/>
                  </a:lnTo>
                  <a:lnTo>
                    <a:pt x="214" y="8"/>
                  </a:lnTo>
                  <a:lnTo>
                    <a:pt x="231" y="37"/>
                  </a:lnTo>
                  <a:lnTo>
                    <a:pt x="247" y="66"/>
                  </a:lnTo>
                  <a:lnTo>
                    <a:pt x="257" y="66"/>
                  </a:lnTo>
                  <a:lnTo>
                    <a:pt x="282" y="47"/>
                  </a:lnTo>
                  <a:lnTo>
                    <a:pt x="291" y="66"/>
                  </a:lnTo>
                  <a:lnTo>
                    <a:pt x="291" y="94"/>
                  </a:lnTo>
                  <a:lnTo>
                    <a:pt x="291" y="113"/>
                  </a:lnTo>
                  <a:lnTo>
                    <a:pt x="299" y="132"/>
                  </a:lnTo>
                  <a:lnTo>
                    <a:pt x="308" y="160"/>
                  </a:lnTo>
                  <a:lnTo>
                    <a:pt x="308" y="179"/>
                  </a:lnTo>
                  <a:lnTo>
                    <a:pt x="316" y="198"/>
                  </a:lnTo>
                  <a:lnTo>
                    <a:pt x="316" y="206"/>
                  </a:lnTo>
                  <a:lnTo>
                    <a:pt x="368" y="348"/>
                  </a:lnTo>
                  <a:lnTo>
                    <a:pt x="393" y="386"/>
                  </a:lnTo>
                  <a:lnTo>
                    <a:pt x="402" y="396"/>
                  </a:lnTo>
                  <a:lnTo>
                    <a:pt x="402" y="452"/>
                  </a:lnTo>
                  <a:lnTo>
                    <a:pt x="393" y="472"/>
                  </a:lnTo>
                  <a:lnTo>
                    <a:pt x="385" y="538"/>
                  </a:lnTo>
                  <a:lnTo>
                    <a:pt x="376" y="565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5" name="Freeform 26"/>
            <p:cNvSpPr>
              <a:spLocks/>
            </p:cNvSpPr>
            <p:nvPr/>
          </p:nvSpPr>
          <p:spPr bwMode="auto">
            <a:xfrm>
              <a:off x="1948" y="2703"/>
              <a:ext cx="38" cy="56"/>
            </a:xfrm>
            <a:custGeom>
              <a:avLst/>
              <a:gdLst>
                <a:gd name="T0" fmla="*/ 15 w 77"/>
                <a:gd name="T1" fmla="*/ 28 h 113"/>
                <a:gd name="T2" fmla="*/ 15 w 77"/>
                <a:gd name="T3" fmla="*/ 23 h 113"/>
                <a:gd name="T4" fmla="*/ 8 w 77"/>
                <a:gd name="T5" fmla="*/ 11 h 113"/>
                <a:gd name="T6" fmla="*/ 2 w 77"/>
                <a:gd name="T7" fmla="*/ 7 h 113"/>
                <a:gd name="T8" fmla="*/ 2 w 77"/>
                <a:gd name="T9" fmla="*/ 4 h 113"/>
                <a:gd name="T10" fmla="*/ 2 w 77"/>
                <a:gd name="T11" fmla="*/ 4 h 113"/>
                <a:gd name="T12" fmla="*/ 0 w 77"/>
                <a:gd name="T13" fmla="*/ 2 h 113"/>
                <a:gd name="T14" fmla="*/ 0 w 77"/>
                <a:gd name="T15" fmla="*/ 0 h 113"/>
                <a:gd name="T16" fmla="*/ 13 w 77"/>
                <a:gd name="T17" fmla="*/ 2 h 113"/>
                <a:gd name="T18" fmla="*/ 19 w 77"/>
                <a:gd name="T19" fmla="*/ 14 h 113"/>
                <a:gd name="T20" fmla="*/ 19 w 77"/>
                <a:gd name="T21" fmla="*/ 19 h 113"/>
                <a:gd name="T22" fmla="*/ 19 w 77"/>
                <a:gd name="T23" fmla="*/ 28 h 113"/>
                <a:gd name="T24" fmla="*/ 15 w 77"/>
                <a:gd name="T25" fmla="*/ 28 h 1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7"/>
                <a:gd name="T40" fmla="*/ 0 h 113"/>
                <a:gd name="T41" fmla="*/ 77 w 77"/>
                <a:gd name="T42" fmla="*/ 113 h 1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7" h="113">
                  <a:moveTo>
                    <a:pt x="61" y="113"/>
                  </a:moveTo>
                  <a:lnTo>
                    <a:pt x="61" y="95"/>
                  </a:lnTo>
                  <a:lnTo>
                    <a:pt x="35" y="47"/>
                  </a:lnTo>
                  <a:lnTo>
                    <a:pt x="10" y="29"/>
                  </a:lnTo>
                  <a:lnTo>
                    <a:pt x="10" y="19"/>
                  </a:lnTo>
                  <a:lnTo>
                    <a:pt x="0" y="10"/>
                  </a:lnTo>
                  <a:lnTo>
                    <a:pt x="0" y="0"/>
                  </a:lnTo>
                  <a:lnTo>
                    <a:pt x="53" y="10"/>
                  </a:lnTo>
                  <a:lnTo>
                    <a:pt x="77" y="56"/>
                  </a:lnTo>
                  <a:lnTo>
                    <a:pt x="77" y="76"/>
                  </a:lnTo>
                  <a:lnTo>
                    <a:pt x="77" y="113"/>
                  </a:lnTo>
                  <a:lnTo>
                    <a:pt x="61" y="1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6" name="Freeform 27"/>
            <p:cNvSpPr>
              <a:spLocks/>
            </p:cNvSpPr>
            <p:nvPr/>
          </p:nvSpPr>
          <p:spPr bwMode="auto">
            <a:xfrm>
              <a:off x="1238" y="2576"/>
              <a:ext cx="51" cy="146"/>
            </a:xfrm>
            <a:custGeom>
              <a:avLst/>
              <a:gdLst>
                <a:gd name="T0" fmla="*/ 6 w 103"/>
                <a:gd name="T1" fmla="*/ 73 h 293"/>
                <a:gd name="T2" fmla="*/ 4 w 103"/>
                <a:gd name="T3" fmla="*/ 68 h 293"/>
                <a:gd name="T4" fmla="*/ 10 w 103"/>
                <a:gd name="T5" fmla="*/ 54 h 293"/>
                <a:gd name="T6" fmla="*/ 6 w 103"/>
                <a:gd name="T7" fmla="*/ 49 h 293"/>
                <a:gd name="T8" fmla="*/ 6 w 103"/>
                <a:gd name="T9" fmla="*/ 47 h 293"/>
                <a:gd name="T10" fmla="*/ 8 w 103"/>
                <a:gd name="T11" fmla="*/ 40 h 293"/>
                <a:gd name="T12" fmla="*/ 2 w 103"/>
                <a:gd name="T13" fmla="*/ 35 h 293"/>
                <a:gd name="T14" fmla="*/ 2 w 103"/>
                <a:gd name="T15" fmla="*/ 33 h 293"/>
                <a:gd name="T16" fmla="*/ 0 w 103"/>
                <a:gd name="T17" fmla="*/ 30 h 293"/>
                <a:gd name="T18" fmla="*/ 0 w 103"/>
                <a:gd name="T19" fmla="*/ 18 h 293"/>
                <a:gd name="T20" fmla="*/ 6 w 103"/>
                <a:gd name="T21" fmla="*/ 0 h 293"/>
                <a:gd name="T22" fmla="*/ 15 w 103"/>
                <a:gd name="T23" fmla="*/ 0 h 293"/>
                <a:gd name="T24" fmla="*/ 15 w 103"/>
                <a:gd name="T25" fmla="*/ 2 h 293"/>
                <a:gd name="T26" fmla="*/ 17 w 103"/>
                <a:gd name="T27" fmla="*/ 6 h 293"/>
                <a:gd name="T28" fmla="*/ 17 w 103"/>
                <a:gd name="T29" fmla="*/ 9 h 293"/>
                <a:gd name="T30" fmla="*/ 19 w 103"/>
                <a:gd name="T31" fmla="*/ 11 h 293"/>
                <a:gd name="T32" fmla="*/ 21 w 103"/>
                <a:gd name="T33" fmla="*/ 16 h 293"/>
                <a:gd name="T34" fmla="*/ 21 w 103"/>
                <a:gd name="T35" fmla="*/ 18 h 293"/>
                <a:gd name="T36" fmla="*/ 23 w 103"/>
                <a:gd name="T37" fmla="*/ 21 h 293"/>
                <a:gd name="T38" fmla="*/ 23 w 103"/>
                <a:gd name="T39" fmla="*/ 25 h 293"/>
                <a:gd name="T40" fmla="*/ 25 w 103"/>
                <a:gd name="T41" fmla="*/ 30 h 293"/>
                <a:gd name="T42" fmla="*/ 21 w 103"/>
                <a:gd name="T43" fmla="*/ 33 h 293"/>
                <a:gd name="T44" fmla="*/ 19 w 103"/>
                <a:gd name="T45" fmla="*/ 25 h 293"/>
                <a:gd name="T46" fmla="*/ 17 w 103"/>
                <a:gd name="T47" fmla="*/ 16 h 293"/>
                <a:gd name="T48" fmla="*/ 10 w 103"/>
                <a:gd name="T49" fmla="*/ 6 h 293"/>
                <a:gd name="T50" fmla="*/ 6 w 103"/>
                <a:gd name="T51" fmla="*/ 23 h 293"/>
                <a:gd name="T52" fmla="*/ 8 w 103"/>
                <a:gd name="T53" fmla="*/ 28 h 293"/>
                <a:gd name="T54" fmla="*/ 15 w 103"/>
                <a:gd name="T55" fmla="*/ 37 h 293"/>
                <a:gd name="T56" fmla="*/ 12 w 103"/>
                <a:gd name="T57" fmla="*/ 42 h 293"/>
                <a:gd name="T58" fmla="*/ 10 w 103"/>
                <a:gd name="T59" fmla="*/ 42 h 293"/>
                <a:gd name="T60" fmla="*/ 10 w 103"/>
                <a:gd name="T61" fmla="*/ 44 h 293"/>
                <a:gd name="T62" fmla="*/ 17 w 103"/>
                <a:gd name="T63" fmla="*/ 49 h 293"/>
                <a:gd name="T64" fmla="*/ 12 w 103"/>
                <a:gd name="T65" fmla="*/ 58 h 293"/>
                <a:gd name="T66" fmla="*/ 10 w 103"/>
                <a:gd name="T67" fmla="*/ 68 h 293"/>
                <a:gd name="T68" fmla="*/ 10 w 103"/>
                <a:gd name="T69" fmla="*/ 73 h 293"/>
                <a:gd name="T70" fmla="*/ 6 w 103"/>
                <a:gd name="T71" fmla="*/ 73 h 2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3"/>
                <a:gd name="T109" fmla="*/ 0 h 293"/>
                <a:gd name="T110" fmla="*/ 103 w 103"/>
                <a:gd name="T111" fmla="*/ 293 h 2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3" h="293">
                  <a:moveTo>
                    <a:pt x="26" y="293"/>
                  </a:moveTo>
                  <a:lnTo>
                    <a:pt x="17" y="273"/>
                  </a:lnTo>
                  <a:lnTo>
                    <a:pt x="42" y="217"/>
                  </a:lnTo>
                  <a:lnTo>
                    <a:pt x="26" y="198"/>
                  </a:lnTo>
                  <a:lnTo>
                    <a:pt x="26" y="188"/>
                  </a:lnTo>
                  <a:lnTo>
                    <a:pt x="34" y="161"/>
                  </a:lnTo>
                  <a:lnTo>
                    <a:pt x="8" y="141"/>
                  </a:lnTo>
                  <a:lnTo>
                    <a:pt x="8" y="132"/>
                  </a:lnTo>
                  <a:lnTo>
                    <a:pt x="0" y="122"/>
                  </a:lnTo>
                  <a:lnTo>
                    <a:pt x="0" y="75"/>
                  </a:lnTo>
                  <a:lnTo>
                    <a:pt x="26" y="0"/>
                  </a:lnTo>
                  <a:lnTo>
                    <a:pt x="60" y="0"/>
                  </a:lnTo>
                  <a:lnTo>
                    <a:pt x="60" y="9"/>
                  </a:lnTo>
                  <a:lnTo>
                    <a:pt x="68" y="27"/>
                  </a:lnTo>
                  <a:lnTo>
                    <a:pt x="68" y="37"/>
                  </a:lnTo>
                  <a:lnTo>
                    <a:pt x="77" y="47"/>
                  </a:lnTo>
                  <a:lnTo>
                    <a:pt x="85" y="66"/>
                  </a:lnTo>
                  <a:lnTo>
                    <a:pt x="85" y="75"/>
                  </a:lnTo>
                  <a:lnTo>
                    <a:pt x="94" y="85"/>
                  </a:lnTo>
                  <a:lnTo>
                    <a:pt x="94" y="103"/>
                  </a:lnTo>
                  <a:lnTo>
                    <a:pt x="103" y="122"/>
                  </a:lnTo>
                  <a:lnTo>
                    <a:pt x="85" y="132"/>
                  </a:lnTo>
                  <a:lnTo>
                    <a:pt x="77" y="103"/>
                  </a:lnTo>
                  <a:lnTo>
                    <a:pt x="68" y="66"/>
                  </a:lnTo>
                  <a:lnTo>
                    <a:pt x="42" y="27"/>
                  </a:lnTo>
                  <a:lnTo>
                    <a:pt x="26" y="93"/>
                  </a:lnTo>
                  <a:lnTo>
                    <a:pt x="34" y="113"/>
                  </a:lnTo>
                  <a:lnTo>
                    <a:pt x="60" y="151"/>
                  </a:lnTo>
                  <a:lnTo>
                    <a:pt x="50" y="169"/>
                  </a:lnTo>
                  <a:lnTo>
                    <a:pt x="42" y="169"/>
                  </a:lnTo>
                  <a:lnTo>
                    <a:pt x="42" y="179"/>
                  </a:lnTo>
                  <a:lnTo>
                    <a:pt x="68" y="198"/>
                  </a:lnTo>
                  <a:lnTo>
                    <a:pt x="50" y="235"/>
                  </a:lnTo>
                  <a:lnTo>
                    <a:pt x="42" y="273"/>
                  </a:lnTo>
                  <a:lnTo>
                    <a:pt x="42" y="293"/>
                  </a:lnTo>
                  <a:lnTo>
                    <a:pt x="26" y="29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7" name="Freeform 28"/>
            <p:cNvSpPr>
              <a:spLocks/>
            </p:cNvSpPr>
            <p:nvPr/>
          </p:nvSpPr>
          <p:spPr bwMode="auto">
            <a:xfrm>
              <a:off x="1807" y="2614"/>
              <a:ext cx="69" cy="108"/>
            </a:xfrm>
            <a:custGeom>
              <a:avLst/>
              <a:gdLst>
                <a:gd name="T0" fmla="*/ 17 w 137"/>
                <a:gd name="T1" fmla="*/ 54 h 218"/>
                <a:gd name="T2" fmla="*/ 15 w 137"/>
                <a:gd name="T3" fmla="*/ 42 h 218"/>
                <a:gd name="T4" fmla="*/ 13 w 137"/>
                <a:gd name="T5" fmla="*/ 35 h 218"/>
                <a:gd name="T6" fmla="*/ 22 w 137"/>
                <a:gd name="T7" fmla="*/ 47 h 218"/>
                <a:gd name="T8" fmla="*/ 30 w 137"/>
                <a:gd name="T9" fmla="*/ 37 h 218"/>
                <a:gd name="T10" fmla="*/ 17 w 137"/>
                <a:gd name="T11" fmla="*/ 28 h 218"/>
                <a:gd name="T12" fmla="*/ 9 w 137"/>
                <a:gd name="T13" fmla="*/ 39 h 218"/>
                <a:gd name="T14" fmla="*/ 7 w 137"/>
                <a:gd name="T15" fmla="*/ 42 h 218"/>
                <a:gd name="T16" fmla="*/ 2 w 137"/>
                <a:gd name="T17" fmla="*/ 39 h 218"/>
                <a:gd name="T18" fmla="*/ 2 w 137"/>
                <a:gd name="T19" fmla="*/ 35 h 218"/>
                <a:gd name="T20" fmla="*/ 0 w 137"/>
                <a:gd name="T21" fmla="*/ 32 h 218"/>
                <a:gd name="T22" fmla="*/ 0 w 137"/>
                <a:gd name="T23" fmla="*/ 23 h 218"/>
                <a:gd name="T24" fmla="*/ 2 w 137"/>
                <a:gd name="T25" fmla="*/ 23 h 218"/>
                <a:gd name="T26" fmla="*/ 2 w 137"/>
                <a:gd name="T27" fmla="*/ 11 h 218"/>
                <a:gd name="T28" fmla="*/ 7 w 137"/>
                <a:gd name="T29" fmla="*/ 11 h 218"/>
                <a:gd name="T30" fmla="*/ 7 w 137"/>
                <a:gd name="T31" fmla="*/ 14 h 218"/>
                <a:gd name="T32" fmla="*/ 7 w 137"/>
                <a:gd name="T33" fmla="*/ 21 h 218"/>
                <a:gd name="T34" fmla="*/ 15 w 137"/>
                <a:gd name="T35" fmla="*/ 19 h 218"/>
                <a:gd name="T36" fmla="*/ 20 w 137"/>
                <a:gd name="T37" fmla="*/ 16 h 218"/>
                <a:gd name="T38" fmla="*/ 22 w 137"/>
                <a:gd name="T39" fmla="*/ 26 h 218"/>
                <a:gd name="T40" fmla="*/ 28 w 137"/>
                <a:gd name="T41" fmla="*/ 32 h 218"/>
                <a:gd name="T42" fmla="*/ 28 w 137"/>
                <a:gd name="T43" fmla="*/ 26 h 218"/>
                <a:gd name="T44" fmla="*/ 28 w 137"/>
                <a:gd name="T45" fmla="*/ 19 h 218"/>
                <a:gd name="T46" fmla="*/ 26 w 137"/>
                <a:gd name="T47" fmla="*/ 16 h 218"/>
                <a:gd name="T48" fmla="*/ 17 w 137"/>
                <a:gd name="T49" fmla="*/ 4 h 218"/>
                <a:gd name="T50" fmla="*/ 20 w 137"/>
                <a:gd name="T51" fmla="*/ 0 h 218"/>
                <a:gd name="T52" fmla="*/ 30 w 137"/>
                <a:gd name="T53" fmla="*/ 14 h 218"/>
                <a:gd name="T54" fmla="*/ 30 w 137"/>
                <a:gd name="T55" fmla="*/ 14 h 218"/>
                <a:gd name="T56" fmla="*/ 30 w 137"/>
                <a:gd name="T57" fmla="*/ 19 h 218"/>
                <a:gd name="T58" fmla="*/ 32 w 137"/>
                <a:gd name="T59" fmla="*/ 26 h 218"/>
                <a:gd name="T60" fmla="*/ 32 w 137"/>
                <a:gd name="T61" fmla="*/ 35 h 218"/>
                <a:gd name="T62" fmla="*/ 35 w 137"/>
                <a:gd name="T63" fmla="*/ 37 h 218"/>
                <a:gd name="T64" fmla="*/ 24 w 137"/>
                <a:gd name="T65" fmla="*/ 51 h 218"/>
                <a:gd name="T66" fmla="*/ 17 w 137"/>
                <a:gd name="T67" fmla="*/ 54 h 21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7"/>
                <a:gd name="T103" fmla="*/ 0 h 218"/>
                <a:gd name="T104" fmla="*/ 137 w 137"/>
                <a:gd name="T105" fmla="*/ 218 h 21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7" h="218">
                  <a:moveTo>
                    <a:pt x="68" y="218"/>
                  </a:moveTo>
                  <a:lnTo>
                    <a:pt x="60" y="169"/>
                  </a:lnTo>
                  <a:lnTo>
                    <a:pt x="51" y="142"/>
                  </a:lnTo>
                  <a:lnTo>
                    <a:pt x="85" y="189"/>
                  </a:lnTo>
                  <a:lnTo>
                    <a:pt x="119" y="152"/>
                  </a:lnTo>
                  <a:lnTo>
                    <a:pt x="68" y="113"/>
                  </a:lnTo>
                  <a:lnTo>
                    <a:pt x="34" y="160"/>
                  </a:lnTo>
                  <a:lnTo>
                    <a:pt x="26" y="169"/>
                  </a:lnTo>
                  <a:lnTo>
                    <a:pt x="8" y="160"/>
                  </a:lnTo>
                  <a:lnTo>
                    <a:pt x="8" y="142"/>
                  </a:lnTo>
                  <a:lnTo>
                    <a:pt x="0" y="132"/>
                  </a:lnTo>
                  <a:lnTo>
                    <a:pt x="0" y="94"/>
                  </a:lnTo>
                  <a:lnTo>
                    <a:pt x="8" y="94"/>
                  </a:lnTo>
                  <a:lnTo>
                    <a:pt x="8" y="47"/>
                  </a:lnTo>
                  <a:lnTo>
                    <a:pt x="26" y="47"/>
                  </a:lnTo>
                  <a:lnTo>
                    <a:pt x="26" y="57"/>
                  </a:lnTo>
                  <a:lnTo>
                    <a:pt x="26" y="86"/>
                  </a:lnTo>
                  <a:lnTo>
                    <a:pt x="60" y="76"/>
                  </a:lnTo>
                  <a:lnTo>
                    <a:pt x="77" y="66"/>
                  </a:lnTo>
                  <a:lnTo>
                    <a:pt x="85" y="104"/>
                  </a:lnTo>
                  <a:lnTo>
                    <a:pt x="111" y="132"/>
                  </a:lnTo>
                  <a:lnTo>
                    <a:pt x="111" y="104"/>
                  </a:lnTo>
                  <a:lnTo>
                    <a:pt x="111" y="76"/>
                  </a:lnTo>
                  <a:lnTo>
                    <a:pt x="103" y="66"/>
                  </a:lnTo>
                  <a:lnTo>
                    <a:pt x="68" y="18"/>
                  </a:lnTo>
                  <a:lnTo>
                    <a:pt x="77" y="0"/>
                  </a:lnTo>
                  <a:lnTo>
                    <a:pt x="119" y="57"/>
                  </a:lnTo>
                  <a:lnTo>
                    <a:pt x="119" y="76"/>
                  </a:lnTo>
                  <a:lnTo>
                    <a:pt x="127" y="104"/>
                  </a:lnTo>
                  <a:lnTo>
                    <a:pt x="127" y="142"/>
                  </a:lnTo>
                  <a:lnTo>
                    <a:pt x="137" y="152"/>
                  </a:lnTo>
                  <a:lnTo>
                    <a:pt x="93" y="208"/>
                  </a:lnTo>
                  <a:lnTo>
                    <a:pt x="68" y="2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8" name="Freeform 29"/>
            <p:cNvSpPr>
              <a:spLocks/>
            </p:cNvSpPr>
            <p:nvPr/>
          </p:nvSpPr>
          <p:spPr bwMode="auto">
            <a:xfrm>
              <a:off x="1422" y="2586"/>
              <a:ext cx="77" cy="103"/>
            </a:xfrm>
            <a:custGeom>
              <a:avLst/>
              <a:gdLst>
                <a:gd name="T0" fmla="*/ 4 w 154"/>
                <a:gd name="T1" fmla="*/ 51 h 208"/>
                <a:gd name="T2" fmla="*/ 0 w 154"/>
                <a:gd name="T3" fmla="*/ 46 h 208"/>
                <a:gd name="T4" fmla="*/ 6 w 154"/>
                <a:gd name="T5" fmla="*/ 37 h 208"/>
                <a:gd name="T6" fmla="*/ 9 w 154"/>
                <a:gd name="T7" fmla="*/ 35 h 208"/>
                <a:gd name="T8" fmla="*/ 6 w 154"/>
                <a:gd name="T9" fmla="*/ 30 h 208"/>
                <a:gd name="T10" fmla="*/ 6 w 154"/>
                <a:gd name="T11" fmla="*/ 21 h 208"/>
                <a:gd name="T12" fmla="*/ 10 w 154"/>
                <a:gd name="T13" fmla="*/ 14 h 208"/>
                <a:gd name="T14" fmla="*/ 18 w 154"/>
                <a:gd name="T15" fmla="*/ 16 h 208"/>
                <a:gd name="T16" fmla="*/ 19 w 154"/>
                <a:gd name="T17" fmla="*/ 7 h 208"/>
                <a:gd name="T18" fmla="*/ 21 w 154"/>
                <a:gd name="T19" fmla="*/ 0 h 208"/>
                <a:gd name="T20" fmla="*/ 25 w 154"/>
                <a:gd name="T21" fmla="*/ 2 h 208"/>
                <a:gd name="T22" fmla="*/ 37 w 154"/>
                <a:gd name="T23" fmla="*/ 9 h 208"/>
                <a:gd name="T24" fmla="*/ 39 w 154"/>
                <a:gd name="T25" fmla="*/ 14 h 208"/>
                <a:gd name="T26" fmla="*/ 39 w 154"/>
                <a:gd name="T27" fmla="*/ 21 h 208"/>
                <a:gd name="T28" fmla="*/ 32 w 154"/>
                <a:gd name="T29" fmla="*/ 14 h 208"/>
                <a:gd name="T30" fmla="*/ 25 w 154"/>
                <a:gd name="T31" fmla="*/ 7 h 208"/>
                <a:gd name="T32" fmla="*/ 23 w 154"/>
                <a:gd name="T33" fmla="*/ 9 h 208"/>
                <a:gd name="T34" fmla="*/ 23 w 154"/>
                <a:gd name="T35" fmla="*/ 16 h 208"/>
                <a:gd name="T36" fmla="*/ 25 w 154"/>
                <a:gd name="T37" fmla="*/ 28 h 208"/>
                <a:gd name="T38" fmla="*/ 21 w 154"/>
                <a:gd name="T39" fmla="*/ 32 h 208"/>
                <a:gd name="T40" fmla="*/ 19 w 154"/>
                <a:gd name="T41" fmla="*/ 28 h 208"/>
                <a:gd name="T42" fmla="*/ 12 w 154"/>
                <a:gd name="T43" fmla="*/ 23 h 208"/>
                <a:gd name="T44" fmla="*/ 12 w 154"/>
                <a:gd name="T45" fmla="*/ 28 h 208"/>
                <a:gd name="T46" fmla="*/ 12 w 154"/>
                <a:gd name="T47" fmla="*/ 32 h 208"/>
                <a:gd name="T48" fmla="*/ 14 w 154"/>
                <a:gd name="T49" fmla="*/ 39 h 208"/>
                <a:gd name="T50" fmla="*/ 10 w 154"/>
                <a:gd name="T51" fmla="*/ 39 h 208"/>
                <a:gd name="T52" fmla="*/ 9 w 154"/>
                <a:gd name="T53" fmla="*/ 42 h 208"/>
                <a:gd name="T54" fmla="*/ 6 w 154"/>
                <a:gd name="T55" fmla="*/ 44 h 208"/>
                <a:gd name="T56" fmla="*/ 6 w 154"/>
                <a:gd name="T57" fmla="*/ 46 h 208"/>
                <a:gd name="T58" fmla="*/ 18 w 154"/>
                <a:gd name="T59" fmla="*/ 46 h 208"/>
                <a:gd name="T60" fmla="*/ 14 w 154"/>
                <a:gd name="T61" fmla="*/ 51 h 208"/>
                <a:gd name="T62" fmla="*/ 4 w 154"/>
                <a:gd name="T63" fmla="*/ 51 h 2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4"/>
                <a:gd name="T97" fmla="*/ 0 h 208"/>
                <a:gd name="T98" fmla="*/ 154 w 154"/>
                <a:gd name="T99" fmla="*/ 208 h 2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4" h="208">
                  <a:moveTo>
                    <a:pt x="16" y="208"/>
                  </a:moveTo>
                  <a:lnTo>
                    <a:pt x="0" y="188"/>
                  </a:lnTo>
                  <a:lnTo>
                    <a:pt x="25" y="150"/>
                  </a:lnTo>
                  <a:lnTo>
                    <a:pt x="34" y="142"/>
                  </a:lnTo>
                  <a:lnTo>
                    <a:pt x="25" y="122"/>
                  </a:lnTo>
                  <a:lnTo>
                    <a:pt x="25" y="84"/>
                  </a:lnTo>
                  <a:lnTo>
                    <a:pt x="43" y="56"/>
                  </a:lnTo>
                  <a:lnTo>
                    <a:pt x="69" y="66"/>
                  </a:lnTo>
                  <a:lnTo>
                    <a:pt x="77" y="28"/>
                  </a:lnTo>
                  <a:lnTo>
                    <a:pt x="85" y="0"/>
                  </a:lnTo>
                  <a:lnTo>
                    <a:pt x="102" y="8"/>
                  </a:lnTo>
                  <a:lnTo>
                    <a:pt x="146" y="37"/>
                  </a:lnTo>
                  <a:lnTo>
                    <a:pt x="154" y="56"/>
                  </a:lnTo>
                  <a:lnTo>
                    <a:pt x="154" y="84"/>
                  </a:lnTo>
                  <a:lnTo>
                    <a:pt x="128" y="56"/>
                  </a:lnTo>
                  <a:lnTo>
                    <a:pt x="102" y="28"/>
                  </a:lnTo>
                  <a:lnTo>
                    <a:pt x="93" y="37"/>
                  </a:lnTo>
                  <a:lnTo>
                    <a:pt x="93" y="66"/>
                  </a:lnTo>
                  <a:lnTo>
                    <a:pt x="102" y="113"/>
                  </a:lnTo>
                  <a:lnTo>
                    <a:pt x="85" y="132"/>
                  </a:lnTo>
                  <a:lnTo>
                    <a:pt x="77" y="113"/>
                  </a:lnTo>
                  <a:lnTo>
                    <a:pt x="51" y="94"/>
                  </a:lnTo>
                  <a:lnTo>
                    <a:pt x="51" y="113"/>
                  </a:lnTo>
                  <a:lnTo>
                    <a:pt x="51" y="132"/>
                  </a:lnTo>
                  <a:lnTo>
                    <a:pt x="59" y="160"/>
                  </a:lnTo>
                  <a:lnTo>
                    <a:pt x="43" y="160"/>
                  </a:lnTo>
                  <a:lnTo>
                    <a:pt x="34" y="169"/>
                  </a:lnTo>
                  <a:lnTo>
                    <a:pt x="25" y="179"/>
                  </a:lnTo>
                  <a:lnTo>
                    <a:pt x="25" y="188"/>
                  </a:lnTo>
                  <a:lnTo>
                    <a:pt x="69" y="188"/>
                  </a:lnTo>
                  <a:lnTo>
                    <a:pt x="59" y="208"/>
                  </a:lnTo>
                  <a:lnTo>
                    <a:pt x="16" y="2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59" name="Freeform 30"/>
            <p:cNvSpPr>
              <a:spLocks/>
            </p:cNvSpPr>
            <p:nvPr/>
          </p:nvSpPr>
          <p:spPr bwMode="auto">
            <a:xfrm>
              <a:off x="2235" y="2576"/>
              <a:ext cx="81" cy="109"/>
            </a:xfrm>
            <a:custGeom>
              <a:avLst/>
              <a:gdLst>
                <a:gd name="T0" fmla="*/ 0 w 162"/>
                <a:gd name="T1" fmla="*/ 55 h 217"/>
                <a:gd name="T2" fmla="*/ 4 w 162"/>
                <a:gd name="T3" fmla="*/ 38 h 217"/>
                <a:gd name="T4" fmla="*/ 6 w 162"/>
                <a:gd name="T5" fmla="*/ 31 h 217"/>
                <a:gd name="T6" fmla="*/ 12 w 162"/>
                <a:gd name="T7" fmla="*/ 0 h 217"/>
                <a:gd name="T8" fmla="*/ 14 w 162"/>
                <a:gd name="T9" fmla="*/ 0 h 217"/>
                <a:gd name="T10" fmla="*/ 20 w 162"/>
                <a:gd name="T11" fmla="*/ 0 h 217"/>
                <a:gd name="T12" fmla="*/ 23 w 162"/>
                <a:gd name="T13" fmla="*/ 0 h 217"/>
                <a:gd name="T14" fmla="*/ 25 w 162"/>
                <a:gd name="T15" fmla="*/ 0 h 217"/>
                <a:gd name="T16" fmla="*/ 27 w 162"/>
                <a:gd name="T17" fmla="*/ 0 h 217"/>
                <a:gd name="T18" fmla="*/ 27 w 162"/>
                <a:gd name="T19" fmla="*/ 5 h 217"/>
                <a:gd name="T20" fmla="*/ 32 w 162"/>
                <a:gd name="T21" fmla="*/ 7 h 217"/>
                <a:gd name="T22" fmla="*/ 34 w 162"/>
                <a:gd name="T23" fmla="*/ 5 h 217"/>
                <a:gd name="T24" fmla="*/ 41 w 162"/>
                <a:gd name="T25" fmla="*/ 5 h 217"/>
                <a:gd name="T26" fmla="*/ 39 w 162"/>
                <a:gd name="T27" fmla="*/ 10 h 217"/>
                <a:gd name="T28" fmla="*/ 39 w 162"/>
                <a:gd name="T29" fmla="*/ 12 h 217"/>
                <a:gd name="T30" fmla="*/ 36 w 162"/>
                <a:gd name="T31" fmla="*/ 14 h 217"/>
                <a:gd name="T32" fmla="*/ 34 w 162"/>
                <a:gd name="T33" fmla="*/ 17 h 217"/>
                <a:gd name="T34" fmla="*/ 34 w 162"/>
                <a:gd name="T35" fmla="*/ 22 h 217"/>
                <a:gd name="T36" fmla="*/ 32 w 162"/>
                <a:gd name="T37" fmla="*/ 24 h 217"/>
                <a:gd name="T38" fmla="*/ 30 w 162"/>
                <a:gd name="T39" fmla="*/ 26 h 217"/>
                <a:gd name="T40" fmla="*/ 27 w 162"/>
                <a:gd name="T41" fmla="*/ 29 h 217"/>
                <a:gd name="T42" fmla="*/ 25 w 162"/>
                <a:gd name="T43" fmla="*/ 31 h 217"/>
                <a:gd name="T44" fmla="*/ 23 w 162"/>
                <a:gd name="T45" fmla="*/ 33 h 217"/>
                <a:gd name="T46" fmla="*/ 21 w 162"/>
                <a:gd name="T47" fmla="*/ 38 h 217"/>
                <a:gd name="T48" fmla="*/ 20 w 162"/>
                <a:gd name="T49" fmla="*/ 41 h 217"/>
                <a:gd name="T50" fmla="*/ 17 w 162"/>
                <a:gd name="T51" fmla="*/ 43 h 217"/>
                <a:gd name="T52" fmla="*/ 14 w 162"/>
                <a:gd name="T53" fmla="*/ 45 h 217"/>
                <a:gd name="T54" fmla="*/ 12 w 162"/>
                <a:gd name="T55" fmla="*/ 47 h 217"/>
                <a:gd name="T56" fmla="*/ 10 w 162"/>
                <a:gd name="T57" fmla="*/ 50 h 217"/>
                <a:gd name="T58" fmla="*/ 6 w 162"/>
                <a:gd name="T59" fmla="*/ 52 h 217"/>
                <a:gd name="T60" fmla="*/ 0 w 162"/>
                <a:gd name="T61" fmla="*/ 55 h 21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2"/>
                <a:gd name="T94" fmla="*/ 0 h 217"/>
                <a:gd name="T95" fmla="*/ 162 w 162"/>
                <a:gd name="T96" fmla="*/ 217 h 21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2" h="217">
                  <a:moveTo>
                    <a:pt x="0" y="217"/>
                  </a:moveTo>
                  <a:lnTo>
                    <a:pt x="16" y="151"/>
                  </a:lnTo>
                  <a:lnTo>
                    <a:pt x="25" y="122"/>
                  </a:lnTo>
                  <a:lnTo>
                    <a:pt x="51" y="0"/>
                  </a:lnTo>
                  <a:lnTo>
                    <a:pt x="59" y="0"/>
                  </a:lnTo>
                  <a:lnTo>
                    <a:pt x="77" y="0"/>
                  </a:lnTo>
                  <a:lnTo>
                    <a:pt x="93" y="0"/>
                  </a:lnTo>
                  <a:lnTo>
                    <a:pt x="102" y="0"/>
                  </a:lnTo>
                  <a:lnTo>
                    <a:pt x="110" y="0"/>
                  </a:lnTo>
                  <a:lnTo>
                    <a:pt x="110" y="19"/>
                  </a:lnTo>
                  <a:lnTo>
                    <a:pt x="128" y="27"/>
                  </a:lnTo>
                  <a:lnTo>
                    <a:pt x="136" y="19"/>
                  </a:lnTo>
                  <a:lnTo>
                    <a:pt x="162" y="19"/>
                  </a:lnTo>
                  <a:lnTo>
                    <a:pt x="154" y="37"/>
                  </a:lnTo>
                  <a:lnTo>
                    <a:pt x="154" y="47"/>
                  </a:lnTo>
                  <a:lnTo>
                    <a:pt x="144" y="56"/>
                  </a:lnTo>
                  <a:lnTo>
                    <a:pt x="136" y="66"/>
                  </a:lnTo>
                  <a:lnTo>
                    <a:pt x="136" y="85"/>
                  </a:lnTo>
                  <a:lnTo>
                    <a:pt x="128" y="93"/>
                  </a:lnTo>
                  <a:lnTo>
                    <a:pt x="120" y="103"/>
                  </a:lnTo>
                  <a:lnTo>
                    <a:pt x="110" y="113"/>
                  </a:lnTo>
                  <a:lnTo>
                    <a:pt x="102" y="122"/>
                  </a:lnTo>
                  <a:lnTo>
                    <a:pt x="93" y="132"/>
                  </a:lnTo>
                  <a:lnTo>
                    <a:pt x="85" y="151"/>
                  </a:lnTo>
                  <a:lnTo>
                    <a:pt x="77" y="161"/>
                  </a:lnTo>
                  <a:lnTo>
                    <a:pt x="67" y="169"/>
                  </a:lnTo>
                  <a:lnTo>
                    <a:pt x="59" y="179"/>
                  </a:lnTo>
                  <a:lnTo>
                    <a:pt x="51" y="188"/>
                  </a:lnTo>
                  <a:lnTo>
                    <a:pt x="43" y="198"/>
                  </a:lnTo>
                  <a:lnTo>
                    <a:pt x="25" y="207"/>
                  </a:lnTo>
                  <a:lnTo>
                    <a:pt x="0" y="217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0" name="Freeform 31"/>
            <p:cNvSpPr>
              <a:spLocks/>
            </p:cNvSpPr>
            <p:nvPr/>
          </p:nvSpPr>
          <p:spPr bwMode="auto">
            <a:xfrm>
              <a:off x="1815" y="2665"/>
              <a:ext cx="22" cy="20"/>
            </a:xfrm>
            <a:custGeom>
              <a:avLst/>
              <a:gdLst>
                <a:gd name="T0" fmla="*/ 0 w 44"/>
                <a:gd name="T1" fmla="*/ 11 h 38"/>
                <a:gd name="T2" fmla="*/ 0 w 44"/>
                <a:gd name="T3" fmla="*/ 5 h 38"/>
                <a:gd name="T4" fmla="*/ 0 w 44"/>
                <a:gd name="T5" fmla="*/ 3 h 38"/>
                <a:gd name="T6" fmla="*/ 6 w 44"/>
                <a:gd name="T7" fmla="*/ 0 h 38"/>
                <a:gd name="T8" fmla="*/ 11 w 44"/>
                <a:gd name="T9" fmla="*/ 0 h 38"/>
                <a:gd name="T10" fmla="*/ 5 w 44"/>
                <a:gd name="T11" fmla="*/ 11 h 38"/>
                <a:gd name="T12" fmla="*/ 0 w 44"/>
                <a:gd name="T13" fmla="*/ 11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4"/>
                <a:gd name="T22" fmla="*/ 0 h 38"/>
                <a:gd name="T23" fmla="*/ 44 w 44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4" h="38">
                  <a:moveTo>
                    <a:pt x="0" y="38"/>
                  </a:moveTo>
                  <a:lnTo>
                    <a:pt x="0" y="19"/>
                  </a:lnTo>
                  <a:lnTo>
                    <a:pt x="0" y="9"/>
                  </a:lnTo>
                  <a:lnTo>
                    <a:pt x="26" y="0"/>
                  </a:lnTo>
                  <a:lnTo>
                    <a:pt x="44" y="0"/>
                  </a:lnTo>
                  <a:lnTo>
                    <a:pt x="18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1" name="Freeform 32"/>
            <p:cNvSpPr>
              <a:spLocks/>
            </p:cNvSpPr>
            <p:nvPr/>
          </p:nvSpPr>
          <p:spPr bwMode="auto">
            <a:xfrm>
              <a:off x="2418" y="2604"/>
              <a:ext cx="95" cy="81"/>
            </a:xfrm>
            <a:custGeom>
              <a:avLst/>
              <a:gdLst>
                <a:gd name="T0" fmla="*/ 9 w 188"/>
                <a:gd name="T1" fmla="*/ 41 h 161"/>
                <a:gd name="T2" fmla="*/ 7 w 188"/>
                <a:gd name="T3" fmla="*/ 38 h 161"/>
                <a:gd name="T4" fmla="*/ 9 w 188"/>
                <a:gd name="T5" fmla="*/ 24 h 161"/>
                <a:gd name="T6" fmla="*/ 2 w 188"/>
                <a:gd name="T7" fmla="*/ 19 h 161"/>
                <a:gd name="T8" fmla="*/ 2 w 188"/>
                <a:gd name="T9" fmla="*/ 12 h 161"/>
                <a:gd name="T10" fmla="*/ 0 w 188"/>
                <a:gd name="T11" fmla="*/ 10 h 161"/>
                <a:gd name="T12" fmla="*/ 5 w 188"/>
                <a:gd name="T13" fmla="*/ 0 h 161"/>
                <a:gd name="T14" fmla="*/ 22 w 188"/>
                <a:gd name="T15" fmla="*/ 15 h 161"/>
                <a:gd name="T16" fmla="*/ 22 w 188"/>
                <a:gd name="T17" fmla="*/ 17 h 161"/>
                <a:gd name="T18" fmla="*/ 9 w 188"/>
                <a:gd name="T19" fmla="*/ 10 h 161"/>
                <a:gd name="T20" fmla="*/ 18 w 188"/>
                <a:gd name="T21" fmla="*/ 24 h 161"/>
                <a:gd name="T22" fmla="*/ 18 w 188"/>
                <a:gd name="T23" fmla="*/ 29 h 161"/>
                <a:gd name="T24" fmla="*/ 11 w 188"/>
                <a:gd name="T25" fmla="*/ 33 h 161"/>
                <a:gd name="T26" fmla="*/ 22 w 188"/>
                <a:gd name="T27" fmla="*/ 31 h 161"/>
                <a:gd name="T28" fmla="*/ 26 w 188"/>
                <a:gd name="T29" fmla="*/ 27 h 161"/>
                <a:gd name="T30" fmla="*/ 37 w 188"/>
                <a:gd name="T31" fmla="*/ 31 h 161"/>
                <a:gd name="T32" fmla="*/ 39 w 188"/>
                <a:gd name="T33" fmla="*/ 29 h 161"/>
                <a:gd name="T34" fmla="*/ 41 w 188"/>
                <a:gd name="T35" fmla="*/ 24 h 161"/>
                <a:gd name="T36" fmla="*/ 39 w 188"/>
                <a:gd name="T37" fmla="*/ 22 h 161"/>
                <a:gd name="T38" fmla="*/ 39 w 188"/>
                <a:gd name="T39" fmla="*/ 19 h 161"/>
                <a:gd name="T40" fmla="*/ 46 w 188"/>
                <a:gd name="T41" fmla="*/ 22 h 161"/>
                <a:gd name="T42" fmla="*/ 46 w 188"/>
                <a:gd name="T43" fmla="*/ 24 h 161"/>
                <a:gd name="T44" fmla="*/ 48 w 188"/>
                <a:gd name="T45" fmla="*/ 24 h 161"/>
                <a:gd name="T46" fmla="*/ 44 w 188"/>
                <a:gd name="T47" fmla="*/ 33 h 161"/>
                <a:gd name="T48" fmla="*/ 41 w 188"/>
                <a:gd name="T49" fmla="*/ 36 h 161"/>
                <a:gd name="T50" fmla="*/ 39 w 188"/>
                <a:gd name="T51" fmla="*/ 36 h 161"/>
                <a:gd name="T52" fmla="*/ 33 w 188"/>
                <a:gd name="T53" fmla="*/ 36 h 161"/>
                <a:gd name="T54" fmla="*/ 28 w 188"/>
                <a:gd name="T55" fmla="*/ 36 h 161"/>
                <a:gd name="T56" fmla="*/ 24 w 188"/>
                <a:gd name="T57" fmla="*/ 38 h 161"/>
                <a:gd name="T58" fmla="*/ 18 w 188"/>
                <a:gd name="T59" fmla="*/ 41 h 161"/>
                <a:gd name="T60" fmla="*/ 9 w 188"/>
                <a:gd name="T61" fmla="*/ 41 h 16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88"/>
                <a:gd name="T94" fmla="*/ 0 h 161"/>
                <a:gd name="T95" fmla="*/ 188 w 188"/>
                <a:gd name="T96" fmla="*/ 161 h 16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88" h="161">
                  <a:moveTo>
                    <a:pt x="34" y="161"/>
                  </a:moveTo>
                  <a:lnTo>
                    <a:pt x="26" y="151"/>
                  </a:lnTo>
                  <a:lnTo>
                    <a:pt x="34" y="95"/>
                  </a:lnTo>
                  <a:lnTo>
                    <a:pt x="8" y="76"/>
                  </a:lnTo>
                  <a:lnTo>
                    <a:pt x="8" y="47"/>
                  </a:lnTo>
                  <a:lnTo>
                    <a:pt x="0" y="37"/>
                  </a:lnTo>
                  <a:lnTo>
                    <a:pt x="18" y="0"/>
                  </a:lnTo>
                  <a:lnTo>
                    <a:pt x="85" y="57"/>
                  </a:lnTo>
                  <a:lnTo>
                    <a:pt x="85" y="66"/>
                  </a:lnTo>
                  <a:lnTo>
                    <a:pt x="34" y="37"/>
                  </a:lnTo>
                  <a:lnTo>
                    <a:pt x="69" y="95"/>
                  </a:lnTo>
                  <a:lnTo>
                    <a:pt x="69" y="113"/>
                  </a:lnTo>
                  <a:lnTo>
                    <a:pt x="43" y="132"/>
                  </a:lnTo>
                  <a:lnTo>
                    <a:pt x="85" y="123"/>
                  </a:lnTo>
                  <a:lnTo>
                    <a:pt x="103" y="105"/>
                  </a:lnTo>
                  <a:lnTo>
                    <a:pt x="146" y="123"/>
                  </a:lnTo>
                  <a:lnTo>
                    <a:pt x="154" y="113"/>
                  </a:lnTo>
                  <a:lnTo>
                    <a:pt x="163" y="95"/>
                  </a:lnTo>
                  <a:lnTo>
                    <a:pt x="154" y="85"/>
                  </a:lnTo>
                  <a:lnTo>
                    <a:pt x="154" y="76"/>
                  </a:lnTo>
                  <a:lnTo>
                    <a:pt x="180" y="85"/>
                  </a:lnTo>
                  <a:lnTo>
                    <a:pt x="180" y="95"/>
                  </a:lnTo>
                  <a:lnTo>
                    <a:pt x="188" y="95"/>
                  </a:lnTo>
                  <a:lnTo>
                    <a:pt x="172" y="132"/>
                  </a:lnTo>
                  <a:lnTo>
                    <a:pt x="163" y="142"/>
                  </a:lnTo>
                  <a:lnTo>
                    <a:pt x="154" y="142"/>
                  </a:lnTo>
                  <a:lnTo>
                    <a:pt x="129" y="142"/>
                  </a:lnTo>
                  <a:lnTo>
                    <a:pt x="111" y="142"/>
                  </a:lnTo>
                  <a:lnTo>
                    <a:pt x="95" y="151"/>
                  </a:lnTo>
                  <a:lnTo>
                    <a:pt x="69" y="161"/>
                  </a:lnTo>
                  <a:lnTo>
                    <a:pt x="34" y="1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2" name="Freeform 33"/>
            <p:cNvSpPr>
              <a:spLocks/>
            </p:cNvSpPr>
            <p:nvPr/>
          </p:nvSpPr>
          <p:spPr bwMode="auto">
            <a:xfrm>
              <a:off x="1871" y="2566"/>
              <a:ext cx="55" cy="61"/>
            </a:xfrm>
            <a:custGeom>
              <a:avLst/>
              <a:gdLst>
                <a:gd name="T0" fmla="*/ 11 w 112"/>
                <a:gd name="T1" fmla="*/ 31 h 122"/>
                <a:gd name="T2" fmla="*/ 2 w 112"/>
                <a:gd name="T3" fmla="*/ 19 h 122"/>
                <a:gd name="T4" fmla="*/ 2 w 112"/>
                <a:gd name="T5" fmla="*/ 14 h 122"/>
                <a:gd name="T6" fmla="*/ 0 w 112"/>
                <a:gd name="T7" fmla="*/ 12 h 122"/>
                <a:gd name="T8" fmla="*/ 0 w 112"/>
                <a:gd name="T9" fmla="*/ 5 h 122"/>
                <a:gd name="T10" fmla="*/ 0 w 112"/>
                <a:gd name="T11" fmla="*/ 0 h 122"/>
                <a:gd name="T12" fmla="*/ 11 w 112"/>
                <a:gd name="T13" fmla="*/ 14 h 122"/>
                <a:gd name="T14" fmla="*/ 19 w 112"/>
                <a:gd name="T15" fmla="*/ 24 h 122"/>
                <a:gd name="T16" fmla="*/ 27 w 112"/>
                <a:gd name="T17" fmla="*/ 24 h 122"/>
                <a:gd name="T18" fmla="*/ 25 w 112"/>
                <a:gd name="T19" fmla="*/ 28 h 122"/>
                <a:gd name="T20" fmla="*/ 19 w 112"/>
                <a:gd name="T21" fmla="*/ 28 h 122"/>
                <a:gd name="T22" fmla="*/ 15 w 112"/>
                <a:gd name="T23" fmla="*/ 26 h 122"/>
                <a:gd name="T24" fmla="*/ 15 w 112"/>
                <a:gd name="T25" fmla="*/ 28 h 122"/>
                <a:gd name="T26" fmla="*/ 15 w 112"/>
                <a:gd name="T27" fmla="*/ 31 h 122"/>
                <a:gd name="T28" fmla="*/ 13 w 112"/>
                <a:gd name="T29" fmla="*/ 31 h 122"/>
                <a:gd name="T30" fmla="*/ 13 w 112"/>
                <a:gd name="T31" fmla="*/ 31 h 122"/>
                <a:gd name="T32" fmla="*/ 11 w 112"/>
                <a:gd name="T33" fmla="*/ 31 h 1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2"/>
                <a:gd name="T52" fmla="*/ 0 h 122"/>
                <a:gd name="T53" fmla="*/ 112 w 112"/>
                <a:gd name="T54" fmla="*/ 122 h 1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2" h="122">
                  <a:moveTo>
                    <a:pt x="44" y="122"/>
                  </a:moveTo>
                  <a:lnTo>
                    <a:pt x="10" y="75"/>
                  </a:lnTo>
                  <a:lnTo>
                    <a:pt x="10" y="56"/>
                  </a:lnTo>
                  <a:lnTo>
                    <a:pt x="0" y="46"/>
                  </a:lnTo>
                  <a:lnTo>
                    <a:pt x="0" y="19"/>
                  </a:lnTo>
                  <a:lnTo>
                    <a:pt x="0" y="0"/>
                  </a:lnTo>
                  <a:lnTo>
                    <a:pt x="44" y="56"/>
                  </a:lnTo>
                  <a:lnTo>
                    <a:pt x="77" y="94"/>
                  </a:lnTo>
                  <a:lnTo>
                    <a:pt x="112" y="94"/>
                  </a:lnTo>
                  <a:lnTo>
                    <a:pt x="104" y="112"/>
                  </a:lnTo>
                  <a:lnTo>
                    <a:pt x="77" y="112"/>
                  </a:lnTo>
                  <a:lnTo>
                    <a:pt x="61" y="104"/>
                  </a:lnTo>
                  <a:lnTo>
                    <a:pt x="61" y="112"/>
                  </a:lnTo>
                  <a:lnTo>
                    <a:pt x="61" y="122"/>
                  </a:lnTo>
                  <a:lnTo>
                    <a:pt x="53" y="122"/>
                  </a:lnTo>
                  <a:lnTo>
                    <a:pt x="44" y="1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3" name="Freeform 34"/>
            <p:cNvSpPr>
              <a:spLocks/>
            </p:cNvSpPr>
            <p:nvPr/>
          </p:nvSpPr>
          <p:spPr bwMode="auto">
            <a:xfrm>
              <a:off x="1726" y="2524"/>
              <a:ext cx="111" cy="85"/>
            </a:xfrm>
            <a:custGeom>
              <a:avLst/>
              <a:gdLst>
                <a:gd name="T0" fmla="*/ 32 w 223"/>
                <a:gd name="T1" fmla="*/ 42 h 171"/>
                <a:gd name="T2" fmla="*/ 23 w 223"/>
                <a:gd name="T3" fmla="*/ 35 h 171"/>
                <a:gd name="T4" fmla="*/ 17 w 223"/>
                <a:gd name="T5" fmla="*/ 35 h 171"/>
                <a:gd name="T6" fmla="*/ 10 w 223"/>
                <a:gd name="T7" fmla="*/ 33 h 171"/>
                <a:gd name="T8" fmla="*/ 8 w 223"/>
                <a:gd name="T9" fmla="*/ 31 h 171"/>
                <a:gd name="T10" fmla="*/ 8 w 223"/>
                <a:gd name="T11" fmla="*/ 21 h 171"/>
                <a:gd name="T12" fmla="*/ 6 w 223"/>
                <a:gd name="T13" fmla="*/ 21 h 171"/>
                <a:gd name="T14" fmla="*/ 0 w 223"/>
                <a:gd name="T15" fmla="*/ 16 h 171"/>
                <a:gd name="T16" fmla="*/ 0 w 223"/>
                <a:gd name="T17" fmla="*/ 14 h 171"/>
                <a:gd name="T18" fmla="*/ 8 w 223"/>
                <a:gd name="T19" fmla="*/ 0 h 171"/>
                <a:gd name="T20" fmla="*/ 15 w 223"/>
                <a:gd name="T21" fmla="*/ 0 h 171"/>
                <a:gd name="T22" fmla="*/ 6 w 223"/>
                <a:gd name="T23" fmla="*/ 12 h 171"/>
                <a:gd name="T24" fmla="*/ 6 w 223"/>
                <a:gd name="T25" fmla="*/ 14 h 171"/>
                <a:gd name="T26" fmla="*/ 17 w 223"/>
                <a:gd name="T27" fmla="*/ 14 h 171"/>
                <a:gd name="T28" fmla="*/ 19 w 223"/>
                <a:gd name="T29" fmla="*/ 14 h 171"/>
                <a:gd name="T30" fmla="*/ 25 w 223"/>
                <a:gd name="T31" fmla="*/ 12 h 171"/>
                <a:gd name="T32" fmla="*/ 23 w 223"/>
                <a:gd name="T33" fmla="*/ 21 h 171"/>
                <a:gd name="T34" fmla="*/ 21 w 223"/>
                <a:gd name="T35" fmla="*/ 31 h 171"/>
                <a:gd name="T36" fmla="*/ 25 w 223"/>
                <a:gd name="T37" fmla="*/ 31 h 171"/>
                <a:gd name="T38" fmla="*/ 34 w 223"/>
                <a:gd name="T39" fmla="*/ 23 h 171"/>
                <a:gd name="T40" fmla="*/ 36 w 223"/>
                <a:gd name="T41" fmla="*/ 14 h 171"/>
                <a:gd name="T42" fmla="*/ 40 w 223"/>
                <a:gd name="T43" fmla="*/ 14 h 171"/>
                <a:gd name="T44" fmla="*/ 44 w 223"/>
                <a:gd name="T45" fmla="*/ 28 h 171"/>
                <a:gd name="T46" fmla="*/ 47 w 223"/>
                <a:gd name="T47" fmla="*/ 26 h 171"/>
                <a:gd name="T48" fmla="*/ 49 w 223"/>
                <a:gd name="T49" fmla="*/ 21 h 171"/>
                <a:gd name="T50" fmla="*/ 51 w 223"/>
                <a:gd name="T51" fmla="*/ 14 h 171"/>
                <a:gd name="T52" fmla="*/ 55 w 223"/>
                <a:gd name="T53" fmla="*/ 16 h 171"/>
                <a:gd name="T54" fmla="*/ 53 w 223"/>
                <a:gd name="T55" fmla="*/ 26 h 171"/>
                <a:gd name="T56" fmla="*/ 47 w 223"/>
                <a:gd name="T57" fmla="*/ 38 h 171"/>
                <a:gd name="T58" fmla="*/ 40 w 223"/>
                <a:gd name="T59" fmla="*/ 35 h 171"/>
                <a:gd name="T60" fmla="*/ 38 w 223"/>
                <a:gd name="T61" fmla="*/ 40 h 171"/>
                <a:gd name="T62" fmla="*/ 32 w 223"/>
                <a:gd name="T63" fmla="*/ 42 h 17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23"/>
                <a:gd name="T97" fmla="*/ 0 h 171"/>
                <a:gd name="T98" fmla="*/ 223 w 223"/>
                <a:gd name="T99" fmla="*/ 171 h 17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23" h="171">
                  <a:moveTo>
                    <a:pt x="128" y="171"/>
                  </a:moveTo>
                  <a:lnTo>
                    <a:pt x="94" y="142"/>
                  </a:lnTo>
                  <a:lnTo>
                    <a:pt x="69" y="142"/>
                  </a:lnTo>
                  <a:lnTo>
                    <a:pt x="43" y="132"/>
                  </a:lnTo>
                  <a:lnTo>
                    <a:pt x="35" y="124"/>
                  </a:lnTo>
                  <a:lnTo>
                    <a:pt x="35" y="86"/>
                  </a:lnTo>
                  <a:lnTo>
                    <a:pt x="25" y="86"/>
                  </a:lnTo>
                  <a:lnTo>
                    <a:pt x="0" y="66"/>
                  </a:lnTo>
                  <a:lnTo>
                    <a:pt x="0" y="58"/>
                  </a:lnTo>
                  <a:lnTo>
                    <a:pt x="35" y="0"/>
                  </a:lnTo>
                  <a:lnTo>
                    <a:pt x="60" y="0"/>
                  </a:lnTo>
                  <a:lnTo>
                    <a:pt x="25" y="48"/>
                  </a:lnTo>
                  <a:lnTo>
                    <a:pt x="25" y="58"/>
                  </a:lnTo>
                  <a:lnTo>
                    <a:pt x="69" y="58"/>
                  </a:lnTo>
                  <a:lnTo>
                    <a:pt x="77" y="58"/>
                  </a:lnTo>
                  <a:lnTo>
                    <a:pt x="102" y="48"/>
                  </a:lnTo>
                  <a:lnTo>
                    <a:pt x="94" y="86"/>
                  </a:lnTo>
                  <a:lnTo>
                    <a:pt x="86" y="124"/>
                  </a:lnTo>
                  <a:lnTo>
                    <a:pt x="102" y="124"/>
                  </a:lnTo>
                  <a:lnTo>
                    <a:pt x="137" y="95"/>
                  </a:lnTo>
                  <a:lnTo>
                    <a:pt x="146" y="58"/>
                  </a:lnTo>
                  <a:lnTo>
                    <a:pt x="163" y="58"/>
                  </a:lnTo>
                  <a:lnTo>
                    <a:pt x="179" y="114"/>
                  </a:lnTo>
                  <a:lnTo>
                    <a:pt x="189" y="105"/>
                  </a:lnTo>
                  <a:lnTo>
                    <a:pt x="197" y="86"/>
                  </a:lnTo>
                  <a:lnTo>
                    <a:pt x="205" y="58"/>
                  </a:lnTo>
                  <a:lnTo>
                    <a:pt x="223" y="66"/>
                  </a:lnTo>
                  <a:lnTo>
                    <a:pt x="214" y="105"/>
                  </a:lnTo>
                  <a:lnTo>
                    <a:pt x="189" y="152"/>
                  </a:lnTo>
                  <a:lnTo>
                    <a:pt x="163" y="142"/>
                  </a:lnTo>
                  <a:lnTo>
                    <a:pt x="154" y="161"/>
                  </a:lnTo>
                  <a:lnTo>
                    <a:pt x="128" y="1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4" name="Freeform 35"/>
            <p:cNvSpPr>
              <a:spLocks/>
            </p:cNvSpPr>
            <p:nvPr/>
          </p:nvSpPr>
          <p:spPr bwMode="auto">
            <a:xfrm>
              <a:off x="1781" y="2576"/>
              <a:ext cx="22" cy="23"/>
            </a:xfrm>
            <a:custGeom>
              <a:avLst/>
              <a:gdLst>
                <a:gd name="T0" fmla="*/ 4 w 42"/>
                <a:gd name="T1" fmla="*/ 11 h 47"/>
                <a:gd name="T2" fmla="*/ 0 w 42"/>
                <a:gd name="T3" fmla="*/ 9 h 47"/>
                <a:gd name="T4" fmla="*/ 9 w 42"/>
                <a:gd name="T5" fmla="*/ 0 h 47"/>
                <a:gd name="T6" fmla="*/ 12 w 42"/>
                <a:gd name="T7" fmla="*/ 6 h 47"/>
                <a:gd name="T8" fmla="*/ 4 w 42"/>
                <a:gd name="T9" fmla="*/ 11 h 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47"/>
                <a:gd name="T17" fmla="*/ 42 w 42"/>
                <a:gd name="T18" fmla="*/ 47 h 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47">
                  <a:moveTo>
                    <a:pt x="16" y="47"/>
                  </a:moveTo>
                  <a:lnTo>
                    <a:pt x="0" y="37"/>
                  </a:lnTo>
                  <a:lnTo>
                    <a:pt x="34" y="0"/>
                  </a:lnTo>
                  <a:lnTo>
                    <a:pt x="42" y="27"/>
                  </a:lnTo>
                  <a:lnTo>
                    <a:pt x="16" y="47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5" name="Freeform 36"/>
            <p:cNvSpPr>
              <a:spLocks/>
            </p:cNvSpPr>
            <p:nvPr/>
          </p:nvSpPr>
          <p:spPr bwMode="auto">
            <a:xfrm>
              <a:off x="2637" y="2500"/>
              <a:ext cx="150" cy="94"/>
            </a:xfrm>
            <a:custGeom>
              <a:avLst/>
              <a:gdLst>
                <a:gd name="T0" fmla="*/ 21 w 300"/>
                <a:gd name="T1" fmla="*/ 45 h 188"/>
                <a:gd name="T2" fmla="*/ 18 w 300"/>
                <a:gd name="T3" fmla="*/ 38 h 188"/>
                <a:gd name="T4" fmla="*/ 10 w 300"/>
                <a:gd name="T5" fmla="*/ 43 h 188"/>
                <a:gd name="T6" fmla="*/ 9 w 300"/>
                <a:gd name="T7" fmla="*/ 45 h 188"/>
                <a:gd name="T8" fmla="*/ 0 w 300"/>
                <a:gd name="T9" fmla="*/ 43 h 188"/>
                <a:gd name="T10" fmla="*/ 2 w 300"/>
                <a:gd name="T11" fmla="*/ 36 h 188"/>
                <a:gd name="T12" fmla="*/ 2 w 300"/>
                <a:gd name="T13" fmla="*/ 30 h 188"/>
                <a:gd name="T14" fmla="*/ 12 w 300"/>
                <a:gd name="T15" fmla="*/ 17 h 188"/>
                <a:gd name="T16" fmla="*/ 19 w 300"/>
                <a:gd name="T17" fmla="*/ 12 h 188"/>
                <a:gd name="T18" fmla="*/ 21 w 300"/>
                <a:gd name="T19" fmla="*/ 17 h 188"/>
                <a:gd name="T20" fmla="*/ 9 w 300"/>
                <a:gd name="T21" fmla="*/ 36 h 188"/>
                <a:gd name="T22" fmla="*/ 9 w 300"/>
                <a:gd name="T23" fmla="*/ 38 h 188"/>
                <a:gd name="T24" fmla="*/ 10 w 300"/>
                <a:gd name="T25" fmla="*/ 36 h 188"/>
                <a:gd name="T26" fmla="*/ 12 w 300"/>
                <a:gd name="T27" fmla="*/ 36 h 188"/>
                <a:gd name="T28" fmla="*/ 21 w 300"/>
                <a:gd name="T29" fmla="*/ 22 h 188"/>
                <a:gd name="T30" fmla="*/ 25 w 300"/>
                <a:gd name="T31" fmla="*/ 24 h 188"/>
                <a:gd name="T32" fmla="*/ 23 w 300"/>
                <a:gd name="T33" fmla="*/ 38 h 188"/>
                <a:gd name="T34" fmla="*/ 27 w 300"/>
                <a:gd name="T35" fmla="*/ 38 h 188"/>
                <a:gd name="T36" fmla="*/ 27 w 300"/>
                <a:gd name="T37" fmla="*/ 28 h 188"/>
                <a:gd name="T38" fmla="*/ 32 w 300"/>
                <a:gd name="T39" fmla="*/ 28 h 188"/>
                <a:gd name="T40" fmla="*/ 38 w 300"/>
                <a:gd name="T41" fmla="*/ 36 h 188"/>
                <a:gd name="T42" fmla="*/ 44 w 300"/>
                <a:gd name="T43" fmla="*/ 33 h 188"/>
                <a:gd name="T44" fmla="*/ 44 w 300"/>
                <a:gd name="T45" fmla="*/ 30 h 188"/>
                <a:gd name="T46" fmla="*/ 44 w 300"/>
                <a:gd name="T47" fmla="*/ 28 h 188"/>
                <a:gd name="T48" fmla="*/ 44 w 300"/>
                <a:gd name="T49" fmla="*/ 24 h 188"/>
                <a:gd name="T50" fmla="*/ 47 w 300"/>
                <a:gd name="T51" fmla="*/ 19 h 188"/>
                <a:gd name="T52" fmla="*/ 57 w 300"/>
                <a:gd name="T53" fmla="*/ 22 h 188"/>
                <a:gd name="T54" fmla="*/ 59 w 300"/>
                <a:gd name="T55" fmla="*/ 19 h 188"/>
                <a:gd name="T56" fmla="*/ 64 w 300"/>
                <a:gd name="T57" fmla="*/ 12 h 188"/>
                <a:gd name="T58" fmla="*/ 64 w 300"/>
                <a:gd name="T59" fmla="*/ 7 h 188"/>
                <a:gd name="T60" fmla="*/ 64 w 300"/>
                <a:gd name="T61" fmla="*/ 0 h 188"/>
                <a:gd name="T62" fmla="*/ 73 w 300"/>
                <a:gd name="T63" fmla="*/ 5 h 188"/>
                <a:gd name="T64" fmla="*/ 73 w 300"/>
                <a:gd name="T65" fmla="*/ 10 h 188"/>
                <a:gd name="T66" fmla="*/ 75 w 300"/>
                <a:gd name="T67" fmla="*/ 12 h 188"/>
                <a:gd name="T68" fmla="*/ 71 w 300"/>
                <a:gd name="T69" fmla="*/ 19 h 188"/>
                <a:gd name="T70" fmla="*/ 67 w 300"/>
                <a:gd name="T71" fmla="*/ 26 h 188"/>
                <a:gd name="T72" fmla="*/ 61 w 300"/>
                <a:gd name="T73" fmla="*/ 28 h 188"/>
                <a:gd name="T74" fmla="*/ 57 w 300"/>
                <a:gd name="T75" fmla="*/ 28 h 188"/>
                <a:gd name="T76" fmla="*/ 53 w 300"/>
                <a:gd name="T77" fmla="*/ 30 h 188"/>
                <a:gd name="T78" fmla="*/ 49 w 300"/>
                <a:gd name="T79" fmla="*/ 38 h 188"/>
                <a:gd name="T80" fmla="*/ 47 w 300"/>
                <a:gd name="T81" fmla="*/ 38 h 188"/>
                <a:gd name="T82" fmla="*/ 42 w 300"/>
                <a:gd name="T83" fmla="*/ 38 h 188"/>
                <a:gd name="T84" fmla="*/ 40 w 300"/>
                <a:gd name="T85" fmla="*/ 38 h 188"/>
                <a:gd name="T86" fmla="*/ 38 w 300"/>
                <a:gd name="T87" fmla="*/ 38 h 188"/>
                <a:gd name="T88" fmla="*/ 37 w 300"/>
                <a:gd name="T89" fmla="*/ 38 h 188"/>
                <a:gd name="T90" fmla="*/ 32 w 300"/>
                <a:gd name="T91" fmla="*/ 43 h 188"/>
                <a:gd name="T92" fmla="*/ 25 w 300"/>
                <a:gd name="T93" fmla="*/ 47 h 188"/>
                <a:gd name="T94" fmla="*/ 21 w 300"/>
                <a:gd name="T95" fmla="*/ 45 h 18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00"/>
                <a:gd name="T145" fmla="*/ 0 h 188"/>
                <a:gd name="T146" fmla="*/ 300 w 300"/>
                <a:gd name="T147" fmla="*/ 188 h 18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00" h="188">
                  <a:moveTo>
                    <a:pt x="85" y="178"/>
                  </a:moveTo>
                  <a:lnTo>
                    <a:pt x="69" y="151"/>
                  </a:lnTo>
                  <a:lnTo>
                    <a:pt x="43" y="170"/>
                  </a:lnTo>
                  <a:lnTo>
                    <a:pt x="34" y="178"/>
                  </a:lnTo>
                  <a:lnTo>
                    <a:pt x="0" y="170"/>
                  </a:lnTo>
                  <a:lnTo>
                    <a:pt x="8" y="141"/>
                  </a:lnTo>
                  <a:lnTo>
                    <a:pt x="8" y="122"/>
                  </a:lnTo>
                  <a:lnTo>
                    <a:pt x="51" y="66"/>
                  </a:lnTo>
                  <a:lnTo>
                    <a:pt x="77" y="46"/>
                  </a:lnTo>
                  <a:lnTo>
                    <a:pt x="85" y="66"/>
                  </a:lnTo>
                  <a:lnTo>
                    <a:pt x="34" y="141"/>
                  </a:lnTo>
                  <a:lnTo>
                    <a:pt x="34" y="151"/>
                  </a:lnTo>
                  <a:lnTo>
                    <a:pt x="43" y="141"/>
                  </a:lnTo>
                  <a:lnTo>
                    <a:pt x="51" y="141"/>
                  </a:lnTo>
                  <a:lnTo>
                    <a:pt x="85" y="85"/>
                  </a:lnTo>
                  <a:lnTo>
                    <a:pt x="102" y="94"/>
                  </a:lnTo>
                  <a:lnTo>
                    <a:pt x="93" y="151"/>
                  </a:lnTo>
                  <a:lnTo>
                    <a:pt x="111" y="151"/>
                  </a:lnTo>
                  <a:lnTo>
                    <a:pt x="111" y="112"/>
                  </a:lnTo>
                  <a:lnTo>
                    <a:pt x="128" y="112"/>
                  </a:lnTo>
                  <a:lnTo>
                    <a:pt x="154" y="141"/>
                  </a:lnTo>
                  <a:lnTo>
                    <a:pt x="179" y="132"/>
                  </a:lnTo>
                  <a:lnTo>
                    <a:pt x="179" y="122"/>
                  </a:lnTo>
                  <a:lnTo>
                    <a:pt x="179" y="112"/>
                  </a:lnTo>
                  <a:lnTo>
                    <a:pt x="179" y="94"/>
                  </a:lnTo>
                  <a:lnTo>
                    <a:pt x="188" y="75"/>
                  </a:lnTo>
                  <a:lnTo>
                    <a:pt x="231" y="85"/>
                  </a:lnTo>
                  <a:lnTo>
                    <a:pt x="239" y="75"/>
                  </a:lnTo>
                  <a:lnTo>
                    <a:pt x="256" y="46"/>
                  </a:lnTo>
                  <a:lnTo>
                    <a:pt x="256" y="28"/>
                  </a:lnTo>
                  <a:lnTo>
                    <a:pt x="256" y="0"/>
                  </a:lnTo>
                  <a:lnTo>
                    <a:pt x="290" y="19"/>
                  </a:lnTo>
                  <a:lnTo>
                    <a:pt x="290" y="38"/>
                  </a:lnTo>
                  <a:lnTo>
                    <a:pt x="300" y="46"/>
                  </a:lnTo>
                  <a:lnTo>
                    <a:pt x="282" y="75"/>
                  </a:lnTo>
                  <a:lnTo>
                    <a:pt x="265" y="104"/>
                  </a:lnTo>
                  <a:lnTo>
                    <a:pt x="247" y="112"/>
                  </a:lnTo>
                  <a:lnTo>
                    <a:pt x="231" y="112"/>
                  </a:lnTo>
                  <a:lnTo>
                    <a:pt x="213" y="122"/>
                  </a:lnTo>
                  <a:lnTo>
                    <a:pt x="197" y="151"/>
                  </a:lnTo>
                  <a:lnTo>
                    <a:pt x="188" y="151"/>
                  </a:lnTo>
                  <a:lnTo>
                    <a:pt x="170" y="151"/>
                  </a:lnTo>
                  <a:lnTo>
                    <a:pt x="162" y="151"/>
                  </a:lnTo>
                  <a:lnTo>
                    <a:pt x="154" y="151"/>
                  </a:lnTo>
                  <a:lnTo>
                    <a:pt x="146" y="151"/>
                  </a:lnTo>
                  <a:lnTo>
                    <a:pt x="128" y="170"/>
                  </a:lnTo>
                  <a:lnTo>
                    <a:pt x="102" y="188"/>
                  </a:lnTo>
                  <a:lnTo>
                    <a:pt x="85" y="1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6" name="Freeform 37"/>
            <p:cNvSpPr>
              <a:spLocks/>
            </p:cNvSpPr>
            <p:nvPr/>
          </p:nvSpPr>
          <p:spPr bwMode="auto">
            <a:xfrm>
              <a:off x="2470" y="2416"/>
              <a:ext cx="137" cy="170"/>
            </a:xfrm>
            <a:custGeom>
              <a:avLst/>
              <a:gdLst>
                <a:gd name="T0" fmla="*/ 15 w 274"/>
                <a:gd name="T1" fmla="*/ 85 h 340"/>
                <a:gd name="T2" fmla="*/ 0 w 274"/>
                <a:gd name="T3" fmla="*/ 78 h 340"/>
                <a:gd name="T4" fmla="*/ 6 w 274"/>
                <a:gd name="T5" fmla="*/ 63 h 340"/>
                <a:gd name="T6" fmla="*/ 9 w 274"/>
                <a:gd name="T7" fmla="*/ 54 h 340"/>
                <a:gd name="T8" fmla="*/ 4 w 274"/>
                <a:gd name="T9" fmla="*/ 43 h 340"/>
                <a:gd name="T10" fmla="*/ 12 w 274"/>
                <a:gd name="T11" fmla="*/ 43 h 340"/>
                <a:gd name="T12" fmla="*/ 17 w 274"/>
                <a:gd name="T13" fmla="*/ 28 h 340"/>
                <a:gd name="T14" fmla="*/ 34 w 274"/>
                <a:gd name="T15" fmla="*/ 21 h 340"/>
                <a:gd name="T16" fmla="*/ 32 w 274"/>
                <a:gd name="T17" fmla="*/ 28 h 340"/>
                <a:gd name="T18" fmla="*/ 30 w 274"/>
                <a:gd name="T19" fmla="*/ 30 h 340"/>
                <a:gd name="T20" fmla="*/ 25 w 274"/>
                <a:gd name="T21" fmla="*/ 28 h 340"/>
                <a:gd name="T22" fmla="*/ 21 w 274"/>
                <a:gd name="T23" fmla="*/ 44 h 340"/>
                <a:gd name="T24" fmla="*/ 19 w 274"/>
                <a:gd name="T25" fmla="*/ 54 h 340"/>
                <a:gd name="T26" fmla="*/ 21 w 274"/>
                <a:gd name="T27" fmla="*/ 56 h 340"/>
                <a:gd name="T28" fmla="*/ 15 w 274"/>
                <a:gd name="T29" fmla="*/ 63 h 340"/>
                <a:gd name="T30" fmla="*/ 6 w 274"/>
                <a:gd name="T31" fmla="*/ 76 h 340"/>
                <a:gd name="T32" fmla="*/ 19 w 274"/>
                <a:gd name="T33" fmla="*/ 81 h 340"/>
                <a:gd name="T34" fmla="*/ 27 w 274"/>
                <a:gd name="T35" fmla="*/ 76 h 340"/>
                <a:gd name="T36" fmla="*/ 27 w 274"/>
                <a:gd name="T37" fmla="*/ 61 h 340"/>
                <a:gd name="T38" fmla="*/ 32 w 274"/>
                <a:gd name="T39" fmla="*/ 66 h 340"/>
                <a:gd name="T40" fmla="*/ 40 w 274"/>
                <a:gd name="T41" fmla="*/ 59 h 340"/>
                <a:gd name="T42" fmla="*/ 42 w 274"/>
                <a:gd name="T43" fmla="*/ 49 h 340"/>
                <a:gd name="T44" fmla="*/ 53 w 274"/>
                <a:gd name="T45" fmla="*/ 52 h 340"/>
                <a:gd name="T46" fmla="*/ 55 w 274"/>
                <a:gd name="T47" fmla="*/ 44 h 340"/>
                <a:gd name="T48" fmla="*/ 47 w 274"/>
                <a:gd name="T49" fmla="*/ 36 h 340"/>
                <a:gd name="T50" fmla="*/ 45 w 274"/>
                <a:gd name="T51" fmla="*/ 33 h 340"/>
                <a:gd name="T52" fmla="*/ 61 w 274"/>
                <a:gd name="T53" fmla="*/ 0 h 340"/>
                <a:gd name="T54" fmla="*/ 67 w 274"/>
                <a:gd name="T55" fmla="*/ 5 h 340"/>
                <a:gd name="T56" fmla="*/ 69 w 274"/>
                <a:gd name="T57" fmla="*/ 44 h 340"/>
                <a:gd name="T58" fmla="*/ 65 w 274"/>
                <a:gd name="T59" fmla="*/ 59 h 340"/>
                <a:gd name="T60" fmla="*/ 42 w 274"/>
                <a:gd name="T61" fmla="*/ 69 h 340"/>
                <a:gd name="T62" fmla="*/ 36 w 274"/>
                <a:gd name="T63" fmla="*/ 73 h 340"/>
                <a:gd name="T64" fmla="*/ 32 w 274"/>
                <a:gd name="T65" fmla="*/ 76 h 340"/>
                <a:gd name="T66" fmla="*/ 27 w 274"/>
                <a:gd name="T67" fmla="*/ 85 h 340"/>
                <a:gd name="T68" fmla="*/ 17 w 274"/>
                <a:gd name="T69" fmla="*/ 85 h 34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4"/>
                <a:gd name="T106" fmla="*/ 0 h 340"/>
                <a:gd name="T107" fmla="*/ 274 w 274"/>
                <a:gd name="T108" fmla="*/ 340 h 34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4" h="340">
                  <a:moveTo>
                    <a:pt x="69" y="340"/>
                  </a:moveTo>
                  <a:lnTo>
                    <a:pt x="60" y="340"/>
                  </a:lnTo>
                  <a:lnTo>
                    <a:pt x="17" y="321"/>
                  </a:lnTo>
                  <a:lnTo>
                    <a:pt x="0" y="311"/>
                  </a:lnTo>
                  <a:lnTo>
                    <a:pt x="0" y="292"/>
                  </a:lnTo>
                  <a:lnTo>
                    <a:pt x="26" y="255"/>
                  </a:lnTo>
                  <a:lnTo>
                    <a:pt x="60" y="226"/>
                  </a:lnTo>
                  <a:lnTo>
                    <a:pt x="34" y="216"/>
                  </a:lnTo>
                  <a:lnTo>
                    <a:pt x="0" y="198"/>
                  </a:lnTo>
                  <a:lnTo>
                    <a:pt x="17" y="170"/>
                  </a:lnTo>
                  <a:lnTo>
                    <a:pt x="26" y="170"/>
                  </a:lnTo>
                  <a:lnTo>
                    <a:pt x="51" y="170"/>
                  </a:lnTo>
                  <a:lnTo>
                    <a:pt x="43" y="142"/>
                  </a:lnTo>
                  <a:lnTo>
                    <a:pt x="69" y="113"/>
                  </a:lnTo>
                  <a:lnTo>
                    <a:pt x="111" y="84"/>
                  </a:lnTo>
                  <a:lnTo>
                    <a:pt x="137" y="84"/>
                  </a:lnTo>
                  <a:lnTo>
                    <a:pt x="137" y="104"/>
                  </a:lnTo>
                  <a:lnTo>
                    <a:pt x="128" y="113"/>
                  </a:lnTo>
                  <a:lnTo>
                    <a:pt x="120" y="123"/>
                  </a:lnTo>
                  <a:lnTo>
                    <a:pt x="111" y="123"/>
                  </a:lnTo>
                  <a:lnTo>
                    <a:pt x="103" y="113"/>
                  </a:lnTo>
                  <a:lnTo>
                    <a:pt x="85" y="132"/>
                  </a:lnTo>
                  <a:lnTo>
                    <a:pt x="85" y="179"/>
                  </a:lnTo>
                  <a:lnTo>
                    <a:pt x="43" y="189"/>
                  </a:lnTo>
                  <a:lnTo>
                    <a:pt x="77" y="216"/>
                  </a:lnTo>
                  <a:lnTo>
                    <a:pt x="93" y="216"/>
                  </a:lnTo>
                  <a:lnTo>
                    <a:pt x="85" y="226"/>
                  </a:lnTo>
                  <a:lnTo>
                    <a:pt x="77" y="245"/>
                  </a:lnTo>
                  <a:lnTo>
                    <a:pt x="60" y="255"/>
                  </a:lnTo>
                  <a:lnTo>
                    <a:pt x="51" y="264"/>
                  </a:lnTo>
                  <a:lnTo>
                    <a:pt x="26" y="302"/>
                  </a:lnTo>
                  <a:lnTo>
                    <a:pt x="60" y="321"/>
                  </a:lnTo>
                  <a:lnTo>
                    <a:pt x="77" y="321"/>
                  </a:lnTo>
                  <a:lnTo>
                    <a:pt x="93" y="321"/>
                  </a:lnTo>
                  <a:lnTo>
                    <a:pt x="111" y="302"/>
                  </a:lnTo>
                  <a:lnTo>
                    <a:pt x="103" y="282"/>
                  </a:lnTo>
                  <a:lnTo>
                    <a:pt x="111" y="245"/>
                  </a:lnTo>
                  <a:lnTo>
                    <a:pt x="128" y="245"/>
                  </a:lnTo>
                  <a:lnTo>
                    <a:pt x="128" y="264"/>
                  </a:lnTo>
                  <a:lnTo>
                    <a:pt x="154" y="245"/>
                  </a:lnTo>
                  <a:lnTo>
                    <a:pt x="162" y="236"/>
                  </a:lnTo>
                  <a:lnTo>
                    <a:pt x="162" y="208"/>
                  </a:lnTo>
                  <a:lnTo>
                    <a:pt x="170" y="198"/>
                  </a:lnTo>
                  <a:lnTo>
                    <a:pt x="180" y="198"/>
                  </a:lnTo>
                  <a:lnTo>
                    <a:pt x="214" y="208"/>
                  </a:lnTo>
                  <a:lnTo>
                    <a:pt x="239" y="198"/>
                  </a:lnTo>
                  <a:lnTo>
                    <a:pt x="223" y="179"/>
                  </a:lnTo>
                  <a:lnTo>
                    <a:pt x="170" y="170"/>
                  </a:lnTo>
                  <a:lnTo>
                    <a:pt x="188" y="142"/>
                  </a:lnTo>
                  <a:lnTo>
                    <a:pt x="205" y="142"/>
                  </a:lnTo>
                  <a:lnTo>
                    <a:pt x="180" y="132"/>
                  </a:lnTo>
                  <a:lnTo>
                    <a:pt x="239" y="28"/>
                  </a:lnTo>
                  <a:lnTo>
                    <a:pt x="247" y="0"/>
                  </a:lnTo>
                  <a:lnTo>
                    <a:pt x="265" y="0"/>
                  </a:lnTo>
                  <a:lnTo>
                    <a:pt x="265" y="18"/>
                  </a:lnTo>
                  <a:lnTo>
                    <a:pt x="223" y="142"/>
                  </a:lnTo>
                  <a:lnTo>
                    <a:pt x="274" y="179"/>
                  </a:lnTo>
                  <a:lnTo>
                    <a:pt x="274" y="189"/>
                  </a:lnTo>
                  <a:lnTo>
                    <a:pt x="257" y="236"/>
                  </a:lnTo>
                  <a:lnTo>
                    <a:pt x="197" y="226"/>
                  </a:lnTo>
                  <a:lnTo>
                    <a:pt x="170" y="274"/>
                  </a:lnTo>
                  <a:lnTo>
                    <a:pt x="162" y="274"/>
                  </a:lnTo>
                  <a:lnTo>
                    <a:pt x="146" y="292"/>
                  </a:lnTo>
                  <a:lnTo>
                    <a:pt x="137" y="292"/>
                  </a:lnTo>
                  <a:lnTo>
                    <a:pt x="128" y="302"/>
                  </a:lnTo>
                  <a:lnTo>
                    <a:pt x="128" y="321"/>
                  </a:lnTo>
                  <a:lnTo>
                    <a:pt x="111" y="340"/>
                  </a:lnTo>
                  <a:lnTo>
                    <a:pt x="93" y="340"/>
                  </a:lnTo>
                  <a:lnTo>
                    <a:pt x="69" y="3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7" name="Freeform 38"/>
            <p:cNvSpPr>
              <a:spLocks/>
            </p:cNvSpPr>
            <p:nvPr/>
          </p:nvSpPr>
          <p:spPr bwMode="auto">
            <a:xfrm>
              <a:off x="1751" y="2561"/>
              <a:ext cx="13" cy="25"/>
            </a:xfrm>
            <a:custGeom>
              <a:avLst/>
              <a:gdLst>
                <a:gd name="T0" fmla="*/ 0 w 26"/>
                <a:gd name="T1" fmla="*/ 13 h 48"/>
                <a:gd name="T2" fmla="*/ 0 w 26"/>
                <a:gd name="T3" fmla="*/ 10 h 48"/>
                <a:gd name="T4" fmla="*/ 0 w 26"/>
                <a:gd name="T5" fmla="*/ 8 h 48"/>
                <a:gd name="T6" fmla="*/ 7 w 26"/>
                <a:gd name="T7" fmla="*/ 0 h 48"/>
                <a:gd name="T8" fmla="*/ 5 w 26"/>
                <a:gd name="T9" fmla="*/ 13 h 48"/>
                <a:gd name="T10" fmla="*/ 0 w 26"/>
                <a:gd name="T11" fmla="*/ 13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"/>
                <a:gd name="T19" fmla="*/ 0 h 48"/>
                <a:gd name="T20" fmla="*/ 26 w 26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" h="48">
                  <a:moveTo>
                    <a:pt x="0" y="48"/>
                  </a:moveTo>
                  <a:lnTo>
                    <a:pt x="0" y="38"/>
                  </a:lnTo>
                  <a:lnTo>
                    <a:pt x="0" y="29"/>
                  </a:lnTo>
                  <a:lnTo>
                    <a:pt x="26" y="0"/>
                  </a:lnTo>
                  <a:lnTo>
                    <a:pt x="18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8" name="Freeform 39"/>
            <p:cNvSpPr>
              <a:spLocks/>
            </p:cNvSpPr>
            <p:nvPr/>
          </p:nvSpPr>
          <p:spPr bwMode="auto">
            <a:xfrm>
              <a:off x="1884" y="2520"/>
              <a:ext cx="21" cy="56"/>
            </a:xfrm>
            <a:custGeom>
              <a:avLst/>
              <a:gdLst>
                <a:gd name="T0" fmla="*/ 6 w 42"/>
                <a:gd name="T1" fmla="*/ 28 h 113"/>
                <a:gd name="T2" fmla="*/ 6 w 42"/>
                <a:gd name="T3" fmla="*/ 28 h 113"/>
                <a:gd name="T4" fmla="*/ 6 w 42"/>
                <a:gd name="T5" fmla="*/ 23 h 113"/>
                <a:gd name="T6" fmla="*/ 5 w 42"/>
                <a:gd name="T7" fmla="*/ 18 h 113"/>
                <a:gd name="T8" fmla="*/ 5 w 42"/>
                <a:gd name="T9" fmla="*/ 14 h 113"/>
                <a:gd name="T10" fmla="*/ 2 w 42"/>
                <a:gd name="T11" fmla="*/ 7 h 113"/>
                <a:gd name="T12" fmla="*/ 0 w 42"/>
                <a:gd name="T13" fmla="*/ 2 h 113"/>
                <a:gd name="T14" fmla="*/ 2 w 42"/>
                <a:gd name="T15" fmla="*/ 0 h 113"/>
                <a:gd name="T16" fmla="*/ 9 w 42"/>
                <a:gd name="T17" fmla="*/ 9 h 113"/>
                <a:gd name="T18" fmla="*/ 9 w 42"/>
                <a:gd name="T19" fmla="*/ 14 h 113"/>
                <a:gd name="T20" fmla="*/ 11 w 42"/>
                <a:gd name="T21" fmla="*/ 21 h 113"/>
                <a:gd name="T22" fmla="*/ 11 w 42"/>
                <a:gd name="T23" fmla="*/ 28 h 113"/>
                <a:gd name="T24" fmla="*/ 6 w 42"/>
                <a:gd name="T25" fmla="*/ 28 h 1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113"/>
                <a:gd name="T41" fmla="*/ 42 w 42"/>
                <a:gd name="T42" fmla="*/ 113 h 1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113">
                  <a:moveTo>
                    <a:pt x="26" y="113"/>
                  </a:moveTo>
                  <a:lnTo>
                    <a:pt x="26" y="113"/>
                  </a:lnTo>
                  <a:lnTo>
                    <a:pt x="26" y="94"/>
                  </a:lnTo>
                  <a:lnTo>
                    <a:pt x="17" y="74"/>
                  </a:lnTo>
                  <a:lnTo>
                    <a:pt x="17" y="56"/>
                  </a:lnTo>
                  <a:lnTo>
                    <a:pt x="8" y="28"/>
                  </a:lnTo>
                  <a:lnTo>
                    <a:pt x="0" y="8"/>
                  </a:lnTo>
                  <a:lnTo>
                    <a:pt x="8" y="0"/>
                  </a:lnTo>
                  <a:lnTo>
                    <a:pt x="34" y="37"/>
                  </a:lnTo>
                  <a:lnTo>
                    <a:pt x="34" y="56"/>
                  </a:lnTo>
                  <a:lnTo>
                    <a:pt x="42" y="84"/>
                  </a:lnTo>
                  <a:lnTo>
                    <a:pt x="42" y="113"/>
                  </a:lnTo>
                  <a:lnTo>
                    <a:pt x="26" y="1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69" name="Freeform 40"/>
            <p:cNvSpPr>
              <a:spLocks/>
            </p:cNvSpPr>
            <p:nvPr/>
          </p:nvSpPr>
          <p:spPr bwMode="auto">
            <a:xfrm>
              <a:off x="2269" y="2477"/>
              <a:ext cx="64" cy="99"/>
            </a:xfrm>
            <a:custGeom>
              <a:avLst/>
              <a:gdLst>
                <a:gd name="T0" fmla="*/ 15 w 130"/>
                <a:gd name="T1" fmla="*/ 50 h 198"/>
                <a:gd name="T2" fmla="*/ 13 w 130"/>
                <a:gd name="T3" fmla="*/ 50 h 198"/>
                <a:gd name="T4" fmla="*/ 13 w 130"/>
                <a:gd name="T5" fmla="*/ 43 h 198"/>
                <a:gd name="T6" fmla="*/ 13 w 130"/>
                <a:gd name="T7" fmla="*/ 40 h 198"/>
                <a:gd name="T8" fmla="*/ 6 w 130"/>
                <a:gd name="T9" fmla="*/ 47 h 198"/>
                <a:gd name="T10" fmla="*/ 0 w 130"/>
                <a:gd name="T11" fmla="*/ 47 h 198"/>
                <a:gd name="T12" fmla="*/ 4 w 130"/>
                <a:gd name="T13" fmla="*/ 38 h 198"/>
                <a:gd name="T14" fmla="*/ 8 w 130"/>
                <a:gd name="T15" fmla="*/ 38 h 198"/>
                <a:gd name="T16" fmla="*/ 17 w 130"/>
                <a:gd name="T17" fmla="*/ 43 h 198"/>
                <a:gd name="T18" fmla="*/ 19 w 130"/>
                <a:gd name="T19" fmla="*/ 43 h 198"/>
                <a:gd name="T20" fmla="*/ 19 w 130"/>
                <a:gd name="T21" fmla="*/ 38 h 198"/>
                <a:gd name="T22" fmla="*/ 15 w 130"/>
                <a:gd name="T23" fmla="*/ 36 h 198"/>
                <a:gd name="T24" fmla="*/ 17 w 130"/>
                <a:gd name="T25" fmla="*/ 30 h 198"/>
                <a:gd name="T26" fmla="*/ 17 w 130"/>
                <a:gd name="T27" fmla="*/ 25 h 198"/>
                <a:gd name="T28" fmla="*/ 10 w 130"/>
                <a:gd name="T29" fmla="*/ 30 h 198"/>
                <a:gd name="T30" fmla="*/ 6 w 130"/>
                <a:gd name="T31" fmla="*/ 33 h 198"/>
                <a:gd name="T32" fmla="*/ 6 w 130"/>
                <a:gd name="T33" fmla="*/ 25 h 198"/>
                <a:gd name="T34" fmla="*/ 6 w 130"/>
                <a:gd name="T35" fmla="*/ 22 h 198"/>
                <a:gd name="T36" fmla="*/ 0 w 130"/>
                <a:gd name="T37" fmla="*/ 19 h 198"/>
                <a:gd name="T38" fmla="*/ 2 w 130"/>
                <a:gd name="T39" fmla="*/ 12 h 198"/>
                <a:gd name="T40" fmla="*/ 15 w 130"/>
                <a:gd name="T41" fmla="*/ 0 h 198"/>
                <a:gd name="T42" fmla="*/ 23 w 130"/>
                <a:gd name="T43" fmla="*/ 5 h 198"/>
                <a:gd name="T44" fmla="*/ 25 w 130"/>
                <a:gd name="T45" fmla="*/ 3 h 198"/>
                <a:gd name="T46" fmla="*/ 25 w 130"/>
                <a:gd name="T47" fmla="*/ 10 h 198"/>
                <a:gd name="T48" fmla="*/ 29 w 130"/>
                <a:gd name="T49" fmla="*/ 17 h 198"/>
                <a:gd name="T50" fmla="*/ 32 w 130"/>
                <a:gd name="T51" fmla="*/ 19 h 198"/>
                <a:gd name="T52" fmla="*/ 27 w 130"/>
                <a:gd name="T53" fmla="*/ 38 h 198"/>
                <a:gd name="T54" fmla="*/ 25 w 130"/>
                <a:gd name="T55" fmla="*/ 38 h 198"/>
                <a:gd name="T56" fmla="*/ 23 w 130"/>
                <a:gd name="T57" fmla="*/ 43 h 198"/>
                <a:gd name="T58" fmla="*/ 21 w 130"/>
                <a:gd name="T59" fmla="*/ 50 h 198"/>
                <a:gd name="T60" fmla="*/ 15 w 130"/>
                <a:gd name="T61" fmla="*/ 50 h 19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0"/>
                <a:gd name="T94" fmla="*/ 0 h 198"/>
                <a:gd name="T95" fmla="*/ 130 w 130"/>
                <a:gd name="T96" fmla="*/ 198 h 19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0" h="198">
                  <a:moveTo>
                    <a:pt x="61" y="198"/>
                  </a:moveTo>
                  <a:lnTo>
                    <a:pt x="53" y="198"/>
                  </a:lnTo>
                  <a:lnTo>
                    <a:pt x="53" y="169"/>
                  </a:lnTo>
                  <a:lnTo>
                    <a:pt x="53" y="159"/>
                  </a:lnTo>
                  <a:lnTo>
                    <a:pt x="26" y="188"/>
                  </a:lnTo>
                  <a:lnTo>
                    <a:pt x="0" y="188"/>
                  </a:lnTo>
                  <a:lnTo>
                    <a:pt x="18" y="151"/>
                  </a:lnTo>
                  <a:lnTo>
                    <a:pt x="35" y="151"/>
                  </a:lnTo>
                  <a:lnTo>
                    <a:pt x="69" y="169"/>
                  </a:lnTo>
                  <a:lnTo>
                    <a:pt x="77" y="169"/>
                  </a:lnTo>
                  <a:lnTo>
                    <a:pt x="77" y="151"/>
                  </a:lnTo>
                  <a:lnTo>
                    <a:pt x="61" y="141"/>
                  </a:lnTo>
                  <a:lnTo>
                    <a:pt x="69" y="122"/>
                  </a:lnTo>
                  <a:lnTo>
                    <a:pt x="69" y="103"/>
                  </a:lnTo>
                  <a:lnTo>
                    <a:pt x="43" y="122"/>
                  </a:lnTo>
                  <a:lnTo>
                    <a:pt x="26" y="132"/>
                  </a:lnTo>
                  <a:lnTo>
                    <a:pt x="26" y="103"/>
                  </a:lnTo>
                  <a:lnTo>
                    <a:pt x="26" y="85"/>
                  </a:lnTo>
                  <a:lnTo>
                    <a:pt x="0" y="75"/>
                  </a:lnTo>
                  <a:lnTo>
                    <a:pt x="10" y="47"/>
                  </a:lnTo>
                  <a:lnTo>
                    <a:pt x="61" y="0"/>
                  </a:lnTo>
                  <a:lnTo>
                    <a:pt x="95" y="19"/>
                  </a:lnTo>
                  <a:lnTo>
                    <a:pt x="103" y="9"/>
                  </a:lnTo>
                  <a:lnTo>
                    <a:pt x="103" y="37"/>
                  </a:lnTo>
                  <a:lnTo>
                    <a:pt x="120" y="66"/>
                  </a:lnTo>
                  <a:lnTo>
                    <a:pt x="130" y="75"/>
                  </a:lnTo>
                  <a:lnTo>
                    <a:pt x="112" y="151"/>
                  </a:lnTo>
                  <a:lnTo>
                    <a:pt x="103" y="151"/>
                  </a:lnTo>
                  <a:lnTo>
                    <a:pt x="95" y="169"/>
                  </a:lnTo>
                  <a:lnTo>
                    <a:pt x="87" y="198"/>
                  </a:lnTo>
                  <a:lnTo>
                    <a:pt x="61" y="198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0" name="Freeform 41"/>
            <p:cNvSpPr>
              <a:spLocks/>
            </p:cNvSpPr>
            <p:nvPr/>
          </p:nvSpPr>
          <p:spPr bwMode="auto">
            <a:xfrm>
              <a:off x="2945" y="2505"/>
              <a:ext cx="73" cy="48"/>
            </a:xfrm>
            <a:custGeom>
              <a:avLst/>
              <a:gdLst>
                <a:gd name="T0" fmla="*/ 11 w 145"/>
                <a:gd name="T1" fmla="*/ 24 h 95"/>
                <a:gd name="T2" fmla="*/ 7 w 145"/>
                <a:gd name="T3" fmla="*/ 17 h 95"/>
                <a:gd name="T4" fmla="*/ 0 w 145"/>
                <a:gd name="T5" fmla="*/ 12 h 95"/>
                <a:gd name="T6" fmla="*/ 2 w 145"/>
                <a:gd name="T7" fmla="*/ 8 h 95"/>
                <a:gd name="T8" fmla="*/ 4 w 145"/>
                <a:gd name="T9" fmla="*/ 8 h 95"/>
                <a:gd name="T10" fmla="*/ 20 w 145"/>
                <a:gd name="T11" fmla="*/ 8 h 95"/>
                <a:gd name="T12" fmla="*/ 26 w 145"/>
                <a:gd name="T13" fmla="*/ 3 h 95"/>
                <a:gd name="T14" fmla="*/ 26 w 145"/>
                <a:gd name="T15" fmla="*/ 0 h 95"/>
                <a:gd name="T16" fmla="*/ 28 w 145"/>
                <a:gd name="T17" fmla="*/ 0 h 95"/>
                <a:gd name="T18" fmla="*/ 37 w 145"/>
                <a:gd name="T19" fmla="*/ 0 h 95"/>
                <a:gd name="T20" fmla="*/ 32 w 145"/>
                <a:gd name="T21" fmla="*/ 5 h 95"/>
                <a:gd name="T22" fmla="*/ 28 w 145"/>
                <a:gd name="T23" fmla="*/ 8 h 95"/>
                <a:gd name="T24" fmla="*/ 24 w 145"/>
                <a:gd name="T25" fmla="*/ 12 h 95"/>
                <a:gd name="T26" fmla="*/ 26 w 145"/>
                <a:gd name="T27" fmla="*/ 17 h 95"/>
                <a:gd name="T28" fmla="*/ 20 w 145"/>
                <a:gd name="T29" fmla="*/ 15 h 95"/>
                <a:gd name="T30" fmla="*/ 9 w 145"/>
                <a:gd name="T31" fmla="*/ 12 h 95"/>
                <a:gd name="T32" fmla="*/ 15 w 145"/>
                <a:gd name="T33" fmla="*/ 24 h 95"/>
                <a:gd name="T34" fmla="*/ 11 w 145"/>
                <a:gd name="T35" fmla="*/ 24 h 9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5"/>
                <a:gd name="T55" fmla="*/ 0 h 95"/>
                <a:gd name="T56" fmla="*/ 145 w 145"/>
                <a:gd name="T57" fmla="*/ 95 h 9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5" h="95">
                  <a:moveTo>
                    <a:pt x="42" y="95"/>
                  </a:moveTo>
                  <a:lnTo>
                    <a:pt x="26" y="66"/>
                  </a:lnTo>
                  <a:lnTo>
                    <a:pt x="0" y="47"/>
                  </a:lnTo>
                  <a:lnTo>
                    <a:pt x="8" y="29"/>
                  </a:lnTo>
                  <a:lnTo>
                    <a:pt x="16" y="29"/>
                  </a:lnTo>
                  <a:lnTo>
                    <a:pt x="77" y="29"/>
                  </a:lnTo>
                  <a:lnTo>
                    <a:pt x="103" y="10"/>
                  </a:lnTo>
                  <a:lnTo>
                    <a:pt x="103" y="0"/>
                  </a:lnTo>
                  <a:lnTo>
                    <a:pt x="111" y="0"/>
                  </a:lnTo>
                  <a:lnTo>
                    <a:pt x="145" y="0"/>
                  </a:lnTo>
                  <a:lnTo>
                    <a:pt x="128" y="19"/>
                  </a:lnTo>
                  <a:lnTo>
                    <a:pt x="111" y="29"/>
                  </a:lnTo>
                  <a:lnTo>
                    <a:pt x="93" y="47"/>
                  </a:lnTo>
                  <a:lnTo>
                    <a:pt x="103" y="66"/>
                  </a:lnTo>
                  <a:lnTo>
                    <a:pt x="77" y="57"/>
                  </a:lnTo>
                  <a:lnTo>
                    <a:pt x="34" y="47"/>
                  </a:lnTo>
                  <a:lnTo>
                    <a:pt x="60" y="95"/>
                  </a:lnTo>
                  <a:lnTo>
                    <a:pt x="42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1" name="Freeform 42"/>
            <p:cNvSpPr>
              <a:spLocks/>
            </p:cNvSpPr>
            <p:nvPr/>
          </p:nvSpPr>
          <p:spPr bwMode="auto">
            <a:xfrm>
              <a:off x="2029" y="2411"/>
              <a:ext cx="73" cy="127"/>
            </a:xfrm>
            <a:custGeom>
              <a:avLst/>
              <a:gdLst>
                <a:gd name="T0" fmla="*/ 14 w 146"/>
                <a:gd name="T1" fmla="*/ 64 h 254"/>
                <a:gd name="T2" fmla="*/ 9 w 146"/>
                <a:gd name="T3" fmla="*/ 52 h 254"/>
                <a:gd name="T4" fmla="*/ 9 w 146"/>
                <a:gd name="T5" fmla="*/ 45 h 254"/>
                <a:gd name="T6" fmla="*/ 6 w 146"/>
                <a:gd name="T7" fmla="*/ 43 h 254"/>
                <a:gd name="T8" fmla="*/ 6 w 146"/>
                <a:gd name="T9" fmla="*/ 38 h 254"/>
                <a:gd name="T10" fmla="*/ 4 w 146"/>
                <a:gd name="T11" fmla="*/ 33 h 254"/>
                <a:gd name="T12" fmla="*/ 4 w 146"/>
                <a:gd name="T13" fmla="*/ 29 h 254"/>
                <a:gd name="T14" fmla="*/ 2 w 146"/>
                <a:gd name="T15" fmla="*/ 24 h 254"/>
                <a:gd name="T16" fmla="*/ 0 w 146"/>
                <a:gd name="T17" fmla="*/ 17 h 254"/>
                <a:gd name="T18" fmla="*/ 6 w 146"/>
                <a:gd name="T19" fmla="*/ 17 h 254"/>
                <a:gd name="T20" fmla="*/ 10 w 146"/>
                <a:gd name="T21" fmla="*/ 14 h 254"/>
                <a:gd name="T22" fmla="*/ 14 w 146"/>
                <a:gd name="T23" fmla="*/ 17 h 254"/>
                <a:gd name="T24" fmla="*/ 19 w 146"/>
                <a:gd name="T25" fmla="*/ 14 h 254"/>
                <a:gd name="T26" fmla="*/ 23 w 146"/>
                <a:gd name="T27" fmla="*/ 7 h 254"/>
                <a:gd name="T28" fmla="*/ 27 w 146"/>
                <a:gd name="T29" fmla="*/ 3 h 254"/>
                <a:gd name="T30" fmla="*/ 34 w 146"/>
                <a:gd name="T31" fmla="*/ 0 h 254"/>
                <a:gd name="T32" fmla="*/ 37 w 146"/>
                <a:gd name="T33" fmla="*/ 3 h 254"/>
                <a:gd name="T34" fmla="*/ 30 w 146"/>
                <a:gd name="T35" fmla="*/ 22 h 254"/>
                <a:gd name="T36" fmla="*/ 27 w 146"/>
                <a:gd name="T37" fmla="*/ 22 h 254"/>
                <a:gd name="T38" fmla="*/ 23 w 146"/>
                <a:gd name="T39" fmla="*/ 22 h 254"/>
                <a:gd name="T40" fmla="*/ 18 w 146"/>
                <a:gd name="T41" fmla="*/ 33 h 254"/>
                <a:gd name="T42" fmla="*/ 14 w 146"/>
                <a:gd name="T43" fmla="*/ 31 h 254"/>
                <a:gd name="T44" fmla="*/ 14 w 146"/>
                <a:gd name="T45" fmla="*/ 31 h 254"/>
                <a:gd name="T46" fmla="*/ 14 w 146"/>
                <a:gd name="T47" fmla="*/ 31 h 254"/>
                <a:gd name="T48" fmla="*/ 14 w 146"/>
                <a:gd name="T49" fmla="*/ 29 h 254"/>
                <a:gd name="T50" fmla="*/ 14 w 146"/>
                <a:gd name="T51" fmla="*/ 26 h 254"/>
                <a:gd name="T52" fmla="*/ 14 w 146"/>
                <a:gd name="T53" fmla="*/ 26 h 254"/>
                <a:gd name="T54" fmla="*/ 10 w 146"/>
                <a:gd name="T55" fmla="*/ 24 h 254"/>
                <a:gd name="T56" fmla="*/ 9 w 146"/>
                <a:gd name="T57" fmla="*/ 26 h 254"/>
                <a:gd name="T58" fmla="*/ 6 w 146"/>
                <a:gd name="T59" fmla="*/ 29 h 254"/>
                <a:gd name="T60" fmla="*/ 6 w 146"/>
                <a:gd name="T61" fmla="*/ 33 h 254"/>
                <a:gd name="T62" fmla="*/ 12 w 146"/>
                <a:gd name="T63" fmla="*/ 36 h 254"/>
                <a:gd name="T64" fmla="*/ 19 w 146"/>
                <a:gd name="T65" fmla="*/ 36 h 254"/>
                <a:gd name="T66" fmla="*/ 27 w 146"/>
                <a:gd name="T67" fmla="*/ 26 h 254"/>
                <a:gd name="T68" fmla="*/ 14 w 146"/>
                <a:gd name="T69" fmla="*/ 64 h 25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6"/>
                <a:gd name="T106" fmla="*/ 0 h 254"/>
                <a:gd name="T107" fmla="*/ 146 w 146"/>
                <a:gd name="T108" fmla="*/ 254 h 25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6" h="254">
                  <a:moveTo>
                    <a:pt x="59" y="254"/>
                  </a:moveTo>
                  <a:lnTo>
                    <a:pt x="34" y="207"/>
                  </a:lnTo>
                  <a:lnTo>
                    <a:pt x="34" y="179"/>
                  </a:lnTo>
                  <a:lnTo>
                    <a:pt x="25" y="169"/>
                  </a:lnTo>
                  <a:lnTo>
                    <a:pt x="25" y="151"/>
                  </a:lnTo>
                  <a:lnTo>
                    <a:pt x="16" y="132"/>
                  </a:lnTo>
                  <a:lnTo>
                    <a:pt x="16" y="113"/>
                  </a:lnTo>
                  <a:lnTo>
                    <a:pt x="8" y="93"/>
                  </a:lnTo>
                  <a:lnTo>
                    <a:pt x="0" y="66"/>
                  </a:lnTo>
                  <a:lnTo>
                    <a:pt x="25" y="66"/>
                  </a:lnTo>
                  <a:lnTo>
                    <a:pt x="43" y="56"/>
                  </a:lnTo>
                  <a:lnTo>
                    <a:pt x="59" y="66"/>
                  </a:lnTo>
                  <a:lnTo>
                    <a:pt x="77" y="56"/>
                  </a:lnTo>
                  <a:lnTo>
                    <a:pt x="93" y="27"/>
                  </a:lnTo>
                  <a:lnTo>
                    <a:pt x="111" y="9"/>
                  </a:lnTo>
                  <a:lnTo>
                    <a:pt x="136" y="0"/>
                  </a:lnTo>
                  <a:lnTo>
                    <a:pt x="146" y="9"/>
                  </a:lnTo>
                  <a:lnTo>
                    <a:pt x="120" y="85"/>
                  </a:lnTo>
                  <a:lnTo>
                    <a:pt x="111" y="85"/>
                  </a:lnTo>
                  <a:lnTo>
                    <a:pt x="93" y="85"/>
                  </a:lnTo>
                  <a:lnTo>
                    <a:pt x="69" y="132"/>
                  </a:lnTo>
                  <a:lnTo>
                    <a:pt x="59" y="122"/>
                  </a:lnTo>
                  <a:lnTo>
                    <a:pt x="59" y="113"/>
                  </a:lnTo>
                  <a:lnTo>
                    <a:pt x="59" y="103"/>
                  </a:lnTo>
                  <a:lnTo>
                    <a:pt x="43" y="93"/>
                  </a:lnTo>
                  <a:lnTo>
                    <a:pt x="34" y="103"/>
                  </a:lnTo>
                  <a:lnTo>
                    <a:pt x="25" y="113"/>
                  </a:lnTo>
                  <a:lnTo>
                    <a:pt x="25" y="132"/>
                  </a:lnTo>
                  <a:lnTo>
                    <a:pt x="51" y="141"/>
                  </a:lnTo>
                  <a:lnTo>
                    <a:pt x="77" y="141"/>
                  </a:lnTo>
                  <a:lnTo>
                    <a:pt x="111" y="103"/>
                  </a:lnTo>
                  <a:lnTo>
                    <a:pt x="59" y="254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2" name="Freeform 43"/>
            <p:cNvSpPr>
              <a:spLocks/>
            </p:cNvSpPr>
            <p:nvPr/>
          </p:nvSpPr>
          <p:spPr bwMode="auto">
            <a:xfrm>
              <a:off x="1687" y="2500"/>
              <a:ext cx="30" cy="20"/>
            </a:xfrm>
            <a:custGeom>
              <a:avLst/>
              <a:gdLst>
                <a:gd name="T0" fmla="*/ 0 w 60"/>
                <a:gd name="T1" fmla="*/ 11 h 38"/>
                <a:gd name="T2" fmla="*/ 0 w 60"/>
                <a:gd name="T3" fmla="*/ 5 h 38"/>
                <a:gd name="T4" fmla="*/ 5 w 60"/>
                <a:gd name="T5" fmla="*/ 5 h 38"/>
                <a:gd name="T6" fmla="*/ 9 w 60"/>
                <a:gd name="T7" fmla="*/ 3 h 38"/>
                <a:gd name="T8" fmla="*/ 15 w 60"/>
                <a:gd name="T9" fmla="*/ 0 h 38"/>
                <a:gd name="T10" fmla="*/ 7 w 60"/>
                <a:gd name="T11" fmla="*/ 11 h 38"/>
                <a:gd name="T12" fmla="*/ 0 w 60"/>
                <a:gd name="T13" fmla="*/ 11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38"/>
                <a:gd name="T23" fmla="*/ 60 w 60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38">
                  <a:moveTo>
                    <a:pt x="0" y="38"/>
                  </a:moveTo>
                  <a:lnTo>
                    <a:pt x="0" y="19"/>
                  </a:lnTo>
                  <a:lnTo>
                    <a:pt x="17" y="19"/>
                  </a:lnTo>
                  <a:lnTo>
                    <a:pt x="35" y="9"/>
                  </a:lnTo>
                  <a:lnTo>
                    <a:pt x="60" y="0"/>
                  </a:lnTo>
                  <a:lnTo>
                    <a:pt x="25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33CC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3" name="Freeform 44"/>
            <p:cNvSpPr>
              <a:spLocks/>
            </p:cNvSpPr>
            <p:nvPr/>
          </p:nvSpPr>
          <p:spPr bwMode="auto">
            <a:xfrm>
              <a:off x="2808" y="2434"/>
              <a:ext cx="73" cy="86"/>
            </a:xfrm>
            <a:custGeom>
              <a:avLst/>
              <a:gdLst>
                <a:gd name="T0" fmla="*/ 21 w 146"/>
                <a:gd name="T1" fmla="*/ 44 h 170"/>
                <a:gd name="T2" fmla="*/ 19 w 146"/>
                <a:gd name="T3" fmla="*/ 41 h 170"/>
                <a:gd name="T4" fmla="*/ 18 w 146"/>
                <a:gd name="T5" fmla="*/ 38 h 170"/>
                <a:gd name="T6" fmla="*/ 19 w 146"/>
                <a:gd name="T7" fmla="*/ 27 h 170"/>
                <a:gd name="T8" fmla="*/ 12 w 146"/>
                <a:gd name="T9" fmla="*/ 22 h 170"/>
                <a:gd name="T10" fmla="*/ 0 w 146"/>
                <a:gd name="T11" fmla="*/ 34 h 170"/>
                <a:gd name="T12" fmla="*/ 0 w 146"/>
                <a:gd name="T13" fmla="*/ 22 h 170"/>
                <a:gd name="T14" fmla="*/ 2 w 146"/>
                <a:gd name="T15" fmla="*/ 3 h 170"/>
                <a:gd name="T16" fmla="*/ 9 w 146"/>
                <a:gd name="T17" fmla="*/ 0 h 170"/>
                <a:gd name="T18" fmla="*/ 6 w 146"/>
                <a:gd name="T19" fmla="*/ 7 h 170"/>
                <a:gd name="T20" fmla="*/ 6 w 146"/>
                <a:gd name="T21" fmla="*/ 19 h 170"/>
                <a:gd name="T22" fmla="*/ 6 w 146"/>
                <a:gd name="T23" fmla="*/ 17 h 170"/>
                <a:gd name="T24" fmla="*/ 12 w 146"/>
                <a:gd name="T25" fmla="*/ 12 h 170"/>
                <a:gd name="T26" fmla="*/ 18 w 146"/>
                <a:gd name="T27" fmla="*/ 14 h 170"/>
                <a:gd name="T28" fmla="*/ 18 w 146"/>
                <a:gd name="T29" fmla="*/ 19 h 170"/>
                <a:gd name="T30" fmla="*/ 19 w 146"/>
                <a:gd name="T31" fmla="*/ 19 h 170"/>
                <a:gd name="T32" fmla="*/ 23 w 146"/>
                <a:gd name="T33" fmla="*/ 19 h 170"/>
                <a:gd name="T34" fmla="*/ 23 w 146"/>
                <a:gd name="T35" fmla="*/ 36 h 170"/>
                <a:gd name="T36" fmla="*/ 25 w 146"/>
                <a:gd name="T37" fmla="*/ 38 h 170"/>
                <a:gd name="T38" fmla="*/ 30 w 146"/>
                <a:gd name="T39" fmla="*/ 34 h 170"/>
                <a:gd name="T40" fmla="*/ 30 w 146"/>
                <a:gd name="T41" fmla="*/ 27 h 170"/>
                <a:gd name="T42" fmla="*/ 28 w 146"/>
                <a:gd name="T43" fmla="*/ 22 h 170"/>
                <a:gd name="T44" fmla="*/ 28 w 146"/>
                <a:gd name="T45" fmla="*/ 17 h 170"/>
                <a:gd name="T46" fmla="*/ 37 w 146"/>
                <a:gd name="T47" fmla="*/ 22 h 170"/>
                <a:gd name="T48" fmla="*/ 37 w 146"/>
                <a:gd name="T49" fmla="*/ 27 h 170"/>
                <a:gd name="T50" fmla="*/ 37 w 146"/>
                <a:gd name="T51" fmla="*/ 31 h 170"/>
                <a:gd name="T52" fmla="*/ 32 w 146"/>
                <a:gd name="T53" fmla="*/ 41 h 170"/>
                <a:gd name="T54" fmla="*/ 30 w 146"/>
                <a:gd name="T55" fmla="*/ 44 h 170"/>
                <a:gd name="T56" fmla="*/ 28 w 146"/>
                <a:gd name="T57" fmla="*/ 44 h 170"/>
                <a:gd name="T58" fmla="*/ 21 w 146"/>
                <a:gd name="T59" fmla="*/ 44 h 17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46"/>
                <a:gd name="T91" fmla="*/ 0 h 170"/>
                <a:gd name="T92" fmla="*/ 146 w 146"/>
                <a:gd name="T93" fmla="*/ 170 h 17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46" h="170">
                  <a:moveTo>
                    <a:pt x="85" y="170"/>
                  </a:moveTo>
                  <a:lnTo>
                    <a:pt x="77" y="160"/>
                  </a:lnTo>
                  <a:lnTo>
                    <a:pt x="69" y="151"/>
                  </a:lnTo>
                  <a:lnTo>
                    <a:pt x="77" y="104"/>
                  </a:lnTo>
                  <a:lnTo>
                    <a:pt x="51" y="85"/>
                  </a:lnTo>
                  <a:lnTo>
                    <a:pt x="0" y="132"/>
                  </a:lnTo>
                  <a:lnTo>
                    <a:pt x="0" y="85"/>
                  </a:lnTo>
                  <a:lnTo>
                    <a:pt x="9" y="9"/>
                  </a:lnTo>
                  <a:lnTo>
                    <a:pt x="35" y="0"/>
                  </a:lnTo>
                  <a:lnTo>
                    <a:pt x="25" y="28"/>
                  </a:lnTo>
                  <a:lnTo>
                    <a:pt x="25" y="75"/>
                  </a:lnTo>
                  <a:lnTo>
                    <a:pt x="25" y="66"/>
                  </a:lnTo>
                  <a:lnTo>
                    <a:pt x="51" y="46"/>
                  </a:lnTo>
                  <a:lnTo>
                    <a:pt x="69" y="56"/>
                  </a:lnTo>
                  <a:lnTo>
                    <a:pt x="69" y="75"/>
                  </a:lnTo>
                  <a:lnTo>
                    <a:pt x="77" y="75"/>
                  </a:lnTo>
                  <a:lnTo>
                    <a:pt x="94" y="75"/>
                  </a:lnTo>
                  <a:lnTo>
                    <a:pt x="94" y="141"/>
                  </a:lnTo>
                  <a:lnTo>
                    <a:pt x="102" y="151"/>
                  </a:lnTo>
                  <a:lnTo>
                    <a:pt x="120" y="132"/>
                  </a:lnTo>
                  <a:lnTo>
                    <a:pt x="120" y="104"/>
                  </a:lnTo>
                  <a:lnTo>
                    <a:pt x="112" y="85"/>
                  </a:lnTo>
                  <a:lnTo>
                    <a:pt x="112" y="66"/>
                  </a:lnTo>
                  <a:lnTo>
                    <a:pt x="146" y="85"/>
                  </a:lnTo>
                  <a:lnTo>
                    <a:pt x="146" y="104"/>
                  </a:lnTo>
                  <a:lnTo>
                    <a:pt x="146" y="122"/>
                  </a:lnTo>
                  <a:lnTo>
                    <a:pt x="128" y="160"/>
                  </a:lnTo>
                  <a:lnTo>
                    <a:pt x="120" y="170"/>
                  </a:lnTo>
                  <a:lnTo>
                    <a:pt x="112" y="170"/>
                  </a:lnTo>
                  <a:lnTo>
                    <a:pt x="85" y="1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4" name="Freeform 45"/>
            <p:cNvSpPr>
              <a:spLocks/>
            </p:cNvSpPr>
            <p:nvPr/>
          </p:nvSpPr>
          <p:spPr bwMode="auto">
            <a:xfrm>
              <a:off x="1849" y="2439"/>
              <a:ext cx="18" cy="33"/>
            </a:xfrm>
            <a:custGeom>
              <a:avLst/>
              <a:gdLst>
                <a:gd name="T0" fmla="*/ 5 w 34"/>
                <a:gd name="T1" fmla="*/ 17 h 66"/>
                <a:gd name="T2" fmla="*/ 5 w 34"/>
                <a:gd name="T3" fmla="*/ 11 h 66"/>
                <a:gd name="T4" fmla="*/ 0 w 34"/>
                <a:gd name="T5" fmla="*/ 4 h 66"/>
                <a:gd name="T6" fmla="*/ 2 w 34"/>
                <a:gd name="T7" fmla="*/ 0 h 66"/>
                <a:gd name="T8" fmla="*/ 10 w 34"/>
                <a:gd name="T9" fmla="*/ 14 h 66"/>
                <a:gd name="T10" fmla="*/ 5 w 34"/>
                <a:gd name="T11" fmla="*/ 17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"/>
                <a:gd name="T19" fmla="*/ 0 h 66"/>
                <a:gd name="T20" fmla="*/ 34 w 34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" h="66">
                  <a:moveTo>
                    <a:pt x="18" y="66"/>
                  </a:moveTo>
                  <a:lnTo>
                    <a:pt x="18" y="47"/>
                  </a:lnTo>
                  <a:lnTo>
                    <a:pt x="0" y="19"/>
                  </a:lnTo>
                  <a:lnTo>
                    <a:pt x="8" y="0"/>
                  </a:lnTo>
                  <a:lnTo>
                    <a:pt x="34" y="57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5" name="Freeform 46"/>
            <p:cNvSpPr>
              <a:spLocks/>
            </p:cNvSpPr>
            <p:nvPr/>
          </p:nvSpPr>
          <p:spPr bwMode="auto">
            <a:xfrm>
              <a:off x="1897" y="2411"/>
              <a:ext cx="12" cy="28"/>
            </a:xfrm>
            <a:custGeom>
              <a:avLst/>
              <a:gdLst>
                <a:gd name="T0" fmla="*/ 2 w 24"/>
                <a:gd name="T1" fmla="*/ 14 h 56"/>
                <a:gd name="T2" fmla="*/ 0 w 24"/>
                <a:gd name="T3" fmla="*/ 12 h 56"/>
                <a:gd name="T4" fmla="*/ 2 w 24"/>
                <a:gd name="T5" fmla="*/ 0 h 56"/>
                <a:gd name="T6" fmla="*/ 6 w 24"/>
                <a:gd name="T7" fmla="*/ 0 h 56"/>
                <a:gd name="T8" fmla="*/ 4 w 24"/>
                <a:gd name="T9" fmla="*/ 10 h 56"/>
                <a:gd name="T10" fmla="*/ 2 w 24"/>
                <a:gd name="T11" fmla="*/ 14 h 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56"/>
                <a:gd name="T20" fmla="*/ 24 w 24"/>
                <a:gd name="T21" fmla="*/ 56 h 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56">
                  <a:moveTo>
                    <a:pt x="8" y="56"/>
                  </a:moveTo>
                  <a:lnTo>
                    <a:pt x="0" y="47"/>
                  </a:lnTo>
                  <a:lnTo>
                    <a:pt x="8" y="0"/>
                  </a:lnTo>
                  <a:lnTo>
                    <a:pt x="24" y="0"/>
                  </a:lnTo>
                  <a:lnTo>
                    <a:pt x="16" y="37"/>
                  </a:lnTo>
                  <a:lnTo>
                    <a:pt x="8" y="5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6" name="Freeform 47"/>
            <p:cNvSpPr>
              <a:spLocks/>
            </p:cNvSpPr>
            <p:nvPr/>
          </p:nvSpPr>
          <p:spPr bwMode="auto">
            <a:xfrm>
              <a:off x="1948" y="2396"/>
              <a:ext cx="9" cy="20"/>
            </a:xfrm>
            <a:custGeom>
              <a:avLst/>
              <a:gdLst>
                <a:gd name="T0" fmla="*/ 0 w 18"/>
                <a:gd name="T1" fmla="*/ 11 h 38"/>
                <a:gd name="T2" fmla="*/ 0 w 18"/>
                <a:gd name="T3" fmla="*/ 8 h 38"/>
                <a:gd name="T4" fmla="*/ 2 w 18"/>
                <a:gd name="T5" fmla="*/ 0 h 38"/>
                <a:gd name="T6" fmla="*/ 5 w 18"/>
                <a:gd name="T7" fmla="*/ 0 h 38"/>
                <a:gd name="T8" fmla="*/ 5 w 18"/>
                <a:gd name="T9" fmla="*/ 11 h 38"/>
                <a:gd name="T10" fmla="*/ 0 w 18"/>
                <a:gd name="T11" fmla="*/ 11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38"/>
                <a:gd name="T20" fmla="*/ 18 w 18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38">
                  <a:moveTo>
                    <a:pt x="0" y="38"/>
                  </a:moveTo>
                  <a:lnTo>
                    <a:pt x="0" y="29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18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7" name="Freeform 48"/>
            <p:cNvSpPr>
              <a:spLocks/>
            </p:cNvSpPr>
            <p:nvPr/>
          </p:nvSpPr>
          <p:spPr bwMode="auto">
            <a:xfrm>
              <a:off x="2076" y="2274"/>
              <a:ext cx="116" cy="76"/>
            </a:xfrm>
            <a:custGeom>
              <a:avLst/>
              <a:gdLst>
                <a:gd name="T0" fmla="*/ 3 w 231"/>
                <a:gd name="T1" fmla="*/ 38 h 151"/>
                <a:gd name="T2" fmla="*/ 0 w 231"/>
                <a:gd name="T3" fmla="*/ 36 h 151"/>
                <a:gd name="T4" fmla="*/ 11 w 231"/>
                <a:gd name="T5" fmla="*/ 7 h 151"/>
                <a:gd name="T6" fmla="*/ 14 w 231"/>
                <a:gd name="T7" fmla="*/ 10 h 151"/>
                <a:gd name="T8" fmla="*/ 9 w 231"/>
                <a:gd name="T9" fmla="*/ 19 h 151"/>
                <a:gd name="T10" fmla="*/ 9 w 231"/>
                <a:gd name="T11" fmla="*/ 22 h 151"/>
                <a:gd name="T12" fmla="*/ 7 w 231"/>
                <a:gd name="T13" fmla="*/ 29 h 151"/>
                <a:gd name="T14" fmla="*/ 14 w 231"/>
                <a:gd name="T15" fmla="*/ 26 h 151"/>
                <a:gd name="T16" fmla="*/ 16 w 231"/>
                <a:gd name="T17" fmla="*/ 26 h 151"/>
                <a:gd name="T18" fmla="*/ 16 w 231"/>
                <a:gd name="T19" fmla="*/ 24 h 151"/>
                <a:gd name="T20" fmla="*/ 18 w 231"/>
                <a:gd name="T21" fmla="*/ 22 h 151"/>
                <a:gd name="T22" fmla="*/ 20 w 231"/>
                <a:gd name="T23" fmla="*/ 19 h 151"/>
                <a:gd name="T24" fmla="*/ 20 w 231"/>
                <a:gd name="T25" fmla="*/ 17 h 151"/>
                <a:gd name="T26" fmla="*/ 22 w 231"/>
                <a:gd name="T27" fmla="*/ 17 h 151"/>
                <a:gd name="T28" fmla="*/ 22 w 231"/>
                <a:gd name="T29" fmla="*/ 15 h 151"/>
                <a:gd name="T30" fmla="*/ 24 w 231"/>
                <a:gd name="T31" fmla="*/ 12 h 151"/>
                <a:gd name="T32" fmla="*/ 33 w 231"/>
                <a:gd name="T33" fmla="*/ 19 h 151"/>
                <a:gd name="T34" fmla="*/ 37 w 231"/>
                <a:gd name="T35" fmla="*/ 12 h 151"/>
                <a:gd name="T36" fmla="*/ 39 w 231"/>
                <a:gd name="T37" fmla="*/ 12 h 151"/>
                <a:gd name="T38" fmla="*/ 48 w 231"/>
                <a:gd name="T39" fmla="*/ 17 h 151"/>
                <a:gd name="T40" fmla="*/ 52 w 231"/>
                <a:gd name="T41" fmla="*/ 17 h 151"/>
                <a:gd name="T42" fmla="*/ 48 w 231"/>
                <a:gd name="T43" fmla="*/ 10 h 151"/>
                <a:gd name="T44" fmla="*/ 48 w 231"/>
                <a:gd name="T45" fmla="*/ 0 h 151"/>
                <a:gd name="T46" fmla="*/ 54 w 231"/>
                <a:gd name="T47" fmla="*/ 5 h 151"/>
                <a:gd name="T48" fmla="*/ 58 w 231"/>
                <a:gd name="T49" fmla="*/ 12 h 151"/>
                <a:gd name="T50" fmla="*/ 58 w 231"/>
                <a:gd name="T51" fmla="*/ 15 h 151"/>
                <a:gd name="T52" fmla="*/ 58 w 231"/>
                <a:gd name="T53" fmla="*/ 22 h 151"/>
                <a:gd name="T54" fmla="*/ 54 w 231"/>
                <a:gd name="T55" fmla="*/ 24 h 151"/>
                <a:gd name="T56" fmla="*/ 43 w 231"/>
                <a:gd name="T57" fmla="*/ 19 h 151"/>
                <a:gd name="T58" fmla="*/ 35 w 231"/>
                <a:gd name="T59" fmla="*/ 26 h 151"/>
                <a:gd name="T60" fmla="*/ 33 w 231"/>
                <a:gd name="T61" fmla="*/ 26 h 151"/>
                <a:gd name="T62" fmla="*/ 26 w 231"/>
                <a:gd name="T63" fmla="*/ 24 h 151"/>
                <a:gd name="T64" fmla="*/ 26 w 231"/>
                <a:gd name="T65" fmla="*/ 19 h 151"/>
                <a:gd name="T66" fmla="*/ 9 w 231"/>
                <a:gd name="T67" fmla="*/ 38 h 151"/>
                <a:gd name="T68" fmla="*/ 3 w 231"/>
                <a:gd name="T69" fmla="*/ 38 h 15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1"/>
                <a:gd name="T106" fmla="*/ 0 h 151"/>
                <a:gd name="T107" fmla="*/ 231 w 231"/>
                <a:gd name="T108" fmla="*/ 151 h 15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1" h="151">
                  <a:moveTo>
                    <a:pt x="9" y="151"/>
                  </a:moveTo>
                  <a:lnTo>
                    <a:pt x="0" y="142"/>
                  </a:lnTo>
                  <a:lnTo>
                    <a:pt x="43" y="28"/>
                  </a:lnTo>
                  <a:lnTo>
                    <a:pt x="53" y="37"/>
                  </a:lnTo>
                  <a:lnTo>
                    <a:pt x="35" y="76"/>
                  </a:lnTo>
                  <a:lnTo>
                    <a:pt x="35" y="85"/>
                  </a:lnTo>
                  <a:lnTo>
                    <a:pt x="27" y="113"/>
                  </a:lnTo>
                  <a:lnTo>
                    <a:pt x="53" y="103"/>
                  </a:lnTo>
                  <a:lnTo>
                    <a:pt x="61" y="103"/>
                  </a:lnTo>
                  <a:lnTo>
                    <a:pt x="61" y="94"/>
                  </a:lnTo>
                  <a:lnTo>
                    <a:pt x="69" y="85"/>
                  </a:lnTo>
                  <a:lnTo>
                    <a:pt x="77" y="76"/>
                  </a:lnTo>
                  <a:lnTo>
                    <a:pt x="77" y="66"/>
                  </a:lnTo>
                  <a:lnTo>
                    <a:pt x="86" y="66"/>
                  </a:lnTo>
                  <a:lnTo>
                    <a:pt x="86" y="57"/>
                  </a:lnTo>
                  <a:lnTo>
                    <a:pt x="95" y="47"/>
                  </a:lnTo>
                  <a:lnTo>
                    <a:pt x="130" y="76"/>
                  </a:lnTo>
                  <a:lnTo>
                    <a:pt x="146" y="47"/>
                  </a:lnTo>
                  <a:lnTo>
                    <a:pt x="154" y="47"/>
                  </a:lnTo>
                  <a:lnTo>
                    <a:pt x="189" y="66"/>
                  </a:lnTo>
                  <a:lnTo>
                    <a:pt x="207" y="66"/>
                  </a:lnTo>
                  <a:lnTo>
                    <a:pt x="189" y="37"/>
                  </a:lnTo>
                  <a:lnTo>
                    <a:pt x="189" y="0"/>
                  </a:lnTo>
                  <a:lnTo>
                    <a:pt x="215" y="20"/>
                  </a:lnTo>
                  <a:lnTo>
                    <a:pt x="231" y="47"/>
                  </a:lnTo>
                  <a:lnTo>
                    <a:pt x="231" y="57"/>
                  </a:lnTo>
                  <a:lnTo>
                    <a:pt x="231" y="85"/>
                  </a:lnTo>
                  <a:lnTo>
                    <a:pt x="215" y="94"/>
                  </a:lnTo>
                  <a:lnTo>
                    <a:pt x="172" y="76"/>
                  </a:lnTo>
                  <a:lnTo>
                    <a:pt x="138" y="103"/>
                  </a:lnTo>
                  <a:lnTo>
                    <a:pt x="130" y="103"/>
                  </a:lnTo>
                  <a:lnTo>
                    <a:pt x="104" y="94"/>
                  </a:lnTo>
                  <a:lnTo>
                    <a:pt x="104" y="76"/>
                  </a:lnTo>
                  <a:lnTo>
                    <a:pt x="35" y="151"/>
                  </a:lnTo>
                  <a:lnTo>
                    <a:pt x="9" y="15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8" name="Freeform 49"/>
            <p:cNvSpPr>
              <a:spLocks/>
            </p:cNvSpPr>
            <p:nvPr/>
          </p:nvSpPr>
          <p:spPr bwMode="auto">
            <a:xfrm>
              <a:off x="2799" y="2189"/>
              <a:ext cx="163" cy="141"/>
            </a:xfrm>
            <a:custGeom>
              <a:avLst/>
              <a:gdLst>
                <a:gd name="T0" fmla="*/ 0 w 326"/>
                <a:gd name="T1" fmla="*/ 70 h 283"/>
                <a:gd name="T2" fmla="*/ 0 w 326"/>
                <a:gd name="T3" fmla="*/ 68 h 283"/>
                <a:gd name="T4" fmla="*/ 10 w 326"/>
                <a:gd name="T5" fmla="*/ 47 h 283"/>
                <a:gd name="T6" fmla="*/ 3 w 326"/>
                <a:gd name="T7" fmla="*/ 42 h 283"/>
                <a:gd name="T8" fmla="*/ 9 w 326"/>
                <a:gd name="T9" fmla="*/ 33 h 283"/>
                <a:gd name="T10" fmla="*/ 15 w 326"/>
                <a:gd name="T11" fmla="*/ 28 h 283"/>
                <a:gd name="T12" fmla="*/ 20 w 326"/>
                <a:gd name="T13" fmla="*/ 28 h 283"/>
                <a:gd name="T14" fmla="*/ 25 w 326"/>
                <a:gd name="T15" fmla="*/ 18 h 283"/>
                <a:gd name="T16" fmla="*/ 25 w 326"/>
                <a:gd name="T17" fmla="*/ 18 h 283"/>
                <a:gd name="T18" fmla="*/ 28 w 326"/>
                <a:gd name="T19" fmla="*/ 18 h 283"/>
                <a:gd name="T20" fmla="*/ 33 w 326"/>
                <a:gd name="T21" fmla="*/ 12 h 283"/>
                <a:gd name="T22" fmla="*/ 37 w 326"/>
                <a:gd name="T23" fmla="*/ 4 h 283"/>
                <a:gd name="T24" fmla="*/ 39 w 326"/>
                <a:gd name="T25" fmla="*/ 4 h 283"/>
                <a:gd name="T26" fmla="*/ 43 w 326"/>
                <a:gd name="T27" fmla="*/ 2 h 283"/>
                <a:gd name="T28" fmla="*/ 47 w 326"/>
                <a:gd name="T29" fmla="*/ 4 h 283"/>
                <a:gd name="T30" fmla="*/ 51 w 326"/>
                <a:gd name="T31" fmla="*/ 12 h 283"/>
                <a:gd name="T32" fmla="*/ 53 w 326"/>
                <a:gd name="T33" fmla="*/ 9 h 283"/>
                <a:gd name="T34" fmla="*/ 55 w 326"/>
                <a:gd name="T35" fmla="*/ 7 h 283"/>
                <a:gd name="T36" fmla="*/ 57 w 326"/>
                <a:gd name="T37" fmla="*/ 4 h 283"/>
                <a:gd name="T38" fmla="*/ 62 w 326"/>
                <a:gd name="T39" fmla="*/ 4 h 283"/>
                <a:gd name="T40" fmla="*/ 65 w 326"/>
                <a:gd name="T41" fmla="*/ 4 h 283"/>
                <a:gd name="T42" fmla="*/ 67 w 326"/>
                <a:gd name="T43" fmla="*/ 2 h 283"/>
                <a:gd name="T44" fmla="*/ 69 w 326"/>
                <a:gd name="T45" fmla="*/ 2 h 283"/>
                <a:gd name="T46" fmla="*/ 73 w 326"/>
                <a:gd name="T47" fmla="*/ 0 h 283"/>
                <a:gd name="T48" fmla="*/ 69 w 326"/>
                <a:gd name="T49" fmla="*/ 28 h 283"/>
                <a:gd name="T50" fmla="*/ 75 w 326"/>
                <a:gd name="T51" fmla="*/ 33 h 283"/>
                <a:gd name="T52" fmla="*/ 82 w 326"/>
                <a:gd name="T53" fmla="*/ 45 h 283"/>
                <a:gd name="T54" fmla="*/ 80 w 326"/>
                <a:gd name="T55" fmla="*/ 49 h 283"/>
                <a:gd name="T56" fmla="*/ 75 w 326"/>
                <a:gd name="T57" fmla="*/ 51 h 283"/>
                <a:gd name="T58" fmla="*/ 57 w 326"/>
                <a:gd name="T59" fmla="*/ 51 h 283"/>
                <a:gd name="T60" fmla="*/ 60 w 326"/>
                <a:gd name="T61" fmla="*/ 47 h 283"/>
                <a:gd name="T62" fmla="*/ 69 w 326"/>
                <a:gd name="T63" fmla="*/ 47 h 283"/>
                <a:gd name="T64" fmla="*/ 75 w 326"/>
                <a:gd name="T65" fmla="*/ 45 h 283"/>
                <a:gd name="T66" fmla="*/ 73 w 326"/>
                <a:gd name="T67" fmla="*/ 42 h 283"/>
                <a:gd name="T68" fmla="*/ 69 w 326"/>
                <a:gd name="T69" fmla="*/ 40 h 283"/>
                <a:gd name="T70" fmla="*/ 65 w 326"/>
                <a:gd name="T71" fmla="*/ 37 h 283"/>
                <a:gd name="T72" fmla="*/ 62 w 326"/>
                <a:gd name="T73" fmla="*/ 33 h 283"/>
                <a:gd name="T74" fmla="*/ 62 w 326"/>
                <a:gd name="T75" fmla="*/ 28 h 283"/>
                <a:gd name="T76" fmla="*/ 67 w 326"/>
                <a:gd name="T77" fmla="*/ 7 h 283"/>
                <a:gd name="T78" fmla="*/ 62 w 326"/>
                <a:gd name="T79" fmla="*/ 12 h 283"/>
                <a:gd name="T80" fmla="*/ 55 w 326"/>
                <a:gd name="T81" fmla="*/ 16 h 283"/>
                <a:gd name="T82" fmla="*/ 53 w 326"/>
                <a:gd name="T83" fmla="*/ 16 h 283"/>
                <a:gd name="T84" fmla="*/ 49 w 326"/>
                <a:gd name="T85" fmla="*/ 23 h 283"/>
                <a:gd name="T86" fmla="*/ 47 w 326"/>
                <a:gd name="T87" fmla="*/ 14 h 283"/>
                <a:gd name="T88" fmla="*/ 45 w 326"/>
                <a:gd name="T89" fmla="*/ 12 h 283"/>
                <a:gd name="T90" fmla="*/ 39 w 326"/>
                <a:gd name="T91" fmla="*/ 12 h 283"/>
                <a:gd name="T92" fmla="*/ 37 w 326"/>
                <a:gd name="T93" fmla="*/ 23 h 283"/>
                <a:gd name="T94" fmla="*/ 33 w 326"/>
                <a:gd name="T95" fmla="*/ 23 h 283"/>
                <a:gd name="T96" fmla="*/ 28 w 326"/>
                <a:gd name="T97" fmla="*/ 21 h 283"/>
                <a:gd name="T98" fmla="*/ 25 w 326"/>
                <a:gd name="T99" fmla="*/ 26 h 283"/>
                <a:gd name="T100" fmla="*/ 25 w 326"/>
                <a:gd name="T101" fmla="*/ 33 h 283"/>
                <a:gd name="T102" fmla="*/ 21 w 326"/>
                <a:gd name="T103" fmla="*/ 33 h 283"/>
                <a:gd name="T104" fmla="*/ 13 w 326"/>
                <a:gd name="T105" fmla="*/ 33 h 283"/>
                <a:gd name="T106" fmla="*/ 10 w 326"/>
                <a:gd name="T107" fmla="*/ 35 h 283"/>
                <a:gd name="T108" fmla="*/ 9 w 326"/>
                <a:gd name="T109" fmla="*/ 37 h 283"/>
                <a:gd name="T110" fmla="*/ 18 w 326"/>
                <a:gd name="T111" fmla="*/ 42 h 283"/>
                <a:gd name="T112" fmla="*/ 18 w 326"/>
                <a:gd name="T113" fmla="*/ 47 h 283"/>
                <a:gd name="T114" fmla="*/ 13 w 326"/>
                <a:gd name="T115" fmla="*/ 51 h 283"/>
                <a:gd name="T116" fmla="*/ 15 w 326"/>
                <a:gd name="T117" fmla="*/ 56 h 283"/>
                <a:gd name="T118" fmla="*/ 3 w 326"/>
                <a:gd name="T119" fmla="*/ 70 h 283"/>
                <a:gd name="T120" fmla="*/ 0 w 326"/>
                <a:gd name="T121" fmla="*/ 70 h 28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26"/>
                <a:gd name="T184" fmla="*/ 0 h 283"/>
                <a:gd name="T185" fmla="*/ 326 w 326"/>
                <a:gd name="T186" fmla="*/ 283 h 28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26" h="283">
                  <a:moveTo>
                    <a:pt x="0" y="283"/>
                  </a:moveTo>
                  <a:lnTo>
                    <a:pt x="0" y="273"/>
                  </a:lnTo>
                  <a:lnTo>
                    <a:pt x="43" y="190"/>
                  </a:lnTo>
                  <a:lnTo>
                    <a:pt x="10" y="170"/>
                  </a:lnTo>
                  <a:lnTo>
                    <a:pt x="35" y="132"/>
                  </a:lnTo>
                  <a:lnTo>
                    <a:pt x="61" y="114"/>
                  </a:lnTo>
                  <a:lnTo>
                    <a:pt x="77" y="114"/>
                  </a:lnTo>
                  <a:lnTo>
                    <a:pt x="103" y="75"/>
                  </a:lnTo>
                  <a:lnTo>
                    <a:pt x="112" y="75"/>
                  </a:lnTo>
                  <a:lnTo>
                    <a:pt x="130" y="48"/>
                  </a:lnTo>
                  <a:lnTo>
                    <a:pt x="146" y="19"/>
                  </a:lnTo>
                  <a:lnTo>
                    <a:pt x="154" y="19"/>
                  </a:lnTo>
                  <a:lnTo>
                    <a:pt x="172" y="9"/>
                  </a:lnTo>
                  <a:lnTo>
                    <a:pt x="189" y="19"/>
                  </a:lnTo>
                  <a:lnTo>
                    <a:pt x="207" y="48"/>
                  </a:lnTo>
                  <a:lnTo>
                    <a:pt x="215" y="38"/>
                  </a:lnTo>
                  <a:lnTo>
                    <a:pt x="223" y="29"/>
                  </a:lnTo>
                  <a:lnTo>
                    <a:pt x="231" y="19"/>
                  </a:lnTo>
                  <a:lnTo>
                    <a:pt x="249" y="19"/>
                  </a:lnTo>
                  <a:lnTo>
                    <a:pt x="257" y="19"/>
                  </a:lnTo>
                  <a:lnTo>
                    <a:pt x="266" y="9"/>
                  </a:lnTo>
                  <a:lnTo>
                    <a:pt x="274" y="9"/>
                  </a:lnTo>
                  <a:lnTo>
                    <a:pt x="292" y="0"/>
                  </a:lnTo>
                  <a:lnTo>
                    <a:pt x="274" y="114"/>
                  </a:lnTo>
                  <a:lnTo>
                    <a:pt x="300" y="132"/>
                  </a:lnTo>
                  <a:lnTo>
                    <a:pt x="326" y="180"/>
                  </a:lnTo>
                  <a:lnTo>
                    <a:pt x="318" y="198"/>
                  </a:lnTo>
                  <a:lnTo>
                    <a:pt x="300" y="207"/>
                  </a:lnTo>
                  <a:lnTo>
                    <a:pt x="231" y="207"/>
                  </a:lnTo>
                  <a:lnTo>
                    <a:pt x="241" y="190"/>
                  </a:lnTo>
                  <a:lnTo>
                    <a:pt x="274" y="190"/>
                  </a:lnTo>
                  <a:lnTo>
                    <a:pt x="300" y="180"/>
                  </a:lnTo>
                  <a:lnTo>
                    <a:pt x="292" y="170"/>
                  </a:lnTo>
                  <a:lnTo>
                    <a:pt x="274" y="161"/>
                  </a:lnTo>
                  <a:lnTo>
                    <a:pt x="257" y="151"/>
                  </a:lnTo>
                  <a:lnTo>
                    <a:pt x="249" y="132"/>
                  </a:lnTo>
                  <a:lnTo>
                    <a:pt x="249" y="114"/>
                  </a:lnTo>
                  <a:lnTo>
                    <a:pt x="266" y="29"/>
                  </a:lnTo>
                  <a:lnTo>
                    <a:pt x="249" y="48"/>
                  </a:lnTo>
                  <a:lnTo>
                    <a:pt x="223" y="66"/>
                  </a:lnTo>
                  <a:lnTo>
                    <a:pt x="215" y="66"/>
                  </a:lnTo>
                  <a:lnTo>
                    <a:pt x="197" y="95"/>
                  </a:lnTo>
                  <a:lnTo>
                    <a:pt x="189" y="56"/>
                  </a:lnTo>
                  <a:lnTo>
                    <a:pt x="180" y="48"/>
                  </a:lnTo>
                  <a:lnTo>
                    <a:pt x="154" y="48"/>
                  </a:lnTo>
                  <a:lnTo>
                    <a:pt x="146" y="95"/>
                  </a:lnTo>
                  <a:lnTo>
                    <a:pt x="130" y="95"/>
                  </a:lnTo>
                  <a:lnTo>
                    <a:pt x="112" y="85"/>
                  </a:lnTo>
                  <a:lnTo>
                    <a:pt x="103" y="104"/>
                  </a:lnTo>
                  <a:lnTo>
                    <a:pt x="103" y="132"/>
                  </a:lnTo>
                  <a:lnTo>
                    <a:pt x="87" y="132"/>
                  </a:lnTo>
                  <a:lnTo>
                    <a:pt x="53" y="132"/>
                  </a:lnTo>
                  <a:lnTo>
                    <a:pt x="43" y="141"/>
                  </a:lnTo>
                  <a:lnTo>
                    <a:pt x="35" y="151"/>
                  </a:lnTo>
                  <a:lnTo>
                    <a:pt x="69" y="170"/>
                  </a:lnTo>
                  <a:lnTo>
                    <a:pt x="69" y="190"/>
                  </a:lnTo>
                  <a:lnTo>
                    <a:pt x="53" y="207"/>
                  </a:lnTo>
                  <a:lnTo>
                    <a:pt x="61" y="227"/>
                  </a:lnTo>
                  <a:lnTo>
                    <a:pt x="10" y="283"/>
                  </a:lnTo>
                  <a:lnTo>
                    <a:pt x="0" y="28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79" name="Freeform 50"/>
            <p:cNvSpPr>
              <a:spLocks/>
            </p:cNvSpPr>
            <p:nvPr/>
          </p:nvSpPr>
          <p:spPr bwMode="auto">
            <a:xfrm>
              <a:off x="1768" y="2180"/>
              <a:ext cx="73" cy="132"/>
            </a:xfrm>
            <a:custGeom>
              <a:avLst/>
              <a:gdLst>
                <a:gd name="T0" fmla="*/ 2 w 145"/>
                <a:gd name="T1" fmla="*/ 66 h 264"/>
                <a:gd name="T2" fmla="*/ 0 w 145"/>
                <a:gd name="T3" fmla="*/ 58 h 264"/>
                <a:gd name="T4" fmla="*/ 0 w 145"/>
                <a:gd name="T5" fmla="*/ 47 h 264"/>
                <a:gd name="T6" fmla="*/ 13 w 145"/>
                <a:gd name="T7" fmla="*/ 37 h 264"/>
                <a:gd name="T8" fmla="*/ 15 w 145"/>
                <a:gd name="T9" fmla="*/ 37 h 264"/>
                <a:gd name="T10" fmla="*/ 26 w 145"/>
                <a:gd name="T11" fmla="*/ 47 h 264"/>
                <a:gd name="T12" fmla="*/ 28 w 145"/>
                <a:gd name="T13" fmla="*/ 47 h 264"/>
                <a:gd name="T14" fmla="*/ 32 w 145"/>
                <a:gd name="T15" fmla="*/ 44 h 264"/>
                <a:gd name="T16" fmla="*/ 32 w 145"/>
                <a:gd name="T17" fmla="*/ 35 h 264"/>
                <a:gd name="T18" fmla="*/ 32 w 145"/>
                <a:gd name="T19" fmla="*/ 30 h 264"/>
                <a:gd name="T20" fmla="*/ 26 w 145"/>
                <a:gd name="T21" fmla="*/ 33 h 264"/>
                <a:gd name="T22" fmla="*/ 28 w 145"/>
                <a:gd name="T23" fmla="*/ 25 h 264"/>
                <a:gd name="T24" fmla="*/ 30 w 145"/>
                <a:gd name="T25" fmla="*/ 11 h 264"/>
                <a:gd name="T26" fmla="*/ 26 w 145"/>
                <a:gd name="T27" fmla="*/ 9 h 264"/>
                <a:gd name="T28" fmla="*/ 22 w 145"/>
                <a:gd name="T29" fmla="*/ 17 h 264"/>
                <a:gd name="T30" fmla="*/ 20 w 145"/>
                <a:gd name="T31" fmla="*/ 25 h 264"/>
                <a:gd name="T32" fmla="*/ 17 w 145"/>
                <a:gd name="T33" fmla="*/ 33 h 264"/>
                <a:gd name="T34" fmla="*/ 17 w 145"/>
                <a:gd name="T35" fmla="*/ 33 h 264"/>
                <a:gd name="T36" fmla="*/ 15 w 145"/>
                <a:gd name="T37" fmla="*/ 30 h 264"/>
                <a:gd name="T38" fmla="*/ 17 w 145"/>
                <a:gd name="T39" fmla="*/ 17 h 264"/>
                <a:gd name="T40" fmla="*/ 17 w 145"/>
                <a:gd name="T41" fmla="*/ 11 h 264"/>
                <a:gd name="T42" fmla="*/ 24 w 145"/>
                <a:gd name="T43" fmla="*/ 2 h 264"/>
                <a:gd name="T44" fmla="*/ 28 w 145"/>
                <a:gd name="T45" fmla="*/ 0 h 264"/>
                <a:gd name="T46" fmla="*/ 30 w 145"/>
                <a:gd name="T47" fmla="*/ 0 h 264"/>
                <a:gd name="T48" fmla="*/ 35 w 145"/>
                <a:gd name="T49" fmla="*/ 2 h 264"/>
                <a:gd name="T50" fmla="*/ 35 w 145"/>
                <a:gd name="T51" fmla="*/ 4 h 264"/>
                <a:gd name="T52" fmla="*/ 37 w 145"/>
                <a:gd name="T53" fmla="*/ 9 h 264"/>
                <a:gd name="T54" fmla="*/ 37 w 145"/>
                <a:gd name="T55" fmla="*/ 17 h 264"/>
                <a:gd name="T56" fmla="*/ 35 w 145"/>
                <a:gd name="T57" fmla="*/ 25 h 264"/>
                <a:gd name="T58" fmla="*/ 37 w 145"/>
                <a:gd name="T59" fmla="*/ 28 h 264"/>
                <a:gd name="T60" fmla="*/ 37 w 145"/>
                <a:gd name="T61" fmla="*/ 42 h 264"/>
                <a:gd name="T62" fmla="*/ 32 w 145"/>
                <a:gd name="T63" fmla="*/ 52 h 264"/>
                <a:gd name="T64" fmla="*/ 28 w 145"/>
                <a:gd name="T65" fmla="*/ 54 h 264"/>
                <a:gd name="T66" fmla="*/ 20 w 145"/>
                <a:gd name="T67" fmla="*/ 54 h 264"/>
                <a:gd name="T68" fmla="*/ 20 w 145"/>
                <a:gd name="T69" fmla="*/ 49 h 264"/>
                <a:gd name="T70" fmla="*/ 15 w 145"/>
                <a:gd name="T71" fmla="*/ 44 h 264"/>
                <a:gd name="T72" fmla="*/ 9 w 145"/>
                <a:gd name="T73" fmla="*/ 52 h 264"/>
                <a:gd name="T74" fmla="*/ 7 w 145"/>
                <a:gd name="T75" fmla="*/ 63 h 264"/>
                <a:gd name="T76" fmla="*/ 2 w 145"/>
                <a:gd name="T77" fmla="*/ 66 h 26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45"/>
                <a:gd name="T118" fmla="*/ 0 h 264"/>
                <a:gd name="T119" fmla="*/ 145 w 145"/>
                <a:gd name="T120" fmla="*/ 264 h 26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45" h="264">
                  <a:moveTo>
                    <a:pt x="8" y="264"/>
                  </a:moveTo>
                  <a:lnTo>
                    <a:pt x="0" y="235"/>
                  </a:lnTo>
                  <a:lnTo>
                    <a:pt x="0" y="188"/>
                  </a:lnTo>
                  <a:lnTo>
                    <a:pt x="51" y="150"/>
                  </a:lnTo>
                  <a:lnTo>
                    <a:pt x="60" y="150"/>
                  </a:lnTo>
                  <a:lnTo>
                    <a:pt x="103" y="188"/>
                  </a:lnTo>
                  <a:lnTo>
                    <a:pt x="111" y="188"/>
                  </a:lnTo>
                  <a:lnTo>
                    <a:pt x="128" y="179"/>
                  </a:lnTo>
                  <a:lnTo>
                    <a:pt x="128" y="140"/>
                  </a:lnTo>
                  <a:lnTo>
                    <a:pt x="128" y="122"/>
                  </a:lnTo>
                  <a:lnTo>
                    <a:pt x="103" y="132"/>
                  </a:lnTo>
                  <a:lnTo>
                    <a:pt x="111" y="103"/>
                  </a:lnTo>
                  <a:lnTo>
                    <a:pt x="119" y="47"/>
                  </a:lnTo>
                  <a:lnTo>
                    <a:pt x="103" y="37"/>
                  </a:lnTo>
                  <a:lnTo>
                    <a:pt x="85" y="66"/>
                  </a:lnTo>
                  <a:lnTo>
                    <a:pt x="77" y="103"/>
                  </a:lnTo>
                  <a:lnTo>
                    <a:pt x="68" y="132"/>
                  </a:lnTo>
                  <a:lnTo>
                    <a:pt x="60" y="122"/>
                  </a:lnTo>
                  <a:lnTo>
                    <a:pt x="68" y="66"/>
                  </a:lnTo>
                  <a:lnTo>
                    <a:pt x="68" y="47"/>
                  </a:lnTo>
                  <a:lnTo>
                    <a:pt x="93" y="8"/>
                  </a:lnTo>
                  <a:lnTo>
                    <a:pt x="111" y="0"/>
                  </a:lnTo>
                  <a:lnTo>
                    <a:pt x="119" y="0"/>
                  </a:lnTo>
                  <a:lnTo>
                    <a:pt x="137" y="8"/>
                  </a:lnTo>
                  <a:lnTo>
                    <a:pt x="137" y="18"/>
                  </a:lnTo>
                  <a:lnTo>
                    <a:pt x="145" y="37"/>
                  </a:lnTo>
                  <a:lnTo>
                    <a:pt x="145" y="66"/>
                  </a:lnTo>
                  <a:lnTo>
                    <a:pt x="137" y="103"/>
                  </a:lnTo>
                  <a:lnTo>
                    <a:pt x="145" y="113"/>
                  </a:lnTo>
                  <a:lnTo>
                    <a:pt x="145" y="169"/>
                  </a:lnTo>
                  <a:lnTo>
                    <a:pt x="128" y="208"/>
                  </a:lnTo>
                  <a:lnTo>
                    <a:pt x="111" y="216"/>
                  </a:lnTo>
                  <a:lnTo>
                    <a:pt x="77" y="216"/>
                  </a:lnTo>
                  <a:lnTo>
                    <a:pt x="77" y="198"/>
                  </a:lnTo>
                  <a:lnTo>
                    <a:pt x="60" y="179"/>
                  </a:lnTo>
                  <a:lnTo>
                    <a:pt x="34" y="208"/>
                  </a:lnTo>
                  <a:lnTo>
                    <a:pt x="26" y="254"/>
                  </a:lnTo>
                  <a:lnTo>
                    <a:pt x="8" y="2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80" name="Freeform 51"/>
            <p:cNvSpPr>
              <a:spLocks/>
            </p:cNvSpPr>
            <p:nvPr/>
          </p:nvSpPr>
          <p:spPr bwMode="auto">
            <a:xfrm>
              <a:off x="2166" y="2147"/>
              <a:ext cx="85" cy="122"/>
            </a:xfrm>
            <a:custGeom>
              <a:avLst/>
              <a:gdLst>
                <a:gd name="T0" fmla="*/ 17 w 170"/>
                <a:gd name="T1" fmla="*/ 61 h 245"/>
                <a:gd name="T2" fmla="*/ 17 w 170"/>
                <a:gd name="T3" fmla="*/ 47 h 245"/>
                <a:gd name="T4" fmla="*/ 15 w 170"/>
                <a:gd name="T5" fmla="*/ 47 h 245"/>
                <a:gd name="T6" fmla="*/ 6 w 170"/>
                <a:gd name="T7" fmla="*/ 39 h 245"/>
                <a:gd name="T8" fmla="*/ 6 w 170"/>
                <a:gd name="T9" fmla="*/ 37 h 245"/>
                <a:gd name="T10" fmla="*/ 6 w 170"/>
                <a:gd name="T11" fmla="*/ 30 h 245"/>
                <a:gd name="T12" fmla="*/ 11 w 170"/>
                <a:gd name="T13" fmla="*/ 25 h 245"/>
                <a:gd name="T14" fmla="*/ 12 w 170"/>
                <a:gd name="T15" fmla="*/ 23 h 245"/>
                <a:gd name="T16" fmla="*/ 11 w 170"/>
                <a:gd name="T17" fmla="*/ 23 h 245"/>
                <a:gd name="T18" fmla="*/ 2 w 170"/>
                <a:gd name="T19" fmla="*/ 16 h 245"/>
                <a:gd name="T20" fmla="*/ 2 w 170"/>
                <a:gd name="T21" fmla="*/ 14 h 245"/>
                <a:gd name="T22" fmla="*/ 0 w 170"/>
                <a:gd name="T23" fmla="*/ 9 h 245"/>
                <a:gd name="T24" fmla="*/ 6 w 170"/>
                <a:gd name="T25" fmla="*/ 0 h 245"/>
                <a:gd name="T26" fmla="*/ 15 w 170"/>
                <a:gd name="T27" fmla="*/ 2 h 245"/>
                <a:gd name="T28" fmla="*/ 17 w 170"/>
                <a:gd name="T29" fmla="*/ 2 h 245"/>
                <a:gd name="T30" fmla="*/ 23 w 170"/>
                <a:gd name="T31" fmla="*/ 9 h 245"/>
                <a:gd name="T32" fmla="*/ 23 w 170"/>
                <a:gd name="T33" fmla="*/ 14 h 245"/>
                <a:gd name="T34" fmla="*/ 27 w 170"/>
                <a:gd name="T35" fmla="*/ 21 h 245"/>
                <a:gd name="T36" fmla="*/ 23 w 170"/>
                <a:gd name="T37" fmla="*/ 25 h 245"/>
                <a:gd name="T38" fmla="*/ 17 w 170"/>
                <a:gd name="T39" fmla="*/ 25 h 245"/>
                <a:gd name="T40" fmla="*/ 15 w 170"/>
                <a:gd name="T41" fmla="*/ 28 h 245"/>
                <a:gd name="T42" fmla="*/ 12 w 170"/>
                <a:gd name="T43" fmla="*/ 37 h 245"/>
                <a:gd name="T44" fmla="*/ 17 w 170"/>
                <a:gd name="T45" fmla="*/ 39 h 245"/>
                <a:gd name="T46" fmla="*/ 21 w 170"/>
                <a:gd name="T47" fmla="*/ 39 h 245"/>
                <a:gd name="T48" fmla="*/ 25 w 170"/>
                <a:gd name="T49" fmla="*/ 33 h 245"/>
                <a:gd name="T50" fmla="*/ 29 w 170"/>
                <a:gd name="T51" fmla="*/ 33 h 245"/>
                <a:gd name="T52" fmla="*/ 23 w 170"/>
                <a:gd name="T53" fmla="*/ 49 h 245"/>
                <a:gd name="T54" fmla="*/ 23 w 170"/>
                <a:gd name="T55" fmla="*/ 54 h 245"/>
                <a:gd name="T56" fmla="*/ 27 w 170"/>
                <a:gd name="T57" fmla="*/ 49 h 245"/>
                <a:gd name="T58" fmla="*/ 29 w 170"/>
                <a:gd name="T59" fmla="*/ 49 h 245"/>
                <a:gd name="T60" fmla="*/ 39 w 170"/>
                <a:gd name="T61" fmla="*/ 37 h 245"/>
                <a:gd name="T62" fmla="*/ 43 w 170"/>
                <a:gd name="T63" fmla="*/ 35 h 245"/>
                <a:gd name="T64" fmla="*/ 43 w 170"/>
                <a:gd name="T65" fmla="*/ 39 h 245"/>
                <a:gd name="T66" fmla="*/ 37 w 170"/>
                <a:gd name="T67" fmla="*/ 51 h 245"/>
                <a:gd name="T68" fmla="*/ 35 w 170"/>
                <a:gd name="T69" fmla="*/ 51 h 245"/>
                <a:gd name="T70" fmla="*/ 31 w 170"/>
                <a:gd name="T71" fmla="*/ 54 h 245"/>
                <a:gd name="T72" fmla="*/ 29 w 170"/>
                <a:gd name="T73" fmla="*/ 56 h 245"/>
                <a:gd name="T74" fmla="*/ 27 w 170"/>
                <a:gd name="T75" fmla="*/ 58 h 245"/>
                <a:gd name="T76" fmla="*/ 25 w 170"/>
                <a:gd name="T77" fmla="*/ 58 h 245"/>
                <a:gd name="T78" fmla="*/ 23 w 170"/>
                <a:gd name="T79" fmla="*/ 58 h 245"/>
                <a:gd name="T80" fmla="*/ 21 w 170"/>
                <a:gd name="T81" fmla="*/ 61 h 245"/>
                <a:gd name="T82" fmla="*/ 19 w 170"/>
                <a:gd name="T83" fmla="*/ 61 h 245"/>
                <a:gd name="T84" fmla="*/ 17 w 170"/>
                <a:gd name="T85" fmla="*/ 61 h 24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0"/>
                <a:gd name="T130" fmla="*/ 0 h 245"/>
                <a:gd name="T131" fmla="*/ 170 w 170"/>
                <a:gd name="T132" fmla="*/ 245 h 24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0" h="245">
                  <a:moveTo>
                    <a:pt x="68" y="245"/>
                  </a:moveTo>
                  <a:lnTo>
                    <a:pt x="68" y="188"/>
                  </a:lnTo>
                  <a:lnTo>
                    <a:pt x="60" y="188"/>
                  </a:lnTo>
                  <a:lnTo>
                    <a:pt x="26" y="159"/>
                  </a:lnTo>
                  <a:lnTo>
                    <a:pt x="26" y="150"/>
                  </a:lnTo>
                  <a:lnTo>
                    <a:pt x="26" y="122"/>
                  </a:lnTo>
                  <a:lnTo>
                    <a:pt x="42" y="103"/>
                  </a:lnTo>
                  <a:lnTo>
                    <a:pt x="50" y="93"/>
                  </a:lnTo>
                  <a:lnTo>
                    <a:pt x="42" y="93"/>
                  </a:lnTo>
                  <a:lnTo>
                    <a:pt x="8" y="66"/>
                  </a:lnTo>
                  <a:lnTo>
                    <a:pt x="8" y="56"/>
                  </a:lnTo>
                  <a:lnTo>
                    <a:pt x="0" y="37"/>
                  </a:lnTo>
                  <a:lnTo>
                    <a:pt x="26" y="0"/>
                  </a:lnTo>
                  <a:lnTo>
                    <a:pt x="60" y="8"/>
                  </a:lnTo>
                  <a:lnTo>
                    <a:pt x="68" y="8"/>
                  </a:lnTo>
                  <a:lnTo>
                    <a:pt x="93" y="37"/>
                  </a:lnTo>
                  <a:lnTo>
                    <a:pt x="93" y="56"/>
                  </a:lnTo>
                  <a:lnTo>
                    <a:pt x="111" y="84"/>
                  </a:lnTo>
                  <a:lnTo>
                    <a:pt x="93" y="103"/>
                  </a:lnTo>
                  <a:lnTo>
                    <a:pt x="68" y="103"/>
                  </a:lnTo>
                  <a:lnTo>
                    <a:pt x="60" y="113"/>
                  </a:lnTo>
                  <a:lnTo>
                    <a:pt x="50" y="150"/>
                  </a:lnTo>
                  <a:lnTo>
                    <a:pt x="68" y="159"/>
                  </a:lnTo>
                  <a:lnTo>
                    <a:pt x="85" y="159"/>
                  </a:lnTo>
                  <a:lnTo>
                    <a:pt x="103" y="132"/>
                  </a:lnTo>
                  <a:lnTo>
                    <a:pt x="119" y="132"/>
                  </a:lnTo>
                  <a:lnTo>
                    <a:pt x="93" y="198"/>
                  </a:lnTo>
                  <a:lnTo>
                    <a:pt x="93" y="216"/>
                  </a:lnTo>
                  <a:lnTo>
                    <a:pt x="111" y="198"/>
                  </a:lnTo>
                  <a:lnTo>
                    <a:pt x="119" y="198"/>
                  </a:lnTo>
                  <a:lnTo>
                    <a:pt x="153" y="150"/>
                  </a:lnTo>
                  <a:lnTo>
                    <a:pt x="170" y="140"/>
                  </a:lnTo>
                  <a:lnTo>
                    <a:pt x="170" y="159"/>
                  </a:lnTo>
                  <a:lnTo>
                    <a:pt x="145" y="206"/>
                  </a:lnTo>
                  <a:lnTo>
                    <a:pt x="137" y="206"/>
                  </a:lnTo>
                  <a:lnTo>
                    <a:pt x="127" y="216"/>
                  </a:lnTo>
                  <a:lnTo>
                    <a:pt x="119" y="225"/>
                  </a:lnTo>
                  <a:lnTo>
                    <a:pt x="111" y="235"/>
                  </a:lnTo>
                  <a:lnTo>
                    <a:pt x="103" y="235"/>
                  </a:lnTo>
                  <a:lnTo>
                    <a:pt x="93" y="235"/>
                  </a:lnTo>
                  <a:lnTo>
                    <a:pt x="85" y="245"/>
                  </a:lnTo>
                  <a:lnTo>
                    <a:pt x="76" y="245"/>
                  </a:lnTo>
                  <a:lnTo>
                    <a:pt x="68" y="2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81" name="Freeform 52"/>
            <p:cNvSpPr>
              <a:spLocks/>
            </p:cNvSpPr>
            <p:nvPr/>
          </p:nvSpPr>
          <p:spPr bwMode="auto">
            <a:xfrm>
              <a:off x="2222" y="2062"/>
              <a:ext cx="124" cy="184"/>
            </a:xfrm>
            <a:custGeom>
              <a:avLst/>
              <a:gdLst>
                <a:gd name="T0" fmla="*/ 54 w 247"/>
                <a:gd name="T1" fmla="*/ 80 h 369"/>
                <a:gd name="T2" fmla="*/ 52 w 247"/>
                <a:gd name="T3" fmla="*/ 71 h 369"/>
                <a:gd name="T4" fmla="*/ 41 w 247"/>
                <a:gd name="T5" fmla="*/ 68 h 369"/>
                <a:gd name="T6" fmla="*/ 49 w 247"/>
                <a:gd name="T7" fmla="*/ 63 h 369"/>
                <a:gd name="T8" fmla="*/ 47 w 247"/>
                <a:gd name="T9" fmla="*/ 56 h 369"/>
                <a:gd name="T10" fmla="*/ 37 w 247"/>
                <a:gd name="T11" fmla="*/ 59 h 369"/>
                <a:gd name="T12" fmla="*/ 54 w 247"/>
                <a:gd name="T13" fmla="*/ 42 h 369"/>
                <a:gd name="T14" fmla="*/ 47 w 247"/>
                <a:gd name="T15" fmla="*/ 40 h 369"/>
                <a:gd name="T16" fmla="*/ 43 w 247"/>
                <a:gd name="T17" fmla="*/ 44 h 369"/>
                <a:gd name="T18" fmla="*/ 39 w 247"/>
                <a:gd name="T19" fmla="*/ 47 h 369"/>
                <a:gd name="T20" fmla="*/ 34 w 247"/>
                <a:gd name="T21" fmla="*/ 49 h 369"/>
                <a:gd name="T22" fmla="*/ 30 w 247"/>
                <a:gd name="T23" fmla="*/ 52 h 369"/>
                <a:gd name="T24" fmla="*/ 28 w 247"/>
                <a:gd name="T25" fmla="*/ 42 h 369"/>
                <a:gd name="T26" fmla="*/ 47 w 247"/>
                <a:gd name="T27" fmla="*/ 9 h 369"/>
                <a:gd name="T28" fmla="*/ 30 w 247"/>
                <a:gd name="T29" fmla="*/ 23 h 369"/>
                <a:gd name="T30" fmla="*/ 20 w 247"/>
                <a:gd name="T31" fmla="*/ 35 h 369"/>
                <a:gd name="T32" fmla="*/ 15 w 247"/>
                <a:gd name="T33" fmla="*/ 56 h 369"/>
                <a:gd name="T34" fmla="*/ 11 w 247"/>
                <a:gd name="T35" fmla="*/ 44 h 369"/>
                <a:gd name="T36" fmla="*/ 7 w 247"/>
                <a:gd name="T37" fmla="*/ 42 h 369"/>
                <a:gd name="T38" fmla="*/ 0 w 247"/>
                <a:gd name="T39" fmla="*/ 54 h 369"/>
                <a:gd name="T40" fmla="*/ 2 w 247"/>
                <a:gd name="T41" fmla="*/ 35 h 369"/>
                <a:gd name="T42" fmla="*/ 11 w 247"/>
                <a:gd name="T43" fmla="*/ 21 h 369"/>
                <a:gd name="T44" fmla="*/ 20 w 247"/>
                <a:gd name="T45" fmla="*/ 14 h 369"/>
                <a:gd name="T46" fmla="*/ 30 w 247"/>
                <a:gd name="T47" fmla="*/ 14 h 369"/>
                <a:gd name="T48" fmla="*/ 34 w 247"/>
                <a:gd name="T49" fmla="*/ 9 h 369"/>
                <a:gd name="T50" fmla="*/ 41 w 247"/>
                <a:gd name="T51" fmla="*/ 7 h 369"/>
                <a:gd name="T52" fmla="*/ 45 w 247"/>
                <a:gd name="T53" fmla="*/ 5 h 369"/>
                <a:gd name="T54" fmla="*/ 49 w 247"/>
                <a:gd name="T55" fmla="*/ 2 h 369"/>
                <a:gd name="T56" fmla="*/ 62 w 247"/>
                <a:gd name="T57" fmla="*/ 0 h 369"/>
                <a:gd name="T58" fmla="*/ 56 w 247"/>
                <a:gd name="T59" fmla="*/ 7 h 369"/>
                <a:gd name="T60" fmla="*/ 52 w 247"/>
                <a:gd name="T61" fmla="*/ 11 h 369"/>
                <a:gd name="T62" fmla="*/ 49 w 247"/>
                <a:gd name="T63" fmla="*/ 16 h 369"/>
                <a:gd name="T64" fmla="*/ 47 w 247"/>
                <a:gd name="T65" fmla="*/ 21 h 369"/>
                <a:gd name="T66" fmla="*/ 39 w 247"/>
                <a:gd name="T67" fmla="*/ 38 h 369"/>
                <a:gd name="T68" fmla="*/ 62 w 247"/>
                <a:gd name="T69" fmla="*/ 26 h 369"/>
                <a:gd name="T70" fmla="*/ 62 w 247"/>
                <a:gd name="T71" fmla="*/ 33 h 369"/>
                <a:gd name="T72" fmla="*/ 54 w 247"/>
                <a:gd name="T73" fmla="*/ 52 h 369"/>
                <a:gd name="T74" fmla="*/ 56 w 247"/>
                <a:gd name="T75" fmla="*/ 61 h 369"/>
                <a:gd name="T76" fmla="*/ 58 w 247"/>
                <a:gd name="T77" fmla="*/ 68 h 369"/>
                <a:gd name="T78" fmla="*/ 56 w 247"/>
                <a:gd name="T79" fmla="*/ 85 h 36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47"/>
                <a:gd name="T121" fmla="*/ 0 h 369"/>
                <a:gd name="T122" fmla="*/ 247 w 247"/>
                <a:gd name="T123" fmla="*/ 369 h 36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47" h="369">
                  <a:moveTo>
                    <a:pt x="188" y="369"/>
                  </a:moveTo>
                  <a:lnTo>
                    <a:pt x="213" y="321"/>
                  </a:lnTo>
                  <a:lnTo>
                    <a:pt x="213" y="303"/>
                  </a:lnTo>
                  <a:lnTo>
                    <a:pt x="205" y="284"/>
                  </a:lnTo>
                  <a:lnTo>
                    <a:pt x="154" y="284"/>
                  </a:lnTo>
                  <a:lnTo>
                    <a:pt x="162" y="274"/>
                  </a:lnTo>
                  <a:lnTo>
                    <a:pt x="188" y="264"/>
                  </a:lnTo>
                  <a:lnTo>
                    <a:pt x="196" y="255"/>
                  </a:lnTo>
                  <a:lnTo>
                    <a:pt x="196" y="227"/>
                  </a:lnTo>
                  <a:lnTo>
                    <a:pt x="188" y="227"/>
                  </a:lnTo>
                  <a:lnTo>
                    <a:pt x="170" y="227"/>
                  </a:lnTo>
                  <a:lnTo>
                    <a:pt x="146" y="237"/>
                  </a:lnTo>
                  <a:lnTo>
                    <a:pt x="196" y="189"/>
                  </a:lnTo>
                  <a:lnTo>
                    <a:pt x="213" y="171"/>
                  </a:lnTo>
                  <a:lnTo>
                    <a:pt x="223" y="132"/>
                  </a:lnTo>
                  <a:lnTo>
                    <a:pt x="188" y="161"/>
                  </a:lnTo>
                  <a:lnTo>
                    <a:pt x="180" y="171"/>
                  </a:lnTo>
                  <a:lnTo>
                    <a:pt x="170" y="179"/>
                  </a:lnTo>
                  <a:lnTo>
                    <a:pt x="162" y="179"/>
                  </a:lnTo>
                  <a:lnTo>
                    <a:pt x="154" y="189"/>
                  </a:lnTo>
                  <a:lnTo>
                    <a:pt x="146" y="198"/>
                  </a:lnTo>
                  <a:lnTo>
                    <a:pt x="136" y="198"/>
                  </a:lnTo>
                  <a:lnTo>
                    <a:pt x="128" y="208"/>
                  </a:lnTo>
                  <a:lnTo>
                    <a:pt x="119" y="208"/>
                  </a:lnTo>
                  <a:lnTo>
                    <a:pt x="111" y="218"/>
                  </a:lnTo>
                  <a:lnTo>
                    <a:pt x="111" y="171"/>
                  </a:lnTo>
                  <a:lnTo>
                    <a:pt x="111" y="161"/>
                  </a:lnTo>
                  <a:lnTo>
                    <a:pt x="188" y="38"/>
                  </a:lnTo>
                  <a:lnTo>
                    <a:pt x="146" y="66"/>
                  </a:lnTo>
                  <a:lnTo>
                    <a:pt x="119" y="95"/>
                  </a:lnTo>
                  <a:lnTo>
                    <a:pt x="93" y="132"/>
                  </a:lnTo>
                  <a:lnTo>
                    <a:pt x="77" y="142"/>
                  </a:lnTo>
                  <a:lnTo>
                    <a:pt x="69" y="208"/>
                  </a:lnTo>
                  <a:lnTo>
                    <a:pt x="59" y="227"/>
                  </a:lnTo>
                  <a:lnTo>
                    <a:pt x="42" y="227"/>
                  </a:lnTo>
                  <a:lnTo>
                    <a:pt x="42" y="179"/>
                  </a:lnTo>
                  <a:lnTo>
                    <a:pt x="51" y="123"/>
                  </a:lnTo>
                  <a:lnTo>
                    <a:pt x="26" y="171"/>
                  </a:lnTo>
                  <a:lnTo>
                    <a:pt x="16" y="218"/>
                  </a:lnTo>
                  <a:lnTo>
                    <a:pt x="0" y="218"/>
                  </a:lnTo>
                  <a:lnTo>
                    <a:pt x="0" y="161"/>
                  </a:lnTo>
                  <a:lnTo>
                    <a:pt x="8" y="142"/>
                  </a:lnTo>
                  <a:lnTo>
                    <a:pt x="26" y="105"/>
                  </a:lnTo>
                  <a:lnTo>
                    <a:pt x="42" y="86"/>
                  </a:lnTo>
                  <a:lnTo>
                    <a:pt x="69" y="66"/>
                  </a:lnTo>
                  <a:lnTo>
                    <a:pt x="77" y="57"/>
                  </a:lnTo>
                  <a:lnTo>
                    <a:pt x="85" y="105"/>
                  </a:lnTo>
                  <a:lnTo>
                    <a:pt x="119" y="57"/>
                  </a:lnTo>
                  <a:lnTo>
                    <a:pt x="128" y="47"/>
                  </a:lnTo>
                  <a:lnTo>
                    <a:pt x="136" y="38"/>
                  </a:lnTo>
                  <a:lnTo>
                    <a:pt x="146" y="29"/>
                  </a:lnTo>
                  <a:lnTo>
                    <a:pt x="162" y="29"/>
                  </a:lnTo>
                  <a:lnTo>
                    <a:pt x="170" y="20"/>
                  </a:lnTo>
                  <a:lnTo>
                    <a:pt x="180" y="20"/>
                  </a:lnTo>
                  <a:lnTo>
                    <a:pt x="188" y="10"/>
                  </a:lnTo>
                  <a:lnTo>
                    <a:pt x="196" y="10"/>
                  </a:lnTo>
                  <a:lnTo>
                    <a:pt x="223" y="0"/>
                  </a:lnTo>
                  <a:lnTo>
                    <a:pt x="247" y="0"/>
                  </a:lnTo>
                  <a:lnTo>
                    <a:pt x="231" y="20"/>
                  </a:lnTo>
                  <a:lnTo>
                    <a:pt x="223" y="29"/>
                  </a:lnTo>
                  <a:lnTo>
                    <a:pt x="213" y="38"/>
                  </a:lnTo>
                  <a:lnTo>
                    <a:pt x="205" y="47"/>
                  </a:lnTo>
                  <a:lnTo>
                    <a:pt x="196" y="57"/>
                  </a:lnTo>
                  <a:lnTo>
                    <a:pt x="196" y="66"/>
                  </a:lnTo>
                  <a:lnTo>
                    <a:pt x="188" y="76"/>
                  </a:lnTo>
                  <a:lnTo>
                    <a:pt x="188" y="86"/>
                  </a:lnTo>
                  <a:lnTo>
                    <a:pt x="180" y="105"/>
                  </a:lnTo>
                  <a:lnTo>
                    <a:pt x="154" y="152"/>
                  </a:lnTo>
                  <a:lnTo>
                    <a:pt x="223" y="95"/>
                  </a:lnTo>
                  <a:lnTo>
                    <a:pt x="247" y="105"/>
                  </a:lnTo>
                  <a:lnTo>
                    <a:pt x="239" y="123"/>
                  </a:lnTo>
                  <a:lnTo>
                    <a:pt x="247" y="132"/>
                  </a:lnTo>
                  <a:lnTo>
                    <a:pt x="247" y="171"/>
                  </a:lnTo>
                  <a:lnTo>
                    <a:pt x="213" y="208"/>
                  </a:lnTo>
                  <a:lnTo>
                    <a:pt x="223" y="218"/>
                  </a:lnTo>
                  <a:lnTo>
                    <a:pt x="223" y="245"/>
                  </a:lnTo>
                  <a:lnTo>
                    <a:pt x="213" y="274"/>
                  </a:lnTo>
                  <a:lnTo>
                    <a:pt x="231" y="274"/>
                  </a:lnTo>
                  <a:lnTo>
                    <a:pt x="231" y="330"/>
                  </a:lnTo>
                  <a:lnTo>
                    <a:pt x="223" y="340"/>
                  </a:lnTo>
                  <a:lnTo>
                    <a:pt x="188" y="3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82" name="Freeform 53"/>
            <p:cNvSpPr>
              <a:spLocks/>
            </p:cNvSpPr>
            <p:nvPr/>
          </p:nvSpPr>
          <p:spPr bwMode="auto">
            <a:xfrm>
              <a:off x="1263" y="2001"/>
              <a:ext cx="69" cy="193"/>
            </a:xfrm>
            <a:custGeom>
              <a:avLst/>
              <a:gdLst>
                <a:gd name="T0" fmla="*/ 2 w 138"/>
                <a:gd name="T1" fmla="*/ 97 h 386"/>
                <a:gd name="T2" fmla="*/ 2 w 138"/>
                <a:gd name="T3" fmla="*/ 95 h 386"/>
                <a:gd name="T4" fmla="*/ 2 w 138"/>
                <a:gd name="T5" fmla="*/ 88 h 386"/>
                <a:gd name="T6" fmla="*/ 2 w 138"/>
                <a:gd name="T7" fmla="*/ 69 h 386"/>
                <a:gd name="T8" fmla="*/ 4 w 138"/>
                <a:gd name="T9" fmla="*/ 66 h 386"/>
                <a:gd name="T10" fmla="*/ 13 w 138"/>
                <a:gd name="T11" fmla="*/ 52 h 386"/>
                <a:gd name="T12" fmla="*/ 11 w 138"/>
                <a:gd name="T13" fmla="*/ 47 h 386"/>
                <a:gd name="T14" fmla="*/ 11 w 138"/>
                <a:gd name="T15" fmla="*/ 40 h 386"/>
                <a:gd name="T16" fmla="*/ 4 w 138"/>
                <a:gd name="T17" fmla="*/ 33 h 386"/>
                <a:gd name="T18" fmla="*/ 2 w 138"/>
                <a:gd name="T19" fmla="*/ 25 h 386"/>
                <a:gd name="T20" fmla="*/ 2 w 138"/>
                <a:gd name="T21" fmla="*/ 22 h 386"/>
                <a:gd name="T22" fmla="*/ 0 w 138"/>
                <a:gd name="T23" fmla="*/ 19 h 386"/>
                <a:gd name="T24" fmla="*/ 0 w 138"/>
                <a:gd name="T25" fmla="*/ 5 h 386"/>
                <a:gd name="T26" fmla="*/ 2 w 138"/>
                <a:gd name="T27" fmla="*/ 0 h 386"/>
                <a:gd name="T28" fmla="*/ 9 w 138"/>
                <a:gd name="T29" fmla="*/ 0 h 386"/>
                <a:gd name="T30" fmla="*/ 21 w 138"/>
                <a:gd name="T31" fmla="*/ 14 h 386"/>
                <a:gd name="T32" fmla="*/ 23 w 138"/>
                <a:gd name="T33" fmla="*/ 17 h 386"/>
                <a:gd name="T34" fmla="*/ 26 w 138"/>
                <a:gd name="T35" fmla="*/ 19 h 386"/>
                <a:gd name="T36" fmla="*/ 28 w 138"/>
                <a:gd name="T37" fmla="*/ 22 h 386"/>
                <a:gd name="T38" fmla="*/ 28 w 138"/>
                <a:gd name="T39" fmla="*/ 24 h 386"/>
                <a:gd name="T40" fmla="*/ 21 w 138"/>
                <a:gd name="T41" fmla="*/ 24 h 386"/>
                <a:gd name="T42" fmla="*/ 15 w 138"/>
                <a:gd name="T43" fmla="*/ 17 h 386"/>
                <a:gd name="T44" fmla="*/ 9 w 138"/>
                <a:gd name="T45" fmla="*/ 7 h 386"/>
                <a:gd name="T46" fmla="*/ 9 w 138"/>
                <a:gd name="T47" fmla="*/ 19 h 386"/>
                <a:gd name="T48" fmla="*/ 11 w 138"/>
                <a:gd name="T49" fmla="*/ 25 h 386"/>
                <a:gd name="T50" fmla="*/ 11 w 138"/>
                <a:gd name="T51" fmla="*/ 28 h 386"/>
                <a:gd name="T52" fmla="*/ 17 w 138"/>
                <a:gd name="T53" fmla="*/ 33 h 386"/>
                <a:gd name="T54" fmla="*/ 21 w 138"/>
                <a:gd name="T55" fmla="*/ 36 h 386"/>
                <a:gd name="T56" fmla="*/ 30 w 138"/>
                <a:gd name="T57" fmla="*/ 40 h 386"/>
                <a:gd name="T58" fmla="*/ 26 w 138"/>
                <a:gd name="T59" fmla="*/ 43 h 386"/>
                <a:gd name="T60" fmla="*/ 23 w 138"/>
                <a:gd name="T61" fmla="*/ 43 h 386"/>
                <a:gd name="T62" fmla="*/ 21 w 138"/>
                <a:gd name="T63" fmla="*/ 45 h 386"/>
                <a:gd name="T64" fmla="*/ 21 w 138"/>
                <a:gd name="T65" fmla="*/ 49 h 386"/>
                <a:gd name="T66" fmla="*/ 28 w 138"/>
                <a:gd name="T67" fmla="*/ 54 h 386"/>
                <a:gd name="T68" fmla="*/ 26 w 138"/>
                <a:gd name="T69" fmla="*/ 56 h 386"/>
                <a:gd name="T70" fmla="*/ 19 w 138"/>
                <a:gd name="T71" fmla="*/ 56 h 386"/>
                <a:gd name="T72" fmla="*/ 13 w 138"/>
                <a:gd name="T73" fmla="*/ 61 h 386"/>
                <a:gd name="T74" fmla="*/ 11 w 138"/>
                <a:gd name="T75" fmla="*/ 66 h 386"/>
                <a:gd name="T76" fmla="*/ 11 w 138"/>
                <a:gd name="T77" fmla="*/ 76 h 386"/>
                <a:gd name="T78" fmla="*/ 19 w 138"/>
                <a:gd name="T79" fmla="*/ 69 h 386"/>
                <a:gd name="T80" fmla="*/ 21 w 138"/>
                <a:gd name="T81" fmla="*/ 69 h 386"/>
                <a:gd name="T82" fmla="*/ 28 w 138"/>
                <a:gd name="T83" fmla="*/ 58 h 386"/>
                <a:gd name="T84" fmla="*/ 35 w 138"/>
                <a:gd name="T85" fmla="*/ 58 h 386"/>
                <a:gd name="T86" fmla="*/ 33 w 138"/>
                <a:gd name="T87" fmla="*/ 66 h 386"/>
                <a:gd name="T88" fmla="*/ 30 w 138"/>
                <a:gd name="T89" fmla="*/ 69 h 386"/>
                <a:gd name="T90" fmla="*/ 28 w 138"/>
                <a:gd name="T91" fmla="*/ 71 h 386"/>
                <a:gd name="T92" fmla="*/ 26 w 138"/>
                <a:gd name="T93" fmla="*/ 74 h 386"/>
                <a:gd name="T94" fmla="*/ 23 w 138"/>
                <a:gd name="T95" fmla="*/ 76 h 386"/>
                <a:gd name="T96" fmla="*/ 21 w 138"/>
                <a:gd name="T97" fmla="*/ 78 h 386"/>
                <a:gd name="T98" fmla="*/ 19 w 138"/>
                <a:gd name="T99" fmla="*/ 80 h 386"/>
                <a:gd name="T100" fmla="*/ 17 w 138"/>
                <a:gd name="T101" fmla="*/ 80 h 386"/>
                <a:gd name="T102" fmla="*/ 15 w 138"/>
                <a:gd name="T103" fmla="*/ 83 h 386"/>
                <a:gd name="T104" fmla="*/ 6 w 138"/>
                <a:gd name="T105" fmla="*/ 97 h 386"/>
                <a:gd name="T106" fmla="*/ 2 w 138"/>
                <a:gd name="T107" fmla="*/ 97 h 3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38"/>
                <a:gd name="T163" fmla="*/ 0 h 386"/>
                <a:gd name="T164" fmla="*/ 138 w 138"/>
                <a:gd name="T165" fmla="*/ 386 h 38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38" h="386">
                  <a:moveTo>
                    <a:pt x="10" y="386"/>
                  </a:moveTo>
                  <a:lnTo>
                    <a:pt x="10" y="377"/>
                  </a:lnTo>
                  <a:lnTo>
                    <a:pt x="10" y="349"/>
                  </a:lnTo>
                  <a:lnTo>
                    <a:pt x="10" y="274"/>
                  </a:lnTo>
                  <a:lnTo>
                    <a:pt x="18" y="264"/>
                  </a:lnTo>
                  <a:lnTo>
                    <a:pt x="53" y="208"/>
                  </a:lnTo>
                  <a:lnTo>
                    <a:pt x="44" y="188"/>
                  </a:lnTo>
                  <a:lnTo>
                    <a:pt x="44" y="160"/>
                  </a:lnTo>
                  <a:lnTo>
                    <a:pt x="18" y="132"/>
                  </a:lnTo>
                  <a:lnTo>
                    <a:pt x="10" y="103"/>
                  </a:lnTo>
                  <a:lnTo>
                    <a:pt x="10" y="85"/>
                  </a:lnTo>
                  <a:lnTo>
                    <a:pt x="0" y="76"/>
                  </a:lnTo>
                  <a:lnTo>
                    <a:pt x="0" y="19"/>
                  </a:lnTo>
                  <a:lnTo>
                    <a:pt x="10" y="0"/>
                  </a:lnTo>
                  <a:lnTo>
                    <a:pt x="35" y="0"/>
                  </a:lnTo>
                  <a:lnTo>
                    <a:pt x="87" y="56"/>
                  </a:lnTo>
                  <a:lnTo>
                    <a:pt x="95" y="66"/>
                  </a:lnTo>
                  <a:lnTo>
                    <a:pt x="104" y="76"/>
                  </a:lnTo>
                  <a:lnTo>
                    <a:pt x="112" y="85"/>
                  </a:lnTo>
                  <a:lnTo>
                    <a:pt x="112" y="94"/>
                  </a:lnTo>
                  <a:lnTo>
                    <a:pt x="87" y="94"/>
                  </a:lnTo>
                  <a:lnTo>
                    <a:pt x="61" y="66"/>
                  </a:lnTo>
                  <a:lnTo>
                    <a:pt x="35" y="28"/>
                  </a:lnTo>
                  <a:lnTo>
                    <a:pt x="35" y="76"/>
                  </a:lnTo>
                  <a:lnTo>
                    <a:pt x="44" y="103"/>
                  </a:lnTo>
                  <a:lnTo>
                    <a:pt x="44" y="113"/>
                  </a:lnTo>
                  <a:lnTo>
                    <a:pt x="69" y="132"/>
                  </a:lnTo>
                  <a:lnTo>
                    <a:pt x="87" y="142"/>
                  </a:lnTo>
                  <a:lnTo>
                    <a:pt x="121" y="160"/>
                  </a:lnTo>
                  <a:lnTo>
                    <a:pt x="104" y="169"/>
                  </a:lnTo>
                  <a:lnTo>
                    <a:pt x="95" y="169"/>
                  </a:lnTo>
                  <a:lnTo>
                    <a:pt x="87" y="179"/>
                  </a:lnTo>
                  <a:lnTo>
                    <a:pt x="87" y="198"/>
                  </a:lnTo>
                  <a:lnTo>
                    <a:pt x="112" y="217"/>
                  </a:lnTo>
                  <a:lnTo>
                    <a:pt x="104" y="227"/>
                  </a:lnTo>
                  <a:lnTo>
                    <a:pt x="77" y="227"/>
                  </a:lnTo>
                  <a:lnTo>
                    <a:pt x="53" y="245"/>
                  </a:lnTo>
                  <a:lnTo>
                    <a:pt x="44" y="264"/>
                  </a:lnTo>
                  <a:lnTo>
                    <a:pt x="44" y="301"/>
                  </a:lnTo>
                  <a:lnTo>
                    <a:pt x="77" y="274"/>
                  </a:lnTo>
                  <a:lnTo>
                    <a:pt x="87" y="274"/>
                  </a:lnTo>
                  <a:lnTo>
                    <a:pt x="112" y="235"/>
                  </a:lnTo>
                  <a:lnTo>
                    <a:pt x="138" y="235"/>
                  </a:lnTo>
                  <a:lnTo>
                    <a:pt x="130" y="264"/>
                  </a:lnTo>
                  <a:lnTo>
                    <a:pt x="121" y="274"/>
                  </a:lnTo>
                  <a:lnTo>
                    <a:pt x="112" y="283"/>
                  </a:lnTo>
                  <a:lnTo>
                    <a:pt x="104" y="293"/>
                  </a:lnTo>
                  <a:lnTo>
                    <a:pt x="95" y="301"/>
                  </a:lnTo>
                  <a:lnTo>
                    <a:pt x="87" y="311"/>
                  </a:lnTo>
                  <a:lnTo>
                    <a:pt x="77" y="320"/>
                  </a:lnTo>
                  <a:lnTo>
                    <a:pt x="69" y="320"/>
                  </a:lnTo>
                  <a:lnTo>
                    <a:pt x="61" y="330"/>
                  </a:lnTo>
                  <a:lnTo>
                    <a:pt x="27" y="386"/>
                  </a:lnTo>
                  <a:lnTo>
                    <a:pt x="10" y="3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83" name="Freeform 54"/>
            <p:cNvSpPr>
              <a:spLocks/>
            </p:cNvSpPr>
            <p:nvPr/>
          </p:nvSpPr>
          <p:spPr bwMode="auto">
            <a:xfrm>
              <a:off x="2616" y="2085"/>
              <a:ext cx="94" cy="38"/>
            </a:xfrm>
            <a:custGeom>
              <a:avLst/>
              <a:gdLst>
                <a:gd name="T0" fmla="*/ 28 w 189"/>
                <a:gd name="T1" fmla="*/ 19 h 76"/>
                <a:gd name="T2" fmla="*/ 23 w 189"/>
                <a:gd name="T3" fmla="*/ 12 h 76"/>
                <a:gd name="T4" fmla="*/ 23 w 189"/>
                <a:gd name="T5" fmla="*/ 10 h 76"/>
                <a:gd name="T6" fmla="*/ 19 w 189"/>
                <a:gd name="T7" fmla="*/ 5 h 76"/>
                <a:gd name="T8" fmla="*/ 8 w 189"/>
                <a:gd name="T9" fmla="*/ 10 h 76"/>
                <a:gd name="T10" fmla="*/ 2 w 189"/>
                <a:gd name="T11" fmla="*/ 19 h 76"/>
                <a:gd name="T12" fmla="*/ 0 w 189"/>
                <a:gd name="T13" fmla="*/ 19 h 76"/>
                <a:gd name="T14" fmla="*/ 8 w 189"/>
                <a:gd name="T15" fmla="*/ 5 h 76"/>
                <a:gd name="T16" fmla="*/ 12 w 189"/>
                <a:gd name="T17" fmla="*/ 2 h 76"/>
                <a:gd name="T18" fmla="*/ 15 w 189"/>
                <a:gd name="T19" fmla="*/ 0 h 76"/>
                <a:gd name="T20" fmla="*/ 19 w 189"/>
                <a:gd name="T21" fmla="*/ 0 h 76"/>
                <a:gd name="T22" fmla="*/ 25 w 189"/>
                <a:gd name="T23" fmla="*/ 5 h 76"/>
                <a:gd name="T24" fmla="*/ 30 w 189"/>
                <a:gd name="T25" fmla="*/ 14 h 76"/>
                <a:gd name="T26" fmla="*/ 38 w 189"/>
                <a:gd name="T27" fmla="*/ 5 h 76"/>
                <a:gd name="T28" fmla="*/ 44 w 189"/>
                <a:gd name="T29" fmla="*/ 7 h 76"/>
                <a:gd name="T30" fmla="*/ 47 w 189"/>
                <a:gd name="T31" fmla="*/ 10 h 76"/>
                <a:gd name="T32" fmla="*/ 47 w 189"/>
                <a:gd name="T33" fmla="*/ 14 h 76"/>
                <a:gd name="T34" fmla="*/ 42 w 189"/>
                <a:gd name="T35" fmla="*/ 14 h 76"/>
                <a:gd name="T36" fmla="*/ 40 w 189"/>
                <a:gd name="T37" fmla="*/ 10 h 76"/>
                <a:gd name="T38" fmla="*/ 38 w 189"/>
                <a:gd name="T39" fmla="*/ 10 h 76"/>
                <a:gd name="T40" fmla="*/ 28 w 189"/>
                <a:gd name="T41" fmla="*/ 19 h 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9"/>
                <a:gd name="T64" fmla="*/ 0 h 76"/>
                <a:gd name="T65" fmla="*/ 189 w 189"/>
                <a:gd name="T66" fmla="*/ 76 h 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9" h="76">
                  <a:moveTo>
                    <a:pt x="112" y="76"/>
                  </a:moveTo>
                  <a:lnTo>
                    <a:pt x="94" y="48"/>
                  </a:lnTo>
                  <a:lnTo>
                    <a:pt x="94" y="39"/>
                  </a:lnTo>
                  <a:lnTo>
                    <a:pt x="77" y="19"/>
                  </a:lnTo>
                  <a:lnTo>
                    <a:pt x="33" y="39"/>
                  </a:lnTo>
                  <a:lnTo>
                    <a:pt x="9" y="76"/>
                  </a:lnTo>
                  <a:lnTo>
                    <a:pt x="0" y="76"/>
                  </a:lnTo>
                  <a:lnTo>
                    <a:pt x="33" y="19"/>
                  </a:lnTo>
                  <a:lnTo>
                    <a:pt x="51" y="10"/>
                  </a:lnTo>
                  <a:lnTo>
                    <a:pt x="60" y="0"/>
                  </a:lnTo>
                  <a:lnTo>
                    <a:pt x="77" y="0"/>
                  </a:lnTo>
                  <a:lnTo>
                    <a:pt x="102" y="19"/>
                  </a:lnTo>
                  <a:lnTo>
                    <a:pt x="120" y="58"/>
                  </a:lnTo>
                  <a:lnTo>
                    <a:pt x="154" y="19"/>
                  </a:lnTo>
                  <a:lnTo>
                    <a:pt x="179" y="29"/>
                  </a:lnTo>
                  <a:lnTo>
                    <a:pt x="189" y="39"/>
                  </a:lnTo>
                  <a:lnTo>
                    <a:pt x="189" y="58"/>
                  </a:lnTo>
                  <a:lnTo>
                    <a:pt x="171" y="58"/>
                  </a:lnTo>
                  <a:lnTo>
                    <a:pt x="163" y="39"/>
                  </a:lnTo>
                  <a:lnTo>
                    <a:pt x="154" y="39"/>
                  </a:lnTo>
                  <a:lnTo>
                    <a:pt x="112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84" name="Freeform 55"/>
            <p:cNvSpPr>
              <a:spLocks/>
            </p:cNvSpPr>
            <p:nvPr/>
          </p:nvSpPr>
          <p:spPr bwMode="auto">
            <a:xfrm>
              <a:off x="2483" y="1930"/>
              <a:ext cx="43" cy="47"/>
            </a:xfrm>
            <a:custGeom>
              <a:avLst/>
              <a:gdLst>
                <a:gd name="T0" fmla="*/ 17 w 85"/>
                <a:gd name="T1" fmla="*/ 24 h 94"/>
                <a:gd name="T2" fmla="*/ 15 w 85"/>
                <a:gd name="T3" fmla="*/ 24 h 94"/>
                <a:gd name="T4" fmla="*/ 15 w 85"/>
                <a:gd name="T5" fmla="*/ 14 h 94"/>
                <a:gd name="T6" fmla="*/ 11 w 85"/>
                <a:gd name="T7" fmla="*/ 10 h 94"/>
                <a:gd name="T8" fmla="*/ 15 w 85"/>
                <a:gd name="T9" fmla="*/ 3 h 94"/>
                <a:gd name="T10" fmla="*/ 11 w 85"/>
                <a:gd name="T11" fmla="*/ 5 h 94"/>
                <a:gd name="T12" fmla="*/ 5 w 85"/>
                <a:gd name="T13" fmla="*/ 12 h 94"/>
                <a:gd name="T14" fmla="*/ 0 w 85"/>
                <a:gd name="T15" fmla="*/ 12 h 94"/>
                <a:gd name="T16" fmla="*/ 11 w 85"/>
                <a:gd name="T17" fmla="*/ 0 h 94"/>
                <a:gd name="T18" fmla="*/ 13 w 85"/>
                <a:gd name="T19" fmla="*/ 0 h 94"/>
                <a:gd name="T20" fmla="*/ 17 w 85"/>
                <a:gd name="T21" fmla="*/ 3 h 94"/>
                <a:gd name="T22" fmla="*/ 20 w 85"/>
                <a:gd name="T23" fmla="*/ 7 h 94"/>
                <a:gd name="T24" fmla="*/ 20 w 85"/>
                <a:gd name="T25" fmla="*/ 12 h 94"/>
                <a:gd name="T26" fmla="*/ 22 w 85"/>
                <a:gd name="T27" fmla="*/ 24 h 94"/>
                <a:gd name="T28" fmla="*/ 17 w 85"/>
                <a:gd name="T29" fmla="*/ 24 h 9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5"/>
                <a:gd name="T46" fmla="*/ 0 h 94"/>
                <a:gd name="T47" fmla="*/ 85 w 85"/>
                <a:gd name="T48" fmla="*/ 94 h 9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5" h="94">
                  <a:moveTo>
                    <a:pt x="67" y="94"/>
                  </a:moveTo>
                  <a:lnTo>
                    <a:pt x="59" y="94"/>
                  </a:lnTo>
                  <a:lnTo>
                    <a:pt x="59" y="56"/>
                  </a:lnTo>
                  <a:lnTo>
                    <a:pt x="43" y="37"/>
                  </a:lnTo>
                  <a:lnTo>
                    <a:pt x="59" y="9"/>
                  </a:lnTo>
                  <a:lnTo>
                    <a:pt x="43" y="19"/>
                  </a:lnTo>
                  <a:lnTo>
                    <a:pt x="17" y="46"/>
                  </a:lnTo>
                  <a:lnTo>
                    <a:pt x="0" y="46"/>
                  </a:lnTo>
                  <a:lnTo>
                    <a:pt x="43" y="0"/>
                  </a:lnTo>
                  <a:lnTo>
                    <a:pt x="51" y="0"/>
                  </a:lnTo>
                  <a:lnTo>
                    <a:pt x="67" y="9"/>
                  </a:lnTo>
                  <a:lnTo>
                    <a:pt x="77" y="28"/>
                  </a:lnTo>
                  <a:lnTo>
                    <a:pt x="77" y="46"/>
                  </a:lnTo>
                  <a:lnTo>
                    <a:pt x="85" y="94"/>
                  </a:lnTo>
                  <a:lnTo>
                    <a:pt x="67" y="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85" name="Freeform 56"/>
            <p:cNvSpPr>
              <a:spLocks/>
            </p:cNvSpPr>
            <p:nvPr/>
          </p:nvSpPr>
          <p:spPr bwMode="auto">
            <a:xfrm>
              <a:off x="1263" y="1882"/>
              <a:ext cx="52" cy="57"/>
            </a:xfrm>
            <a:custGeom>
              <a:avLst/>
              <a:gdLst>
                <a:gd name="T0" fmla="*/ 15 w 104"/>
                <a:gd name="T1" fmla="*/ 29 h 114"/>
                <a:gd name="T2" fmla="*/ 5 w 104"/>
                <a:gd name="T3" fmla="*/ 17 h 114"/>
                <a:gd name="T4" fmla="*/ 3 w 104"/>
                <a:gd name="T5" fmla="*/ 12 h 114"/>
                <a:gd name="T6" fmla="*/ 3 w 104"/>
                <a:gd name="T7" fmla="*/ 10 h 114"/>
                <a:gd name="T8" fmla="*/ 0 w 104"/>
                <a:gd name="T9" fmla="*/ 3 h 114"/>
                <a:gd name="T10" fmla="*/ 3 w 104"/>
                <a:gd name="T11" fmla="*/ 0 h 114"/>
                <a:gd name="T12" fmla="*/ 7 w 104"/>
                <a:gd name="T13" fmla="*/ 0 h 114"/>
                <a:gd name="T14" fmla="*/ 20 w 104"/>
                <a:gd name="T15" fmla="*/ 10 h 114"/>
                <a:gd name="T16" fmla="*/ 20 w 104"/>
                <a:gd name="T17" fmla="*/ 14 h 114"/>
                <a:gd name="T18" fmla="*/ 9 w 104"/>
                <a:gd name="T19" fmla="*/ 7 h 114"/>
                <a:gd name="T20" fmla="*/ 7 w 104"/>
                <a:gd name="T21" fmla="*/ 10 h 114"/>
                <a:gd name="T22" fmla="*/ 9 w 104"/>
                <a:gd name="T23" fmla="*/ 14 h 114"/>
                <a:gd name="T24" fmla="*/ 11 w 104"/>
                <a:gd name="T25" fmla="*/ 17 h 114"/>
                <a:gd name="T26" fmla="*/ 13 w 104"/>
                <a:gd name="T27" fmla="*/ 22 h 114"/>
                <a:gd name="T28" fmla="*/ 26 w 104"/>
                <a:gd name="T29" fmla="*/ 24 h 114"/>
                <a:gd name="T30" fmla="*/ 24 w 104"/>
                <a:gd name="T31" fmla="*/ 29 h 114"/>
                <a:gd name="T32" fmla="*/ 15 w 104"/>
                <a:gd name="T33" fmla="*/ 29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4"/>
                <a:gd name="T52" fmla="*/ 0 h 114"/>
                <a:gd name="T53" fmla="*/ 104 w 104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4" h="114">
                  <a:moveTo>
                    <a:pt x="61" y="114"/>
                  </a:moveTo>
                  <a:lnTo>
                    <a:pt x="18" y="66"/>
                  </a:lnTo>
                  <a:lnTo>
                    <a:pt x="10" y="48"/>
                  </a:lnTo>
                  <a:lnTo>
                    <a:pt x="10" y="38"/>
                  </a:lnTo>
                  <a:lnTo>
                    <a:pt x="0" y="9"/>
                  </a:lnTo>
                  <a:lnTo>
                    <a:pt x="10" y="0"/>
                  </a:lnTo>
                  <a:lnTo>
                    <a:pt x="27" y="0"/>
                  </a:lnTo>
                  <a:lnTo>
                    <a:pt x="77" y="38"/>
                  </a:lnTo>
                  <a:lnTo>
                    <a:pt x="77" y="57"/>
                  </a:lnTo>
                  <a:lnTo>
                    <a:pt x="35" y="29"/>
                  </a:lnTo>
                  <a:lnTo>
                    <a:pt x="27" y="38"/>
                  </a:lnTo>
                  <a:lnTo>
                    <a:pt x="35" y="57"/>
                  </a:lnTo>
                  <a:lnTo>
                    <a:pt x="44" y="66"/>
                  </a:lnTo>
                  <a:lnTo>
                    <a:pt x="53" y="85"/>
                  </a:lnTo>
                  <a:lnTo>
                    <a:pt x="104" y="95"/>
                  </a:lnTo>
                  <a:lnTo>
                    <a:pt x="95" y="114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22586" name="Freeform 57"/>
            <p:cNvSpPr>
              <a:spLocks/>
            </p:cNvSpPr>
            <p:nvPr/>
          </p:nvSpPr>
          <p:spPr bwMode="auto">
            <a:xfrm>
              <a:off x="2735" y="1864"/>
              <a:ext cx="30" cy="47"/>
            </a:xfrm>
            <a:custGeom>
              <a:avLst/>
              <a:gdLst>
                <a:gd name="T0" fmla="*/ 9 w 59"/>
                <a:gd name="T1" fmla="*/ 22 h 94"/>
                <a:gd name="T2" fmla="*/ 9 w 59"/>
                <a:gd name="T3" fmla="*/ 22 h 94"/>
                <a:gd name="T4" fmla="*/ 11 w 59"/>
                <a:gd name="T5" fmla="*/ 14 h 94"/>
                <a:gd name="T6" fmla="*/ 9 w 59"/>
                <a:gd name="T7" fmla="*/ 6 h 94"/>
                <a:gd name="T8" fmla="*/ 0 w 59"/>
                <a:gd name="T9" fmla="*/ 5 h 94"/>
                <a:gd name="T10" fmla="*/ 2 w 59"/>
                <a:gd name="T11" fmla="*/ 0 h 94"/>
                <a:gd name="T12" fmla="*/ 9 w 59"/>
                <a:gd name="T13" fmla="*/ 0 h 94"/>
                <a:gd name="T14" fmla="*/ 15 w 59"/>
                <a:gd name="T15" fmla="*/ 5 h 94"/>
                <a:gd name="T16" fmla="*/ 15 w 59"/>
                <a:gd name="T17" fmla="*/ 6 h 94"/>
                <a:gd name="T18" fmla="*/ 15 w 59"/>
                <a:gd name="T19" fmla="*/ 14 h 94"/>
                <a:gd name="T20" fmla="*/ 13 w 59"/>
                <a:gd name="T21" fmla="*/ 24 h 94"/>
                <a:gd name="T22" fmla="*/ 9 w 59"/>
                <a:gd name="T23" fmla="*/ 22 h 9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9"/>
                <a:gd name="T37" fmla="*/ 0 h 94"/>
                <a:gd name="T38" fmla="*/ 59 w 59"/>
                <a:gd name="T39" fmla="*/ 94 h 9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9" h="94">
                  <a:moveTo>
                    <a:pt x="34" y="85"/>
                  </a:moveTo>
                  <a:lnTo>
                    <a:pt x="34" y="85"/>
                  </a:lnTo>
                  <a:lnTo>
                    <a:pt x="42" y="56"/>
                  </a:lnTo>
                  <a:lnTo>
                    <a:pt x="34" y="27"/>
                  </a:lnTo>
                  <a:lnTo>
                    <a:pt x="0" y="19"/>
                  </a:lnTo>
                  <a:lnTo>
                    <a:pt x="8" y="0"/>
                  </a:lnTo>
                  <a:lnTo>
                    <a:pt x="34" y="0"/>
                  </a:lnTo>
                  <a:lnTo>
                    <a:pt x="59" y="19"/>
                  </a:lnTo>
                  <a:lnTo>
                    <a:pt x="59" y="27"/>
                  </a:lnTo>
                  <a:lnTo>
                    <a:pt x="59" y="56"/>
                  </a:lnTo>
                  <a:lnTo>
                    <a:pt x="50" y="94"/>
                  </a:lnTo>
                  <a:lnTo>
                    <a:pt x="34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2532" name="Text Box 58"/>
          <p:cNvSpPr txBox="1">
            <a:spLocks noChangeArrowheads="1"/>
          </p:cNvSpPr>
          <p:nvPr/>
        </p:nvSpPr>
        <p:spPr bwMode="auto">
          <a:xfrm>
            <a:off x="3348038" y="1773238"/>
            <a:ext cx="5589587" cy="4524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3200">
                <a:latin typeface="Tahoma" pitchFamily="34" charset="0"/>
                <a:cs typeface="JasmineUPC" pitchFamily="18" charset="-34"/>
              </a:rPr>
              <a:t>ต้นไม้ 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1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ต้น	อายุ  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7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ปี</a:t>
            </a:r>
          </a:p>
          <a:p>
            <a:r>
              <a:rPr lang="th-TH" sz="3200">
                <a:latin typeface="Tahoma" pitchFamily="34" charset="0"/>
                <a:cs typeface="JasmineUPC" pitchFamily="18" charset="-34"/>
              </a:rPr>
              <a:t>ความสูง	 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12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เมตร</a:t>
            </a:r>
          </a:p>
          <a:p>
            <a:r>
              <a:rPr lang="th-TH" sz="3200">
                <a:latin typeface="Tahoma" pitchFamily="34" charset="0"/>
                <a:cs typeface="JasmineUPC" pitchFamily="18" charset="-34"/>
              </a:rPr>
              <a:t>ความโต	 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14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เซนติเมตร</a:t>
            </a:r>
            <a:endParaRPr lang="en-US" sz="3200">
              <a:latin typeface="Tahoma" pitchFamily="34" charset="0"/>
              <a:cs typeface="JasmineUPC" pitchFamily="18" charset="-34"/>
            </a:endParaRPr>
          </a:p>
          <a:p>
            <a:r>
              <a:rPr lang="th-TH" sz="3200">
                <a:latin typeface="Tahoma" pitchFamily="34" charset="0"/>
                <a:cs typeface="JasmineUPC" pitchFamily="18" charset="-34"/>
              </a:rPr>
              <a:t>พื้นที่ผิวใบ	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110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ตารางเมตร</a:t>
            </a:r>
          </a:p>
          <a:p>
            <a:endParaRPr lang="th-TH" sz="3200">
              <a:latin typeface="Tahoma" pitchFamily="34" charset="0"/>
              <a:cs typeface="JasmineUPC" pitchFamily="18" charset="-34"/>
            </a:endParaRPr>
          </a:p>
          <a:p>
            <a:r>
              <a:rPr lang="th-TH" sz="3200">
                <a:latin typeface="Tahoma" pitchFamily="34" charset="0"/>
                <a:cs typeface="JasmineUPC" pitchFamily="18" charset="-34"/>
              </a:rPr>
              <a:t>ดูดซับก๊าซ 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CO</a:t>
            </a:r>
            <a:r>
              <a:rPr lang="en-US" sz="3200" baseline="-25000">
                <a:latin typeface="Tahoma" pitchFamily="34" charset="0"/>
                <a:cs typeface="JasmineUPC" pitchFamily="18" charset="-34"/>
              </a:rPr>
              <a:t>2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	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1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  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  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ตัน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/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ต้น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/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ปี</a:t>
            </a:r>
            <a:r>
              <a:rPr lang="en-US" sz="3200" baseline="-25000">
                <a:latin typeface="Tahoma" pitchFamily="34" charset="0"/>
                <a:cs typeface="JasmineUPC" pitchFamily="18" charset="-34"/>
              </a:rPr>
              <a:t> </a:t>
            </a:r>
          </a:p>
          <a:p>
            <a:r>
              <a:rPr lang="th-TH" sz="3200">
                <a:latin typeface="Tahoma" pitchFamily="34" charset="0"/>
                <a:cs typeface="JasmineUPC" pitchFamily="18" charset="-34"/>
              </a:rPr>
              <a:t>ปลดปล่อย 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O</a:t>
            </a:r>
            <a:r>
              <a:rPr lang="en-US" sz="3200" baseline="-25000">
                <a:latin typeface="Tahoma" pitchFamily="34" charset="0"/>
                <a:cs typeface="JasmineUPC" pitchFamily="18" charset="-34"/>
              </a:rPr>
              <a:t>2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		0.84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   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ตัน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/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ต้น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/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ปี</a:t>
            </a:r>
          </a:p>
          <a:p>
            <a:r>
              <a:rPr lang="th-TH" sz="3200">
                <a:latin typeface="Tahoma" pitchFamily="34" charset="0"/>
                <a:cs typeface="JasmineUPC" pitchFamily="18" charset="-34"/>
              </a:rPr>
              <a:t>จับอนุภาค (ฝุ่น)	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0.0024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ตัน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/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ต้น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/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ปี</a:t>
            </a:r>
          </a:p>
          <a:p>
            <a:r>
              <a:rPr lang="th-TH" sz="3200">
                <a:latin typeface="Tahoma" pitchFamily="34" charset="0"/>
                <a:cs typeface="JasmineUPC" pitchFamily="18" charset="-34"/>
              </a:rPr>
              <a:t>ลดอุณหภูมิ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		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3</a:t>
            </a:r>
            <a:r>
              <a:rPr lang="en-US" sz="3200">
                <a:latin typeface="Tahoma" pitchFamily="34" charset="0"/>
                <a:cs typeface="JasmineUPC" pitchFamily="18" charset="-34"/>
              </a:rPr>
              <a:t> </a:t>
            </a:r>
            <a:r>
              <a:rPr lang="th-TH" sz="3200">
                <a:latin typeface="Tahoma" pitchFamily="34" charset="0"/>
                <a:cs typeface="JasmineUPC" pitchFamily="18" charset="-34"/>
              </a:rPr>
              <a:t> </a:t>
            </a:r>
            <a:r>
              <a:rPr lang="en-US" sz="2000" baseline="30000">
                <a:latin typeface="Tahoma" pitchFamily="34" charset="0"/>
                <a:cs typeface="JasmineUPC" pitchFamily="18" charset="-34"/>
              </a:rPr>
              <a:t>0</a:t>
            </a:r>
            <a:r>
              <a:rPr lang="en-US" sz="2000">
                <a:latin typeface="Tahoma" pitchFamily="34" charset="0"/>
                <a:cs typeface="JasmineUPC" pitchFamily="18" charset="-34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517525" y="1498600"/>
            <a:ext cx="8035925" cy="711200"/>
          </a:xfrm>
          <a:prstGeom prst="rect">
            <a:avLst/>
          </a:prstGeom>
          <a:solidFill>
            <a:srgbClr val="3333CC"/>
          </a:solidFill>
          <a:ln w="9525">
            <a:solidFill>
              <a:srgbClr val="FF33CC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2.  </a:t>
            </a:r>
            <a:r>
              <a:rPr lang="th-TH" sz="4000" b="1">
                <a:solidFill>
                  <a:schemeClr val="bg1"/>
                </a:solidFill>
                <a:latin typeface="JasmineUPC" pitchFamily="18" charset="-34"/>
              </a:rPr>
              <a:t>ประโยชน์ทางเศรษฐศาสตร์ </a:t>
            </a:r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: Economic values</a:t>
            </a:r>
            <a:endParaRPr lang="th-TH" sz="4000" b="1">
              <a:solidFill>
                <a:schemeClr val="bg1"/>
              </a:solidFill>
              <a:latin typeface="JasmineUPC" pitchFamily="18" charset="-34"/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822325" y="2506663"/>
            <a:ext cx="62865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2.1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ประหยัดพลังงาน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-  </a:t>
            </a:r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ลดการใช้พลังงานเครื่องปรับอากาศ 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25-50%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2.2  ต้นไม้และเนื้อไม้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2.3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ธุรกิจการขายกล้าไม้ / ไม้ล้อม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2.4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เพิ่มมูลค่าที่ดิน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-  ราคาที่ดินสูงขึ้น </a:t>
            </a:r>
            <a:r>
              <a:rPr lang="en-US" sz="3600" b="1" dirty="0">
                <a:solidFill>
                  <a:schemeClr val="bg1"/>
                </a:solidFill>
                <a:latin typeface="DilleniaUPC" pitchFamily="18" charset="-34"/>
              </a:rPr>
              <a:t>6-20%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2.5  การจ้างแรงงาน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</p:txBody>
      </p:sp>
      <p:sp>
        <p:nvSpPr>
          <p:cNvPr id="84997" name="WordArt 5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571500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Uses of Urban Greenspaces</a:t>
            </a:r>
            <a:endParaRPr lang="th-TH" sz="3600" b="1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Browallia New"/>
              <a:cs typeface="Browallia New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3030" y="3929066"/>
            <a:ext cx="26352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7518400" cy="711200"/>
          </a:xfrm>
          <a:prstGeom prst="rect">
            <a:avLst/>
          </a:prstGeom>
          <a:solidFill>
            <a:srgbClr val="663300"/>
          </a:solidFill>
          <a:ln w="9525">
            <a:solidFill>
              <a:srgbClr val="FF33CC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3.  </a:t>
            </a:r>
            <a:r>
              <a:rPr lang="th-TH" sz="4000" b="1">
                <a:solidFill>
                  <a:schemeClr val="bg1"/>
                </a:solidFill>
                <a:latin typeface="JasmineUPC" pitchFamily="18" charset="-34"/>
              </a:rPr>
              <a:t>ประโยชน์ทางวิศวกรรม </a:t>
            </a:r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: Engineering Uses</a:t>
            </a:r>
            <a:endParaRPr lang="th-TH" sz="4000" b="1">
              <a:solidFill>
                <a:schemeClr val="bg1"/>
              </a:solidFill>
              <a:latin typeface="JasmineUPC" pitchFamily="18" charset="-34"/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598558" y="2500306"/>
            <a:ext cx="49720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3.1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ลดการสะท้อนของแสงไฟจากยวดยาน</a:t>
            </a: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3.2  </a:t>
            </a:r>
            <a:r>
              <a:rPr lang="en-US" sz="3600" b="1" dirty="0" err="1">
                <a:solidFill>
                  <a:srgbClr val="FFFF00"/>
                </a:solidFill>
                <a:latin typeface="DilleniaUPC" pitchFamily="18" charset="-34"/>
              </a:rPr>
              <a:t>บอกทิศทางการจราจร</a:t>
            </a:r>
            <a:endParaRPr lang="en-US" sz="3600" b="1" dirty="0">
              <a:solidFill>
                <a:srgbClr val="FFFF00"/>
              </a:solidFill>
              <a:latin typeface="DilleniaUPC" pitchFamily="18" charset="-34"/>
            </a:endParaRP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3.3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ป้องกันการพังทลายของดิน</a:t>
            </a: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3.4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เป็นแหล่งต้นน้ำของชุมชนเมือง</a:t>
            </a:r>
          </a:p>
        </p:txBody>
      </p:sp>
      <p:sp>
        <p:nvSpPr>
          <p:cNvPr id="86021" name="WordArt 5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571500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Uses of Urban Greenspaces</a:t>
            </a:r>
            <a:endParaRPr lang="th-TH" sz="3600" b="1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Browallia New"/>
              <a:cs typeface="Browallia New"/>
            </a:endParaRPr>
          </a:p>
        </p:txBody>
      </p:sp>
      <p:pic>
        <p:nvPicPr>
          <p:cNvPr id="5" name="Picture 5" descr="IMG_2779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2500306"/>
            <a:ext cx="2463786" cy="172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บึงยาสูบ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4857760"/>
            <a:ext cx="2552395" cy="176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บางขุนเทียน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143380"/>
            <a:ext cx="2519358" cy="183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5000636"/>
            <a:ext cx="1714512" cy="159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8343900" cy="711200"/>
          </a:xfrm>
          <a:prstGeom prst="rect">
            <a:avLst/>
          </a:prstGeom>
          <a:solidFill>
            <a:srgbClr val="333300"/>
          </a:solidFill>
          <a:ln w="9525">
            <a:solidFill>
              <a:srgbClr val="FF33CC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4.  </a:t>
            </a:r>
            <a:r>
              <a:rPr lang="th-TH" sz="4000" b="1">
                <a:solidFill>
                  <a:schemeClr val="bg1"/>
                </a:solidFill>
                <a:latin typeface="JasmineUPC" pitchFamily="18" charset="-34"/>
              </a:rPr>
              <a:t>ประโยชน์ด้านสถาปัตยกรรม</a:t>
            </a:r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: Architectural Uses</a:t>
            </a:r>
            <a:endParaRPr lang="th-TH" sz="4000" b="1">
              <a:solidFill>
                <a:schemeClr val="bg1"/>
              </a:solidFill>
              <a:latin typeface="JasmineUPC" pitchFamily="18" charset="-34"/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1127125" y="2659063"/>
            <a:ext cx="42164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>
                <a:solidFill>
                  <a:srgbClr val="FFFF00"/>
                </a:solidFill>
                <a:latin typeface="DilleniaUPC" pitchFamily="18" charset="-34"/>
              </a:rPr>
              <a:t>4.1  </a:t>
            </a:r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กำบังสิ่งไม่พึงประสงค์</a:t>
            </a:r>
          </a:p>
          <a:p>
            <a:pPr eaLnBrk="0" hangingPunct="0"/>
            <a:r>
              <a:rPr lang="en-US" sz="3600" b="1">
                <a:solidFill>
                  <a:srgbClr val="FFFF00"/>
                </a:solidFill>
                <a:latin typeface="DilleniaUPC" pitchFamily="18" charset="-34"/>
              </a:rPr>
              <a:t>4.2  </a:t>
            </a:r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สร้างความเป็นสัดส่วนของพื้นที่</a:t>
            </a:r>
          </a:p>
          <a:p>
            <a:pPr eaLnBrk="0" hangingPunct="0"/>
            <a:r>
              <a:rPr lang="en-US" sz="3600" b="1">
                <a:solidFill>
                  <a:srgbClr val="FFFF00"/>
                </a:solidFill>
                <a:latin typeface="DilleniaUPC" pitchFamily="18" charset="-34"/>
              </a:rPr>
              <a:t>4.3  </a:t>
            </a:r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ลบมุมอาคาร ขอบถนน</a:t>
            </a:r>
          </a:p>
        </p:txBody>
      </p:sp>
      <p:sp>
        <p:nvSpPr>
          <p:cNvPr id="87045" name="WordArt 5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571500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Uses of Urban Greenspaces</a:t>
            </a:r>
            <a:endParaRPr lang="th-TH" sz="3600" b="1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Browallia New"/>
              <a:cs typeface="Browallia New"/>
            </a:endParaRP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2571736" y="4286256"/>
          <a:ext cx="3606800" cy="2209800"/>
        </p:xfrm>
        <a:graphic>
          <a:graphicData uri="http://schemas.openxmlformats.org/presentationml/2006/ole">
            <p:oleObj spid="_x0000_s2050" name="Clip" r:id="rId3" imgW="4676190" imgH="3723810" progId="">
              <p:embed/>
            </p:oleObj>
          </a:graphicData>
        </a:graphic>
      </p:graphicFrame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6286512" y="2643182"/>
          <a:ext cx="2449513" cy="3200400"/>
        </p:xfrm>
        <a:graphic>
          <a:graphicData uri="http://schemas.openxmlformats.org/presentationml/2006/ole">
            <p:oleObj spid="_x0000_s2051" name="Clip" r:id="rId4" imgW="3542857" imgH="509523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000" b="1" i="1" dirty="0" err="1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รุกข</a:t>
            </a:r>
            <a:r>
              <a:rPr lang="th-TH" sz="4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กร 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จึงทำหน้าที่ </a:t>
            </a:r>
            <a:r>
              <a:rPr lang="en-US" sz="4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4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ดูแลและจัดการต้นไม้ในเมือง</a:t>
            </a:r>
            <a:r>
              <a:rPr lang="en-US" sz="40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”</a:t>
            </a:r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 ให้เหมาะสมกับสภาพนิเวศเขตเมือง เพื่อให้บรรลุตามวัตถุประสงค์ของคนเมือง และทำให้เมืองมีความน่าอยู่ โดยมุ่งเน้นให้ต้นไม้เหล่านั้น มีการเติบโตอย่างเหมาะสม สุขภาพดี สวยงาม โดดเด่นเป็นสง่า  และปลอดภัย  </a:t>
            </a:r>
            <a:endParaRPr lang="en-US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3896" y="330263"/>
            <a:ext cx="8438584" cy="923330"/>
          </a:xfrm>
          <a:prstGeom prst="rect">
            <a:avLst/>
          </a:prstGeom>
          <a:solidFill>
            <a:srgbClr val="7030A0"/>
          </a:solidFill>
          <a:ln w="9525">
            <a:solidFill>
              <a:srgbClr val="000066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0" hangingPunct="0"/>
            <a:r>
              <a:rPr lang="th-TH" sz="5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รุกข</a:t>
            </a:r>
            <a:r>
              <a:rPr lang="th-TH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กร (</a:t>
            </a:r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Arborist) </a:t>
            </a:r>
            <a:r>
              <a:rPr lang="th-TH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ทำหน้าที่อะไร</a:t>
            </a:r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JasmineUPC" pitchFamily="18" charset="-34"/>
                <a:cs typeface="JasmineUPC" pitchFamily="18" charset="-34"/>
              </a:rPr>
              <a:t>?</a:t>
            </a:r>
            <a:endParaRPr lang="th-TH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3913" y="5157192"/>
            <a:ext cx="73484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ดังนั้น 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32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รุกข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กร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”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จึงมิได้หมายถึงเพียง 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การตัดแต่งต้นไม้เท่านั้น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”</a:t>
            </a:r>
            <a:endParaRPr lang="en-US" sz="32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763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7780338" cy="711200"/>
          </a:xfrm>
          <a:prstGeom prst="rect">
            <a:avLst/>
          </a:prstGeom>
          <a:solidFill>
            <a:srgbClr val="800000"/>
          </a:solidFill>
          <a:ln w="9525">
            <a:solidFill>
              <a:srgbClr val="FF33CC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5.  </a:t>
            </a:r>
            <a:r>
              <a:rPr lang="th-TH" sz="4000" b="1">
                <a:solidFill>
                  <a:schemeClr val="bg1"/>
                </a:solidFill>
                <a:latin typeface="JasmineUPC" pitchFamily="18" charset="-34"/>
              </a:rPr>
              <a:t>ประโยชน์ด้านความสวยงาม </a:t>
            </a:r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: Aesthetic uses</a:t>
            </a:r>
            <a:endParaRPr lang="th-TH" sz="4000" b="1">
              <a:solidFill>
                <a:schemeClr val="bg1"/>
              </a:solidFill>
              <a:latin typeface="JasmineUPC" pitchFamily="18" charset="-34"/>
            </a:endParaRP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898525" y="2582863"/>
            <a:ext cx="35718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>
                <a:solidFill>
                  <a:srgbClr val="FFFF00"/>
                </a:solidFill>
                <a:latin typeface="DilleniaUPC" pitchFamily="18" charset="-34"/>
              </a:rPr>
              <a:t>5.1  </a:t>
            </a:r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ดอก ใบ เรือนยอด ลำต้น</a:t>
            </a:r>
          </a:p>
          <a:p>
            <a:pPr eaLnBrk="0" hangingPunct="0"/>
            <a:r>
              <a:rPr lang="en-US" sz="3600" b="1">
                <a:solidFill>
                  <a:srgbClr val="FFFF00"/>
                </a:solidFill>
                <a:latin typeface="DilleniaUPC" pitchFamily="18" charset="-34"/>
              </a:rPr>
              <a:t>5.2  </a:t>
            </a:r>
            <a:r>
              <a:rPr lang="th-TH" sz="3600" b="1">
                <a:solidFill>
                  <a:srgbClr val="FFFF00"/>
                </a:solidFill>
                <a:latin typeface="DilleniaUPC" pitchFamily="18" charset="-34"/>
              </a:rPr>
              <a:t>เป็นที่อยู่อาศัยของสัตว์ป่า</a:t>
            </a:r>
          </a:p>
        </p:txBody>
      </p:sp>
      <p:sp>
        <p:nvSpPr>
          <p:cNvPr id="88069" name="WordArt 5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571500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Uses of Urban Greenspaces</a:t>
            </a:r>
            <a:endParaRPr lang="th-TH" sz="3600" b="1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Browallia New"/>
              <a:cs typeface="Browallia New"/>
            </a:endParaRPr>
          </a:p>
        </p:txBody>
      </p:sp>
      <p:pic>
        <p:nvPicPr>
          <p:cNvPr id="5" name="Picture 5" descr="leav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500570"/>
            <a:ext cx="2713038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leav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143380"/>
            <a:ext cx="25146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ภ142น1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643182"/>
            <a:ext cx="2590800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IMG_578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3714752"/>
            <a:ext cx="216058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7404100" cy="711200"/>
          </a:xfrm>
          <a:prstGeom prst="rect">
            <a:avLst/>
          </a:prstGeom>
          <a:solidFill>
            <a:srgbClr val="996600"/>
          </a:solidFill>
          <a:ln w="9525">
            <a:solidFill>
              <a:srgbClr val="FF33CC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6.  </a:t>
            </a:r>
            <a:r>
              <a:rPr lang="th-TH" sz="4000" b="1">
                <a:solidFill>
                  <a:schemeClr val="bg1"/>
                </a:solidFill>
                <a:latin typeface="JasmineUPC" pitchFamily="18" charset="-34"/>
              </a:rPr>
              <a:t>คุณค่าทางจิตวิทยา </a:t>
            </a:r>
            <a:r>
              <a:rPr lang="en-US" sz="4000" b="1">
                <a:solidFill>
                  <a:schemeClr val="bg1"/>
                </a:solidFill>
                <a:latin typeface="JasmineUPC" pitchFamily="18" charset="-34"/>
              </a:rPr>
              <a:t>: Psychological values</a:t>
            </a:r>
            <a:endParaRPr lang="th-TH" sz="4000" b="1">
              <a:solidFill>
                <a:schemeClr val="bg1"/>
              </a:solidFill>
              <a:latin typeface="JasmineUPC" pitchFamily="18" charset="-34"/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357158" y="2500306"/>
            <a:ext cx="699293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6.1  ความรู้สึกเมื่อได้พบเห็นและเล่าสู่กันฟังผ่านทางภาพถ่าย</a:t>
            </a: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6.2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ความสงบ ร่มรื่นเมื่อเช้าไปใช้บริการ</a:t>
            </a: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6.3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คนไข้ในโรงพยาบาลที่มองผ่านหน้าต่าง</a:t>
            </a:r>
          </a:p>
          <a:p>
            <a:pPr eaLnBrk="0" hangingPunct="0"/>
            <a:r>
              <a:rPr lang="en-US" sz="3600" b="1" dirty="0">
                <a:solidFill>
                  <a:srgbClr val="FFFF00"/>
                </a:solidFill>
                <a:latin typeface="DilleniaUPC" pitchFamily="18" charset="-34"/>
              </a:rPr>
              <a:t>6.4  </a:t>
            </a:r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ความภาคภูมิใจและเป็นเอกลักษณ์ของท้องถิ่น</a:t>
            </a:r>
          </a:p>
        </p:txBody>
      </p:sp>
      <p:sp>
        <p:nvSpPr>
          <p:cNvPr id="89093" name="WordArt 5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840108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Uses of Urban </a:t>
            </a:r>
            <a:r>
              <a:rPr lang="en-US" sz="3600" b="1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Browallia New"/>
                <a:cs typeface="Browallia New"/>
              </a:rPr>
              <a:t>Forest</a:t>
            </a:r>
            <a:endParaRPr lang="th-TH" sz="3600" b="1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Browallia New"/>
              <a:cs typeface="Browallia New"/>
            </a:endParaRPr>
          </a:p>
        </p:txBody>
      </p:sp>
      <p:pic>
        <p:nvPicPr>
          <p:cNvPr id="5" name="Picture 5" descr="IMG_62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0275" y="3141663"/>
            <a:ext cx="1828800" cy="24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IMG_60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4714884"/>
            <a:ext cx="20574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IMG_62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4714884"/>
            <a:ext cx="1428760" cy="19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IMG_62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4786322"/>
            <a:ext cx="20574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600075" y="115888"/>
            <a:ext cx="7942263" cy="863600"/>
          </a:xfrm>
          <a:prstGeom prst="rect">
            <a:avLst/>
          </a:prstGeom>
          <a:solidFill>
            <a:srgbClr val="000066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000" b="1">
                <a:solidFill>
                  <a:schemeClr val="bg1"/>
                </a:solidFill>
                <a:latin typeface="DilleniaUPC" pitchFamily="18" charset="-34"/>
                <a:cs typeface="JasmineUPC" pitchFamily="18" charset="-34"/>
              </a:rPr>
              <a:t>องค์ประกอบของการปลูกต้นไม้ในเมือง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1163638" y="1052513"/>
            <a:ext cx="6864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200" b="1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** ปัจจัยที่มีผลต่อองค์ประกอบ/รูปร่างหน้าตาของการปลูกต้นไม้ **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395288" y="1628775"/>
            <a:ext cx="8413750" cy="4965700"/>
          </a:xfrm>
          <a:prstGeom prst="rect">
            <a:avLst/>
          </a:prstGeom>
          <a:solidFill>
            <a:srgbClr val="99FF99">
              <a:alpha val="81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วัตถุประสงค์/หน้าที่ </a:t>
            </a:r>
            <a:r>
              <a:rPr lang="en-US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: Purpose/Function</a:t>
            </a:r>
            <a:br>
              <a:rPr lang="en-US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</a:br>
            <a:r>
              <a:rPr lang="en-US" sz="3200" b="1">
                <a:latin typeface="DilleniaUPC" pitchFamily="18" charset="-34"/>
                <a:cs typeface="DilleniaUPC" pitchFamily="18" charset="-34"/>
              </a:rPr>
              <a:t>	*  </a:t>
            </a:r>
            <a:r>
              <a:rPr lang="th-TH" sz="3200" b="1">
                <a:latin typeface="DilleniaUPC" pitchFamily="18" charset="-34"/>
                <a:cs typeface="DilleniaUPC" pitchFamily="18" charset="-34"/>
              </a:rPr>
              <a:t>สวนสาธารณะ		*  สนามกอล์ฟ</a:t>
            </a:r>
            <a:br>
              <a:rPr lang="th-TH" sz="3200" b="1">
                <a:latin typeface="DilleniaUPC" pitchFamily="18" charset="-34"/>
                <a:cs typeface="DilleniaUPC" pitchFamily="18" charset="-34"/>
              </a:rPr>
            </a:br>
            <a:r>
              <a:rPr lang="th-TH" sz="3200" b="1">
                <a:latin typeface="DilleniaUPC" pitchFamily="18" charset="-34"/>
                <a:cs typeface="DilleniaUPC" pitchFamily="18" charset="-34"/>
              </a:rPr>
              <a:t>	*  สวนไม้ผลยืนต้น	*  สนามกีฬากลางแจ้ง</a:t>
            </a:r>
          </a:p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ชนิดไม้ที่อยู่ในความนิยม </a:t>
            </a:r>
            <a:r>
              <a:rPr lang="en-US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: Popular Species</a:t>
            </a:r>
            <a:br>
              <a:rPr lang="en-US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</a:br>
            <a:r>
              <a:rPr lang="en-US" sz="3200" b="1">
                <a:latin typeface="DilleniaUPC" pitchFamily="18" charset="-34"/>
                <a:cs typeface="DilleniaUPC" pitchFamily="18" charset="-34"/>
              </a:rPr>
              <a:t>	*  </a:t>
            </a:r>
            <a:r>
              <a:rPr lang="th-TH" sz="3200" b="1">
                <a:latin typeface="DilleniaUPC" pitchFamily="18" charset="-34"/>
                <a:cs typeface="DilleniaUPC" pitchFamily="18" charset="-34"/>
              </a:rPr>
              <a:t>ยุคสมัย</a:t>
            </a:r>
            <a:br>
              <a:rPr lang="th-TH" sz="3200" b="1">
                <a:latin typeface="DilleniaUPC" pitchFamily="18" charset="-34"/>
                <a:cs typeface="DilleniaUPC" pitchFamily="18" charset="-34"/>
              </a:rPr>
            </a:br>
            <a:r>
              <a:rPr lang="th-TH" sz="3200" b="1">
                <a:latin typeface="DilleniaUPC" pitchFamily="18" charset="-34"/>
                <a:cs typeface="DilleniaUPC" pitchFamily="18" charset="-34"/>
              </a:rPr>
              <a:t>		- ลั่นทม/ประดู่/สัตบรรณ</a:t>
            </a:r>
            <a:br>
              <a:rPr lang="th-TH" sz="3200" b="1">
                <a:latin typeface="DilleniaUPC" pitchFamily="18" charset="-34"/>
                <a:cs typeface="DilleniaUPC" pitchFamily="18" charset="-34"/>
              </a:rPr>
            </a:br>
            <a:r>
              <a:rPr lang="th-TH" sz="3200" b="1">
                <a:latin typeface="DilleniaUPC" pitchFamily="18" charset="-34"/>
                <a:cs typeface="DilleniaUPC" pitchFamily="18" charset="-34"/>
              </a:rPr>
              <a:t>	*  ธุรกิจการขายกล้าไม้</a:t>
            </a:r>
          </a:p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การควบคุมโดยหน่วยงานของรัฐ </a:t>
            </a:r>
            <a:r>
              <a:rPr lang="en-US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: Public Control</a:t>
            </a:r>
            <a: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/>
            </a:r>
            <a:b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</a:br>
            <a:r>
              <a:rPr lang="th-TH" sz="3200" b="1">
                <a:latin typeface="DilleniaUPC" pitchFamily="18" charset="-34"/>
                <a:cs typeface="DilleniaUPC" pitchFamily="18" charset="-34"/>
              </a:rPr>
              <a:t>	*  รัฐบาล ... ราชพฤกษ์ 9 ล้านต้น</a:t>
            </a:r>
            <a:br>
              <a:rPr lang="th-TH" sz="3200" b="1">
                <a:latin typeface="DilleniaUPC" pitchFamily="18" charset="-34"/>
                <a:cs typeface="DilleniaUPC" pitchFamily="18" charset="-34"/>
              </a:rPr>
            </a:br>
            <a:r>
              <a:rPr lang="th-TH" sz="3200" b="1">
                <a:latin typeface="DilleniaUPC" pitchFamily="18" charset="-34"/>
                <a:cs typeface="DilleniaUPC" pitchFamily="18" charset="-34"/>
              </a:rPr>
              <a:t>	*  เทศบาล/จังหวัด ... ไม้ประจำจังหวัด	*  วัด ... ไม้ในพุทธศาสนา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395288" y="188913"/>
            <a:ext cx="8605837" cy="863600"/>
          </a:xfrm>
          <a:prstGeom prst="rect">
            <a:avLst/>
          </a:prstGeom>
          <a:solidFill>
            <a:srgbClr val="000066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5000" b="1">
                <a:solidFill>
                  <a:schemeClr val="bg1"/>
                </a:solidFill>
                <a:latin typeface="DilleniaUPC" pitchFamily="18" charset="-34"/>
                <a:cs typeface="JasmineUPC" pitchFamily="18" charset="-34"/>
              </a:rPr>
              <a:t>องค์ประกอบของการปลูกต้นไม้ในเมือง </a:t>
            </a:r>
            <a:r>
              <a:rPr lang="th-TH" sz="3000" b="1" i="1">
                <a:solidFill>
                  <a:schemeClr val="bg1"/>
                </a:solidFill>
                <a:latin typeface="DilleniaUPC" pitchFamily="18" charset="-34"/>
                <a:cs typeface="JasmineUPC" pitchFamily="18" charset="-34"/>
              </a:rPr>
              <a:t>(ต่อ)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879475" y="1325563"/>
            <a:ext cx="6488113" cy="4478337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33400" indent="-533400" eaLnBrk="0" hangingPunct="0">
              <a:buFontTx/>
              <a:buAutoNum type="arabicPeriod" startAt="4"/>
            </a:pPr>
            <a: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ปัจจัยทางเศรษฐสังคม </a:t>
            </a:r>
            <a:r>
              <a:rPr lang="en-US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: Socioeconomic Factors</a:t>
            </a:r>
            <a:r>
              <a:rPr lang="en-US" sz="3200" b="1">
                <a:latin typeface="DilleniaUPC" pitchFamily="18" charset="-34"/>
                <a:cs typeface="DilleniaUPC" pitchFamily="18" charset="-34"/>
              </a:rPr>
              <a:t/>
            </a:r>
            <a:br>
              <a:rPr lang="en-US" sz="3200" b="1">
                <a:latin typeface="DilleniaUPC" pitchFamily="18" charset="-34"/>
                <a:cs typeface="DilleniaUPC" pitchFamily="18" charset="-34"/>
              </a:rPr>
            </a:br>
            <a:r>
              <a:rPr lang="en-US" sz="3200" b="1">
                <a:latin typeface="DilleniaUPC" pitchFamily="18" charset="-34"/>
                <a:cs typeface="DilleniaUPC" pitchFamily="18" charset="-34"/>
              </a:rPr>
              <a:t>	*  </a:t>
            </a:r>
            <a:r>
              <a:rPr lang="th-TH" sz="3200" b="1">
                <a:latin typeface="DilleniaUPC" pitchFamily="18" charset="-34"/>
                <a:cs typeface="DilleniaUPC" pitchFamily="18" charset="-34"/>
              </a:rPr>
              <a:t>ย่านคนรวย ... ไม้ดอกสวยงาม</a:t>
            </a:r>
            <a:br>
              <a:rPr lang="th-TH" sz="3200" b="1">
                <a:latin typeface="DilleniaUPC" pitchFamily="18" charset="-34"/>
                <a:cs typeface="DilleniaUPC" pitchFamily="18" charset="-34"/>
              </a:rPr>
            </a:br>
            <a:r>
              <a:rPr lang="th-TH" sz="3200" b="1">
                <a:latin typeface="DilleniaUPC" pitchFamily="18" charset="-34"/>
                <a:cs typeface="DilleniaUPC" pitchFamily="18" charset="-34"/>
              </a:rPr>
              <a:t>	*  ย่านคนจน ... ขึ้นเองตามธรรมชาติ</a:t>
            </a:r>
            <a:endParaRPr lang="en-US" sz="3200" b="1">
              <a:latin typeface="DilleniaUPC" pitchFamily="18" charset="-34"/>
              <a:cs typeface="DilleniaUPC" pitchFamily="18" charset="-34"/>
            </a:endParaRPr>
          </a:p>
          <a:p>
            <a:pPr marL="533400" indent="-533400" eaLnBrk="0" hangingPunct="0">
              <a:buFontTx/>
              <a:buAutoNum type="arabicPeriod" startAt="4"/>
            </a:pPr>
            <a: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การอพยพย้ายถิ่นฐาน </a:t>
            </a:r>
            <a:r>
              <a:rPr lang="en-US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: Mobility</a:t>
            </a:r>
            <a:br>
              <a:rPr lang="en-US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</a:br>
            <a:r>
              <a:rPr lang="en-US" sz="3200" b="1">
                <a:latin typeface="DilleniaUPC" pitchFamily="18" charset="-34"/>
                <a:cs typeface="DilleniaUPC" pitchFamily="18" charset="-34"/>
              </a:rPr>
              <a:t>	*  </a:t>
            </a:r>
            <a:r>
              <a:rPr lang="th-TH" sz="3200" b="1">
                <a:latin typeface="DilleniaUPC" pitchFamily="18" charset="-34"/>
                <a:cs typeface="DilleniaUPC" pitchFamily="18" charset="-34"/>
              </a:rPr>
              <a:t>บ้านส่วนตัว</a:t>
            </a:r>
            <a:br>
              <a:rPr lang="th-TH" sz="3200" b="1">
                <a:latin typeface="DilleniaUPC" pitchFamily="18" charset="-34"/>
                <a:cs typeface="DilleniaUPC" pitchFamily="18" charset="-34"/>
              </a:rPr>
            </a:br>
            <a:r>
              <a:rPr lang="th-TH" sz="3200" b="1">
                <a:latin typeface="DilleniaUPC" pitchFamily="18" charset="-34"/>
                <a:cs typeface="DilleniaUPC" pitchFamily="18" charset="-34"/>
              </a:rPr>
              <a:t>	*  บ้านพักข้าราชการ / รัฐวิสาหกิจ</a:t>
            </a:r>
            <a:endParaRPr lang="en-US" sz="3200" b="1">
              <a:latin typeface="DilleniaUPC" pitchFamily="18" charset="-34"/>
              <a:cs typeface="DilleniaUPC" pitchFamily="18" charset="-34"/>
            </a:endParaRPr>
          </a:p>
          <a:p>
            <a:pPr marL="533400" indent="-533400" eaLnBrk="0" hangingPunct="0">
              <a:buFontTx/>
              <a:buAutoNum type="arabicPeriod" startAt="4"/>
            </a:pPr>
            <a: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คุณค่าทางจิตใจ </a:t>
            </a:r>
            <a:r>
              <a:rPr lang="en-US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>: Nostalgia</a:t>
            </a:r>
            <a: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  <a:t/>
            </a:r>
            <a:br>
              <a:rPr lang="th-TH" sz="3200" b="1">
                <a:solidFill>
                  <a:srgbClr val="000066"/>
                </a:solidFill>
                <a:latin typeface="DilleniaUPC" pitchFamily="18" charset="-34"/>
                <a:cs typeface="JasmineUPC" pitchFamily="18" charset="-34"/>
              </a:rPr>
            </a:br>
            <a:r>
              <a:rPr lang="th-TH" sz="3200" b="1">
                <a:latin typeface="DilleniaUPC" pitchFamily="18" charset="-34"/>
                <a:cs typeface="DilleniaUPC" pitchFamily="18" charset="-34"/>
              </a:rPr>
              <a:t>	*  ต้นไม้ประจำสถาบันการศึกษา</a:t>
            </a:r>
            <a:br>
              <a:rPr lang="th-TH" sz="3200" b="1">
                <a:latin typeface="DilleniaUPC" pitchFamily="18" charset="-34"/>
                <a:cs typeface="DilleniaUPC" pitchFamily="18" charset="-34"/>
              </a:rPr>
            </a:br>
            <a:r>
              <a:rPr lang="th-TH" sz="3200" b="1">
                <a:latin typeface="DilleniaUPC" pitchFamily="18" charset="-34"/>
                <a:cs typeface="DilleniaUPC" pitchFamily="18" charset="-34"/>
              </a:rPr>
              <a:t>	*  ต้นไม้ประจำจังหวัด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1042988" y="203200"/>
            <a:ext cx="7183437" cy="787400"/>
          </a:xfrm>
          <a:prstGeom prst="rect">
            <a:avLst/>
          </a:prstGeom>
          <a:solidFill>
            <a:srgbClr val="000066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4500" b="1">
                <a:solidFill>
                  <a:srgbClr val="FFFF00"/>
                </a:solidFill>
                <a:latin typeface="DilleniaUPC" pitchFamily="18" charset="-34"/>
                <a:cs typeface="JasmineUPC" pitchFamily="18" charset="-34"/>
              </a:rPr>
              <a:t>วัตถุประสงค์ของการปลูกต้นไม้ในเมือง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827088" y="1582752"/>
            <a:ext cx="734060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ก่อนจะทำการปลูกต้นไม้ ควรมีการกำหนดวัตถุประสงค์ก่อนว่าเราจะปลูก</a:t>
            </a:r>
          </a:p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ต้นไม้เพื่ออะไร เช่น</a:t>
            </a:r>
          </a:p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	1.  ปลูกเพื่อบังแสงแดดให้แก่ตัวอาคารบ้านเรือน</a:t>
            </a:r>
          </a:p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	2.  ปลูกเพื่อให้ร่มเงาแก่ถนน หรือทางเดินเท้า</a:t>
            </a:r>
          </a:p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	3.  ปลูกเพื่อให้ร่มเงาแก่ลานจอดรถ</a:t>
            </a:r>
          </a:p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	4.  ปลูกเพื่อเป็นที่พักผ่อนหย่อนใจในสนาม หรือสวนสาธารณะ</a:t>
            </a:r>
          </a:p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	5.  ปลูกตามรั้วบ้านเป็นฉากกันฝุ่น เสียง แสงรบกวน</a:t>
            </a:r>
          </a:p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	6.  ปลูกเพื่อความสวยงามของพุ่มใบ ดอก ผล ตามฤดูกาล</a:t>
            </a:r>
          </a:p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	7.  ปลูกเพื่อบรรเทาหรือป้องกันลมพายุ</a:t>
            </a:r>
          </a:p>
          <a:p>
            <a:pPr eaLnBrk="0" hangingPunct="0"/>
            <a:r>
              <a:rPr lang="th-TH" sz="3200" b="1" dirty="0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			ฯลฯ	ฯลฯ	ฯลฯ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684213" y="115888"/>
            <a:ext cx="7905750" cy="731837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4200" b="1">
                <a:solidFill>
                  <a:srgbClr val="FFFF00"/>
                </a:solidFill>
                <a:latin typeface="DilleniaUPC" pitchFamily="18" charset="-34"/>
                <a:cs typeface="JasmineUPC" pitchFamily="18" charset="-34"/>
              </a:rPr>
              <a:t>สภาพแวดล้อมของพื้นที่ที่จะปลูกต้นไม้ในเมือง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4925" y="1196975"/>
            <a:ext cx="7615238" cy="3181350"/>
          </a:xfrm>
          <a:prstGeom prst="rect">
            <a:avLst/>
          </a:prstGeom>
          <a:solidFill>
            <a:srgbClr val="99FF99"/>
          </a:solidFill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ที่ว่าง </a:t>
            </a:r>
            <a:r>
              <a:rPr lang="en-US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: Space</a:t>
            </a:r>
            <a:br>
              <a:rPr lang="en-US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</a:br>
            <a:r>
              <a:rPr lang="en-US" sz="3000" b="1">
                <a:latin typeface="DilleniaUPC" pitchFamily="18" charset="-34"/>
                <a:cs typeface="DilleniaUPC" pitchFamily="18" charset="-34"/>
              </a:rPr>
              <a:t>* </a:t>
            </a:r>
            <a:r>
              <a:rPr lang="th-TH" sz="3000" b="1">
                <a:latin typeface="DilleniaUPC" pitchFamily="18" charset="-34"/>
                <a:cs typeface="DilleniaUPC" pitchFamily="18" charset="-34"/>
              </a:rPr>
              <a:t>ไม้ขนาดเล็ก (</a:t>
            </a:r>
            <a:r>
              <a:rPr lang="en-US" sz="3000" b="1">
                <a:latin typeface="DilleniaUPC" pitchFamily="18" charset="-34"/>
                <a:cs typeface="DilleniaUPC" pitchFamily="18" charset="-34"/>
              </a:rPr>
              <a:t>&lt; 9 m), </a:t>
            </a:r>
            <a:r>
              <a:rPr lang="th-TH" sz="3000" b="1">
                <a:latin typeface="DilleniaUPC" pitchFamily="18" charset="-34"/>
                <a:cs typeface="DilleniaUPC" pitchFamily="18" charset="-34"/>
              </a:rPr>
              <a:t>ไม้ขนาดกลาง (9-18 </a:t>
            </a:r>
            <a:r>
              <a:rPr lang="en-US" sz="3000" b="1">
                <a:latin typeface="DilleniaUPC" pitchFamily="18" charset="-34"/>
                <a:cs typeface="DilleniaUPC" pitchFamily="18" charset="-34"/>
              </a:rPr>
              <a:t>m</a:t>
            </a:r>
            <a:r>
              <a:rPr lang="th-TH" sz="3000" b="1">
                <a:latin typeface="DilleniaUPC" pitchFamily="18" charset="-34"/>
                <a:cs typeface="DilleniaUPC" pitchFamily="18" charset="-34"/>
              </a:rPr>
              <a:t>), ไม้ขนาดใหญ่ (</a:t>
            </a:r>
            <a:r>
              <a:rPr lang="en-US" sz="3000" b="1">
                <a:latin typeface="DilleniaUPC" pitchFamily="18" charset="-34"/>
                <a:cs typeface="DilleniaUPC" pitchFamily="18" charset="-34"/>
              </a:rPr>
              <a:t>&gt;18 m)</a:t>
            </a:r>
            <a:br>
              <a:rPr lang="en-US" sz="3000" b="1">
                <a:latin typeface="DilleniaUPC" pitchFamily="18" charset="-34"/>
                <a:cs typeface="DilleniaUPC" pitchFamily="18" charset="-34"/>
              </a:rPr>
            </a:br>
            <a:r>
              <a:rPr lang="en-US" sz="3000" b="1">
                <a:latin typeface="DilleniaUPC" pitchFamily="18" charset="-34"/>
                <a:cs typeface="DilleniaUPC" pitchFamily="18" charset="-34"/>
              </a:rPr>
              <a:t>* </a:t>
            </a:r>
            <a:r>
              <a:rPr lang="th-TH" sz="3000" b="1">
                <a:latin typeface="DilleniaUPC" pitchFamily="18" charset="-34"/>
                <a:cs typeface="DilleniaUPC" pitchFamily="18" charset="-34"/>
              </a:rPr>
              <a:t>รูปทรงพื้นฐานของต้นไม้มี 7 ประเภท</a:t>
            </a:r>
          </a:p>
          <a:p>
            <a:pPr marL="533400" indent="-533400" eaLnBrk="0" hangingPunct="0"/>
            <a:r>
              <a:rPr lang="th-TH" sz="3200" b="1">
                <a:latin typeface="DilleniaUPC" pitchFamily="18" charset="-34"/>
                <a:cs typeface="DilleniaUPC" pitchFamily="18" charset="-34"/>
              </a:rPr>
              <a:t>		</a:t>
            </a:r>
            <a:r>
              <a:rPr lang="th-TH" sz="2500" b="1">
                <a:latin typeface="DilleniaUPC" pitchFamily="18" charset="-34"/>
                <a:cs typeface="DilleniaUPC" pitchFamily="18" charset="-34"/>
              </a:rPr>
              <a:t>- รูปทรงไม่แน่นอน (</a:t>
            </a:r>
            <a:r>
              <a:rPr lang="en-US" sz="2500" b="1">
                <a:latin typeface="DilleniaUPC" pitchFamily="18" charset="-34"/>
                <a:cs typeface="DilleniaUPC" pitchFamily="18" charset="-34"/>
              </a:rPr>
              <a:t>irregular</a:t>
            </a:r>
            <a:r>
              <a:rPr lang="th-TH" sz="2500" b="1">
                <a:latin typeface="DilleniaUPC" pitchFamily="18" charset="-34"/>
                <a:cs typeface="DilleniaUPC" pitchFamily="18" charset="-34"/>
              </a:rPr>
              <a:t>)</a:t>
            </a:r>
          </a:p>
          <a:p>
            <a:pPr marL="533400" indent="-533400" eaLnBrk="0" hangingPunct="0"/>
            <a:r>
              <a:rPr lang="th-TH" sz="2500" b="1">
                <a:latin typeface="DilleniaUPC" pitchFamily="18" charset="-34"/>
                <a:cs typeface="DilleniaUPC" pitchFamily="18" charset="-34"/>
              </a:rPr>
              <a:t>		- ทรงแจกัน (</a:t>
            </a:r>
            <a:r>
              <a:rPr lang="en-US" sz="2500" b="1">
                <a:latin typeface="DilleniaUPC" pitchFamily="18" charset="-34"/>
                <a:cs typeface="DilleniaUPC" pitchFamily="18" charset="-34"/>
              </a:rPr>
              <a:t>vase</a:t>
            </a:r>
            <a:r>
              <a:rPr lang="th-TH" sz="2500" b="1">
                <a:latin typeface="DilleniaUPC" pitchFamily="18" charset="-34"/>
                <a:cs typeface="DilleniaUPC" pitchFamily="18" charset="-34"/>
              </a:rPr>
              <a:t>)	-  รูปวงรี (</a:t>
            </a:r>
            <a:r>
              <a:rPr lang="en-US" sz="2500" b="1">
                <a:latin typeface="DilleniaUPC" pitchFamily="18" charset="-34"/>
                <a:cs typeface="DilleniaUPC" pitchFamily="18" charset="-34"/>
              </a:rPr>
              <a:t>oval</a:t>
            </a:r>
            <a:r>
              <a:rPr lang="th-TH" sz="2500" b="1">
                <a:latin typeface="DilleniaUPC" pitchFamily="18" charset="-34"/>
                <a:cs typeface="DilleniaUPC" pitchFamily="18" charset="-34"/>
              </a:rPr>
              <a:t>)</a:t>
            </a:r>
          </a:p>
          <a:p>
            <a:pPr marL="533400" indent="-533400" eaLnBrk="0" hangingPunct="0"/>
            <a:r>
              <a:rPr lang="th-TH" sz="2500" b="1">
                <a:latin typeface="DilleniaUPC" pitchFamily="18" charset="-34"/>
                <a:cs typeface="DilleniaUPC" pitchFamily="18" charset="-34"/>
              </a:rPr>
              <a:t>		- รูปปิรามิด (</a:t>
            </a:r>
            <a:r>
              <a:rPr lang="en-US" sz="2500" b="1">
                <a:latin typeface="DilleniaUPC" pitchFamily="18" charset="-34"/>
                <a:cs typeface="DilleniaUPC" pitchFamily="18" charset="-34"/>
              </a:rPr>
              <a:t>pyramid</a:t>
            </a:r>
            <a:r>
              <a:rPr lang="th-TH" sz="2500" b="1">
                <a:latin typeface="DilleniaUPC" pitchFamily="18" charset="-34"/>
                <a:cs typeface="DilleniaUPC" pitchFamily="18" charset="-34"/>
              </a:rPr>
              <a:t>)	 - รูปแท่ง (</a:t>
            </a:r>
            <a:r>
              <a:rPr lang="en-US" sz="2500" b="1">
                <a:latin typeface="DilleniaUPC" pitchFamily="18" charset="-34"/>
                <a:cs typeface="DilleniaUPC" pitchFamily="18" charset="-34"/>
              </a:rPr>
              <a:t>column</a:t>
            </a:r>
            <a:r>
              <a:rPr lang="th-TH" sz="2500" b="1">
                <a:latin typeface="DilleniaUPC" pitchFamily="18" charset="-34"/>
                <a:cs typeface="DilleniaUPC" pitchFamily="18" charset="-34"/>
              </a:rPr>
              <a:t>)</a:t>
            </a:r>
          </a:p>
          <a:p>
            <a:pPr marL="533400" indent="-533400" eaLnBrk="0" hangingPunct="0"/>
            <a:r>
              <a:rPr lang="th-TH" sz="2500" b="1">
                <a:latin typeface="DilleniaUPC" pitchFamily="18" charset="-34"/>
                <a:cs typeface="DilleniaUPC" pitchFamily="18" charset="-34"/>
              </a:rPr>
              <a:t>		- รูปทรงกลม (</a:t>
            </a:r>
            <a:r>
              <a:rPr lang="en-US" sz="2500" b="1">
                <a:latin typeface="DilleniaUPC" pitchFamily="18" charset="-34"/>
                <a:cs typeface="DilleniaUPC" pitchFamily="18" charset="-34"/>
              </a:rPr>
              <a:t>round</a:t>
            </a:r>
            <a:r>
              <a:rPr lang="th-TH" sz="2500" b="1">
                <a:latin typeface="DilleniaUPC" pitchFamily="18" charset="-34"/>
                <a:cs typeface="DilleniaUPC" pitchFamily="18" charset="-34"/>
              </a:rPr>
              <a:t>)	- รูปกิ่งย้อย (</a:t>
            </a:r>
            <a:r>
              <a:rPr lang="en-US" sz="2500" b="1">
                <a:latin typeface="DilleniaUPC" pitchFamily="18" charset="-34"/>
                <a:cs typeface="DilleniaUPC" pitchFamily="18" charset="-34"/>
              </a:rPr>
              <a:t>weeping</a:t>
            </a:r>
            <a:r>
              <a:rPr lang="th-TH" sz="2500" b="1">
                <a:latin typeface="DilleniaUPC" pitchFamily="18" charset="-34"/>
                <a:cs typeface="DilleniaUPC" pitchFamily="18" charset="-34"/>
              </a:rPr>
              <a:t>)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5003800" y="2392363"/>
            <a:ext cx="4105275" cy="2098675"/>
          </a:xfrm>
          <a:prstGeom prst="rect">
            <a:avLst/>
          </a:prstGeom>
          <a:solidFill>
            <a:srgbClr val="FFFF99"/>
          </a:solidFill>
          <a:ln w="57150" cmpd="thinThick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33400" indent="-533400" eaLnBrk="0" hangingPunct="0"/>
            <a:r>
              <a:rPr lang="th-TH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2.   ดิน </a:t>
            </a:r>
            <a:r>
              <a:rPr lang="en-US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: Soil</a:t>
            </a:r>
          </a:p>
          <a:p>
            <a:pPr marL="533400" indent="-533400" eaLnBrk="0" hangingPunct="0"/>
            <a:r>
              <a:rPr lang="th-TH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3.   อากาศใกล้ผิวดิน </a:t>
            </a:r>
            <a:r>
              <a:rPr lang="en-US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: Microclimate</a:t>
            </a:r>
          </a:p>
          <a:p>
            <a:pPr marL="533400" indent="-533400" eaLnBrk="0" hangingPunct="0"/>
            <a:r>
              <a:rPr lang="th-TH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4.   มลพิษ </a:t>
            </a:r>
            <a:r>
              <a:rPr lang="en-US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: Pollution</a:t>
            </a:r>
          </a:p>
          <a:p>
            <a:pPr marL="533400" indent="-533400" eaLnBrk="0" hangingPunct="0"/>
            <a:r>
              <a:rPr lang="th-TH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5.   คน </a:t>
            </a:r>
            <a:r>
              <a:rPr lang="en-US" sz="3200" b="1">
                <a:solidFill>
                  <a:srgbClr val="0000CC"/>
                </a:solidFill>
                <a:latin typeface="DilleniaUPC" pitchFamily="18" charset="-34"/>
                <a:cs typeface="DilleniaUPC" pitchFamily="18" charset="-34"/>
              </a:rPr>
              <a:t>: Man</a:t>
            </a:r>
            <a:endParaRPr lang="th-TH" sz="3200" b="1">
              <a:solidFill>
                <a:srgbClr val="0000CC"/>
              </a:solidFill>
              <a:latin typeface="DilleniaUPC" pitchFamily="18" charset="-34"/>
            </a:endParaRPr>
          </a:p>
        </p:txBody>
      </p:sp>
      <p:pic>
        <p:nvPicPr>
          <p:cNvPr id="75781" name="Picture 5" descr="Tree form_ed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24400"/>
            <a:ext cx="9144000" cy="2058988"/>
          </a:xfrm>
          <a:prstGeom prst="rect">
            <a:avLst/>
          </a:prstGeom>
          <a:noFill/>
          <a:ln w="57150" cmpd="thinThick">
            <a:solidFill>
              <a:srgbClr val="00006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738188" y="222250"/>
            <a:ext cx="7781925" cy="777875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4500" b="1">
                <a:solidFill>
                  <a:srgbClr val="FFFF00"/>
                </a:solidFill>
                <a:latin typeface="DilleniaUPC" pitchFamily="18" charset="-34"/>
                <a:cs typeface="JasmineUPC" pitchFamily="18" charset="-34"/>
              </a:rPr>
              <a:t>การคัดเลือกชนิดพรรณไม้ปลูกในเขตเมือง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824038" y="4149725"/>
            <a:ext cx="6492875" cy="579438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3200" b="1">
                <a:latin typeface="DilleniaUPC" pitchFamily="18" charset="-34"/>
                <a:cs typeface="DilleniaUPC" pitchFamily="18" charset="-34"/>
              </a:rPr>
              <a:t>ลักษณะของพรรณไม้ที่เหมาะสำหรับปลูกในเขตเมือง มีดังนี้ คือ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3132138" y="4868863"/>
            <a:ext cx="424815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มีความแข็งแรงทนทาน อายุยืนนาน</a:t>
            </a:r>
          </a:p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มีทรงพุ่มสวยงาม ไม่ผลัดใบ</a:t>
            </a:r>
          </a:p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พรรณไม้ถิ่นเดิม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323850" y="1268413"/>
            <a:ext cx="5194300" cy="579437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eaLnBrk="0" hangingPunct="0"/>
            <a:r>
              <a:rPr lang="th-TH" sz="3200" b="1">
                <a:latin typeface="DilleniaUPC" pitchFamily="18" charset="-34"/>
                <a:cs typeface="DilleniaUPC" pitchFamily="18" charset="-34"/>
              </a:rPr>
              <a:t>ปัจจัยในการพิจารณาคัดเลือกพรรณไม้ปลูก มีดังนี้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900113" y="2060575"/>
            <a:ext cx="592137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วัตถุประสงค์ของการใช้ประโยชน์</a:t>
            </a:r>
          </a:p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สภาพแวดล้อมและขนาดของพื้นที่ที่จะปลูก</a:t>
            </a:r>
          </a:p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ลักษณะความต้องการเฉพาะของพรรณไม้แต่ละชนิด</a:t>
            </a:r>
          </a:p>
          <a:p>
            <a:pPr marL="533400" indent="-533400" eaLnBrk="0" hangingPunct="0">
              <a:buFontTx/>
              <a:buAutoNum type="arabicPeriod"/>
            </a:pPr>
            <a:r>
              <a:rPr lang="th-TH" sz="3200" b="1">
                <a:solidFill>
                  <a:schemeClr val="bg1"/>
                </a:solidFill>
                <a:latin typeface="DilleniaUPC" pitchFamily="18" charset="-34"/>
                <a:cs typeface="DilleniaUPC" pitchFamily="18" charset="-34"/>
              </a:rPr>
              <a:t>งบประมาณ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2268538" y="188913"/>
            <a:ext cx="6215062" cy="606425"/>
          </a:xfrm>
          <a:prstGeom prst="rect">
            <a:avLst/>
          </a:prstGeom>
          <a:solidFill>
            <a:srgbClr val="FFFF00"/>
          </a:solidFill>
          <a:ln w="57150" cmpd="thinThick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ctr" eaLnBrk="0" hangingPunct="0"/>
            <a:r>
              <a:rPr lang="th-TH" sz="3000" b="1">
                <a:latin typeface="DilleniaUPC" pitchFamily="18" charset="-34"/>
                <a:cs typeface="JasmineUPC" pitchFamily="18" charset="-34"/>
              </a:rPr>
              <a:t>พรรณไม้ที่มีศักยภาพในการนำมาปลูกในเขตเมือง</a:t>
            </a:r>
          </a:p>
        </p:txBody>
      </p:sp>
      <p:graphicFrame>
        <p:nvGraphicFramePr>
          <p:cNvPr id="77827" name="Group 3"/>
          <p:cNvGraphicFramePr>
            <a:graphicFrameLocks noGrp="1"/>
          </p:cNvGraphicFramePr>
          <p:nvPr>
            <p:ph/>
          </p:nvPr>
        </p:nvGraphicFramePr>
        <p:xfrm>
          <a:off x="831850" y="1052513"/>
          <a:ext cx="7772400" cy="5486403"/>
        </p:xfrm>
        <a:graphic>
          <a:graphicData uri="http://schemas.openxmlformats.org/drawingml/2006/table">
            <a:tbl>
              <a:tblPr/>
              <a:tblGrid>
                <a:gridCol w="1303338"/>
                <a:gridCol w="2620962"/>
                <a:gridCol w="1385888"/>
                <a:gridCol w="2462212"/>
              </a:tblGrid>
              <a:tr h="573088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พรรณไม้จากต่างประเทศ</a:t>
                      </a:r>
                      <a:endParaRPr kumimoji="0" lang="th-TH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พรรณไม้พื้นเมือง</a:t>
                      </a:r>
                      <a:endParaRPr kumimoji="0" lang="th-TH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  <a:tr h="9826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อเมริกากลาง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จามจุรี  ชมพูพันธุ์ทิพย์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illeniaUPC" pitchFamily="18" charset="-34"/>
                        <a:ea typeface="Times New Roman" pitchFamily="18" charset="0"/>
                        <a:cs typeface="EucrosiaUPC" pitchFamily="18" charset="-34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ตะขบบ้าน  ลั่นทม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ป่าเบญจพรรณ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กัลปพฤกษ์  ทองกวาว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illeniaUPC" pitchFamily="18" charset="-34"/>
                        <a:ea typeface="Times New Roman" pitchFamily="18" charset="0"/>
                        <a:cs typeface="EucrosiaUPC" pitchFamily="18" charset="-34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ประดู่ป่า  ราชพฤกษ์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9826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อาฟริกา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แคแสด  ปาล์มน้ำมัน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illeniaUPC" pitchFamily="18" charset="-34"/>
                        <a:ea typeface="Times New Roman" pitchFamily="18" charset="0"/>
                        <a:cs typeface="EucrosiaUPC" pitchFamily="18" charset="-34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หางนกยูงฝรั่ง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ป่าดิบชื้น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บุนนาค  ประดู่บ้าน 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illeniaUPC" pitchFamily="18" charset="-34"/>
                        <a:ea typeface="Times New Roman" pitchFamily="18" charset="0"/>
                        <a:cs typeface="EucrosiaUPC" pitchFamily="18" charset="-34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โสกเหลือง  อินทนิล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9826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เอเชียตะวันตก</a:t>
                      </a:r>
                      <a:endParaRPr kumimoji="0" lang="th-TH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ประดู่แขก  มะขาม  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illeniaUPC" pitchFamily="18" charset="-34"/>
                        <a:ea typeface="Times New Roman" pitchFamily="18" charset="0"/>
                        <a:cs typeface="EucrosiaUPC" pitchFamily="18" charset="-34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หลิว  อโศกอินเดีย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ป่าดิบแล้ง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ตะเคียนทอง  ยางนา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illeniaUPC" pitchFamily="18" charset="-34"/>
                        <a:ea typeface="Times New Roman" pitchFamily="18" charset="0"/>
                        <a:cs typeface="EucrosiaUPC" pitchFamily="18" charset="-34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สารภีทะเล  โสกน้ำ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9826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มาเลเซีย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กระดังงาไทย  สนประดิพัทธ์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ป่าชายหาด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โพธิ์ทะเล  สารภีทะเล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illeniaUPC" pitchFamily="18" charset="-34"/>
                        <a:ea typeface="Times New Roman" pitchFamily="18" charset="0"/>
                        <a:cs typeface="EucrosiaUPC" pitchFamily="18" charset="-34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หูกวาง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  <a:tr h="9826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ออสเตรเลีย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กระถินณรงค์  แปรงล้างขวด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illeniaUPC" pitchFamily="18" charset="-34"/>
                        <a:ea typeface="Times New Roman" pitchFamily="18" charset="0"/>
                        <a:cs typeface="EucrosiaUPC" pitchFamily="18" charset="-34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ยูคาลิปตัส  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ป่าดิบเขา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นางพญาเสือโคร่ง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DilleniaUPC" pitchFamily="18" charset="-34"/>
                        <a:ea typeface="Times New Roman" pitchFamily="18" charset="0"/>
                        <a:cs typeface="EucrosiaUPC" pitchFamily="18" charset="-34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  <a:tab pos="720725" algn="l"/>
                        </a:tabLst>
                      </a:pPr>
                      <a:r>
                        <a:rPr kumimoji="0" lang="th-TH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ea typeface="Times New Roman" pitchFamily="18" charset="0"/>
                          <a:cs typeface="EucrosiaUPC" pitchFamily="18" charset="-34"/>
                        </a:rPr>
                        <a:t>สนสองใบ  สนสามใบ</a:t>
                      </a:r>
                      <a:endParaRPr kumimoji="0" lang="th-TH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EucrosiaUPC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</a:tr>
            </a:tbl>
          </a:graphicData>
        </a:graphic>
      </p:graphicFrame>
      <p:sp>
        <p:nvSpPr>
          <p:cNvPr id="77862" name="WordArt 38"/>
          <p:cNvSpPr>
            <a:spLocks noChangeArrowheads="1" noChangeShapeType="1" noTextEdit="1"/>
          </p:cNvSpPr>
          <p:nvPr/>
        </p:nvSpPr>
        <p:spPr bwMode="auto">
          <a:xfrm rot="-971548">
            <a:off x="107950" y="260350"/>
            <a:ext cx="1873250" cy="93503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th-TH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JasmineUPC"/>
                <a:cs typeface="JasmineUPC"/>
              </a:rPr>
              <a:t>ตัวอย่าง</a:t>
            </a:r>
          </a:p>
        </p:txBody>
      </p:sp>
      <p:sp>
        <p:nvSpPr>
          <p:cNvPr id="77863" name="Text Box 39"/>
          <p:cNvSpPr txBox="1">
            <a:spLocks noChangeArrowheads="1"/>
          </p:cNvSpPr>
          <p:nvPr/>
        </p:nvSpPr>
        <p:spPr bwMode="auto">
          <a:xfrm>
            <a:off x="7172325" y="6524625"/>
            <a:ext cx="1503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2000" b="1">
                <a:latin typeface="DilleniaUPC" pitchFamily="18" charset="-34"/>
                <a:cs typeface="DilleniaUPC" pitchFamily="18" charset="-34"/>
              </a:rPr>
              <a:t>ที่มา </a:t>
            </a:r>
            <a:r>
              <a:rPr lang="en-US" sz="2000" b="1">
                <a:latin typeface="DilleniaUPC" pitchFamily="18" charset="-34"/>
                <a:cs typeface="DilleniaUPC" pitchFamily="18" charset="-34"/>
              </a:rPr>
              <a:t>: </a:t>
            </a:r>
            <a:r>
              <a:rPr lang="th-TH" sz="2000" b="1">
                <a:latin typeface="DilleniaUPC" pitchFamily="18" charset="-34"/>
                <a:cs typeface="DilleniaUPC" pitchFamily="18" charset="-34"/>
              </a:rPr>
              <a:t>ธวัชชัย (2536)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09600" y="76200"/>
            <a:ext cx="7696200" cy="927100"/>
            <a:chOff x="480" y="48"/>
            <a:chExt cx="4848" cy="584"/>
          </a:xfrm>
        </p:grpSpPr>
        <p:sp>
          <p:nvSpPr>
            <p:cNvPr id="26627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6628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81000" y="1041400"/>
            <a:ext cx="37224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dirty="0">
                <a:solidFill>
                  <a:srgbClr val="FF0000"/>
                </a:solidFill>
                <a:latin typeface="DilleniaUPC" pitchFamily="18" charset="-34"/>
              </a:rPr>
              <a:t>มีขั้นตอนในการวางแผนดังนี้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990600" y="1617663"/>
            <a:ext cx="3941763" cy="701675"/>
          </a:xfrm>
          <a:prstGeom prst="rect">
            <a:avLst/>
          </a:prstGeom>
          <a:solidFill>
            <a:srgbClr val="66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th-TH" sz="4000" b="1">
                <a:latin typeface="DilleniaUPC" pitchFamily="18" charset="-34"/>
              </a:rPr>
              <a:t>1.  สำรวจสภาพพื้นที่ปลูก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524000" y="2298700"/>
            <a:ext cx="70612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-  สภาพรูปทรงของแผ่นดิน ความลาดเอียง เป็นที่ว่างหรือ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   พื้นที่ที่มีพืชพรรณเดิมขึ้นอยู่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-  ทิศทางของแสง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-  สภาพภูมิอากาศ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-  ข้อมูลเกี่ยวกับสถาปัตยกรรม รูปแบบ สิ่งก่อสร้าง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-  ข้อมูลทางภูมิศาสตร์ สภาพภูมิประเทศ ความสูงต่ำ แหล่งน้ำ</a:t>
            </a:r>
          </a:p>
          <a:p>
            <a:pPr eaLnBrk="0" hangingPunct="0"/>
            <a:r>
              <a:rPr lang="th-TH" sz="3600" b="1">
                <a:solidFill>
                  <a:schemeClr val="bg1"/>
                </a:solidFill>
                <a:latin typeface="DilleniaUPC" pitchFamily="18" charset="-34"/>
              </a:rPr>
              <a:t>-  สภาพแวดล้อมที่เกี่ยวข้อง สังคม ชุมชน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81000" y="76200"/>
            <a:ext cx="7696200" cy="927100"/>
            <a:chOff x="480" y="48"/>
            <a:chExt cx="4848" cy="584"/>
          </a:xfrm>
        </p:grpSpPr>
        <p:sp>
          <p:nvSpPr>
            <p:cNvPr id="27651" name="AutoShape 3"/>
            <p:cNvSpPr>
              <a:spLocks noChangeArrowheads="1"/>
            </p:cNvSpPr>
            <p:nvPr/>
          </p:nvSpPr>
          <p:spPr bwMode="auto">
            <a:xfrm>
              <a:off x="480" y="56"/>
              <a:ext cx="4848" cy="57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00"/>
                </a:gs>
                <a:gs pos="100000">
                  <a:srgbClr val="006600">
                    <a:gamma/>
                    <a:shade val="2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7652" name="Text Box 4"/>
            <p:cNvSpPr txBox="1">
              <a:spLocks noChangeArrowheads="1"/>
            </p:cNvSpPr>
            <p:nvPr/>
          </p:nvSpPr>
          <p:spPr bwMode="auto">
            <a:xfrm>
              <a:off x="624" y="48"/>
              <a:ext cx="4571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4800" b="1">
                  <a:solidFill>
                    <a:srgbClr val="FFFF00"/>
                  </a:solidFill>
                  <a:latin typeface="JasmineUPC" pitchFamily="18" charset="-34"/>
                </a:rPr>
                <a:t>การวางแผนในการปลูกต้นไม้ในเมือง</a:t>
              </a:r>
            </a:p>
          </p:txBody>
        </p:sp>
      </p:grp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17525" y="1312863"/>
            <a:ext cx="6142038" cy="701675"/>
          </a:xfrm>
          <a:prstGeom prst="rect">
            <a:avLst/>
          </a:prstGeom>
          <a:solidFill>
            <a:srgbClr val="6633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th-TH" sz="4000" b="1">
                <a:solidFill>
                  <a:srgbClr val="FFFF00"/>
                </a:solidFill>
                <a:latin typeface="DilleniaUPC" pitchFamily="18" charset="-34"/>
              </a:rPr>
              <a:t>2.  วัตถุประสงค์ / ความต้องการของมนุษย์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8226425" y="228600"/>
            <a:ext cx="688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i="1">
                <a:solidFill>
                  <a:srgbClr val="FFFF00"/>
                </a:solidFill>
                <a:latin typeface="DilleniaUPC" pitchFamily="18" charset="-34"/>
              </a:rPr>
              <a:t>(ต่อ)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12713" y="2286000"/>
            <a:ext cx="3113087" cy="4191000"/>
            <a:chOff x="71" y="1440"/>
            <a:chExt cx="1961" cy="2640"/>
          </a:xfrm>
        </p:grpSpPr>
        <p:pic>
          <p:nvPicPr>
            <p:cNvPr id="27656" name="Picture 8" descr="115283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" y="1440"/>
              <a:ext cx="1960" cy="2640"/>
            </a:xfrm>
            <a:prstGeom prst="rect">
              <a:avLst/>
            </a:prstGeom>
            <a:noFill/>
          </p:spPr>
        </p:pic>
        <p:sp>
          <p:nvSpPr>
            <p:cNvPr id="27657" name="Text Box 9"/>
            <p:cNvSpPr txBox="1">
              <a:spLocks noChangeArrowheads="1"/>
            </p:cNvSpPr>
            <p:nvPr/>
          </p:nvSpPr>
          <p:spPr bwMode="auto">
            <a:xfrm>
              <a:off x="71" y="3024"/>
              <a:ext cx="1953" cy="404"/>
            </a:xfrm>
            <a:prstGeom prst="rect">
              <a:avLst/>
            </a:prstGeom>
            <a:solidFill>
              <a:srgbClr val="66FF99"/>
            </a:solidFill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th-TH" sz="3600" b="1">
                  <a:latin typeface="JasmineUPC" pitchFamily="18" charset="-34"/>
                </a:rPr>
                <a:t>ปลูกต้นไม้เพื่ออะไร</a:t>
              </a:r>
              <a:r>
                <a:rPr lang="en-US" sz="3600" b="1">
                  <a:latin typeface="JasmineUPC" pitchFamily="18" charset="-34"/>
                </a:rPr>
                <a:t>?</a:t>
              </a:r>
              <a:endParaRPr lang="th-TH" sz="3600" b="1">
                <a:latin typeface="JasmineUPC" pitchFamily="18" charset="-34"/>
              </a:endParaRPr>
            </a:p>
          </p:txBody>
        </p:sp>
      </p:grp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3313450" y="2524125"/>
            <a:ext cx="5430837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th-TH" sz="3600" b="1" dirty="0">
                <a:solidFill>
                  <a:srgbClr val="FFFF00"/>
                </a:solidFill>
                <a:latin typeface="DilleniaUPC" pitchFamily="18" charset="-34"/>
              </a:rPr>
              <a:t>2.1  ปลูกเพื่อประโยชน์ทางสภาพแวดล้อมเมือง</a:t>
            </a:r>
            <a:endParaRPr lang="th-TH" sz="3600" b="1" dirty="0">
              <a:solidFill>
                <a:schemeClr val="bg1"/>
              </a:solidFill>
              <a:latin typeface="DilleniaUPC" pitchFamily="18" charset="-34"/>
            </a:endParaRP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ลดความร้อนและบรรเทาภูมิอากาศ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กรองฝุ่นและมลพิษทางอากาศ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ลดความเร็วของลม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ลดเสียงรบกวน</a:t>
            </a:r>
          </a:p>
          <a:p>
            <a:pPr eaLnBrk="0" hangingPunct="0"/>
            <a:r>
              <a:rPr lang="th-TH" sz="3600" b="1" dirty="0">
                <a:solidFill>
                  <a:schemeClr val="bg1"/>
                </a:solidFill>
                <a:latin typeface="DilleniaUPC" pitchFamily="18" charset="-34"/>
              </a:rPr>
              <a:t>	*  ลดกลิ่นที่ไม่พึงประสงค์</a:t>
            </a:r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V="1">
            <a:off x="3200400" y="3263900"/>
            <a:ext cx="533400" cy="1524000"/>
          </a:xfrm>
          <a:prstGeom prst="line">
            <a:avLst/>
          </a:prstGeom>
          <a:noFill/>
          <a:ln w="76200">
            <a:solidFill>
              <a:srgbClr val="99FF66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</TotalTime>
  <Words>6914</Words>
  <Application>Microsoft Office PowerPoint</Application>
  <PresentationFormat>On-screen Show (4:3)</PresentationFormat>
  <Paragraphs>1121</Paragraphs>
  <Slides>173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173</vt:i4>
      </vt:variant>
    </vt:vector>
  </HeadingPairs>
  <TitlesOfParts>
    <vt:vector size="175" baseType="lpstr">
      <vt:lpstr>Civic</vt:lpstr>
      <vt:lpstr>Clip</vt:lpstr>
      <vt:lpstr>Slide 1</vt:lpstr>
      <vt:lpstr>หัวข้อบรรยาย</vt:lpstr>
      <vt:lpstr>พลเอกประยุทธ์ จันทร์โอชา นายกรัฐมนตรี   (5 มิถุนายน 59)</vt:lpstr>
      <vt:lpstr>พลเอกประยุทธ์ จันทร์โอชา นายกรัฐมนตรี   (10 มิถุนายน 59)</vt:lpstr>
      <vt:lpstr>Slide 5</vt:lpstr>
      <vt:lpstr>แนวนโยบายของกรมป่าไม้</vt:lpstr>
      <vt:lpstr>Slide 7</vt:lpstr>
      <vt:lpstr>Slide 8</vt:lpstr>
      <vt:lpstr>Slide 9</vt:lpstr>
      <vt:lpstr>รุกขกร (Arborist) ควรรู้อะไรบ้าง?</vt:lpstr>
      <vt:lpstr>Slide 11</vt:lpstr>
      <vt:lpstr>Slide 12</vt:lpstr>
      <vt:lpstr>จัดการต้นไม้ในเมืองอย่างไร?</vt:lpstr>
      <vt:lpstr>จัดการต้นไม้ในเมืองอย่างไร?</vt:lpstr>
      <vt:lpstr>การเติบโตของต้นไม้ขึ้นอยู่กับ......</vt:lpstr>
      <vt:lpstr>ปัจจัยทางพันธุกรรมได้แก่...</vt:lpstr>
      <vt:lpstr>Slide 17</vt:lpstr>
      <vt:lpstr>การเติบโตของต้นไม้ขึ้นอยู่กับ......</vt:lpstr>
      <vt:lpstr>ปัจจัยสิ่งแวดล้อมที่ต้นไม้ต้องการ SWALT</vt:lpstr>
      <vt:lpstr>ความแตกต่างระหว่างป่ากับเมือง</vt:lpstr>
      <vt:lpstr>Slide 21</vt:lpstr>
      <vt:lpstr>Slide 22</vt:lpstr>
      <vt:lpstr>รูปแบบชีวิต (Life Form) กับการคัดเลือกพันธุ์ไม้</vt:lpstr>
      <vt:lpstr>1. ความหมาย “Plant Life Form”</vt:lpstr>
      <vt:lpstr>Slide 25</vt:lpstr>
      <vt:lpstr>Slide 26</vt:lpstr>
      <vt:lpstr>2. การจำแนกรูปแบบชีวิตของพืชพันธุ์</vt:lpstr>
      <vt:lpstr>2.1 ขนาดของพืช (plant size)</vt:lpstr>
      <vt:lpstr>Slide 29</vt:lpstr>
      <vt:lpstr>2.1 ขนาดของพืช (plant size)  (ต่อ)</vt:lpstr>
      <vt:lpstr>2.1 ขนาดของพืช (plant size)  (ต่อ)</vt:lpstr>
      <vt:lpstr>Slide 32</vt:lpstr>
      <vt:lpstr>2.1 ขนาดของพืช (plant size)  (ต่อ)</vt:lpstr>
      <vt:lpstr>Slide 34</vt:lpstr>
      <vt:lpstr>2.1 ขนาดของพืช (plant size)  (ต่อ)</vt:lpstr>
      <vt:lpstr>Slide 36</vt:lpstr>
      <vt:lpstr>2.1 ขนาดของพืช (plant size)  (ต่อ)</vt:lpstr>
      <vt:lpstr>Slide 38</vt:lpstr>
      <vt:lpstr>2.1 ขนาดของพืช (plant size)  (ต่อ)</vt:lpstr>
      <vt:lpstr>2.1 ขนาดของพืช (plant size)  (ต่อ)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2.2 นิสัยของพืช (plant habit)</vt:lpstr>
      <vt:lpstr>2.3  รูปทรงของพืช (plant form)</vt:lpstr>
      <vt:lpstr>2.3  รูปทรงของพืช (plant form)</vt:lpstr>
      <vt:lpstr>2.3  รูปทรงของพืช (plant form)</vt:lpstr>
      <vt:lpstr>2.3  รูปทรงของพืช (plant form)</vt:lpstr>
      <vt:lpstr>2.3  รูปทรงของพืช (plant form)</vt:lpstr>
      <vt:lpstr>2.3  รูปทรงของพืช (plant form)</vt:lpstr>
      <vt:lpstr>2.3  รูปทรงของพืช (plant form)</vt:lpstr>
      <vt:lpstr>2.3  รูปทรงของพืช (plant form)</vt:lpstr>
      <vt:lpstr>2.3  รูปทรงของพืช (plant form)</vt:lpstr>
      <vt:lpstr>2.4  สีของพืช (plant color)</vt:lpstr>
      <vt:lpstr>2.4  สีของพืช (plant color)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2.5  ประเภทของใบ (foliage type)</vt:lpstr>
      <vt:lpstr>Slide 73</vt:lpstr>
      <vt:lpstr>2.6  ผิวสัมผัสของพืช (plant texture)</vt:lpstr>
      <vt:lpstr>2.6  ผิวสัมผัสของพืช (plant texture)</vt:lpstr>
      <vt:lpstr>Slide 76</vt:lpstr>
      <vt:lpstr>Slide 77</vt:lpstr>
      <vt:lpstr>Slide 78</vt:lpstr>
      <vt:lpstr>2.6  ผิวสัมผัสของพืช (plant texture)</vt:lpstr>
      <vt:lpstr>3. รูปแบบชีวิตกับการดูแลรักษาไม้ใหญ่</vt:lpstr>
      <vt:lpstr>ผู้ที่จะปฏิบัติงานด้านป่าไม้ในเขตเมืองได้ดี จึงจำต้องเข้าใจ....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สรุป :  จะจัดการต้นไม้ในเมืองสำเร็จหรือไม่ขึ้นอยู่กับ?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รูปแบบชีวิต (Life Form)</dc:title>
  <dc:creator>KKD Windows Se7en V1</dc:creator>
  <cp:lastModifiedBy>Jack Dell</cp:lastModifiedBy>
  <cp:revision>110</cp:revision>
  <dcterms:created xsi:type="dcterms:W3CDTF">2014-05-20T13:05:45Z</dcterms:created>
  <dcterms:modified xsi:type="dcterms:W3CDTF">2016-11-22T04:18:43Z</dcterms:modified>
</cp:coreProperties>
</file>